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70" r:id="rId3"/>
    <p:sldId id="3449" r:id="rId4"/>
    <p:sldId id="3450" r:id="rId5"/>
    <p:sldId id="3452" r:id="rId6"/>
    <p:sldId id="3451" r:id="rId7"/>
    <p:sldId id="260" r:id="rId8"/>
    <p:sldId id="3454" r:id="rId9"/>
  </p:sldIdLst>
  <p:sldSz cx="12192000" cy="6858000"/>
  <p:notesSz cx="6858000" cy="9144000"/>
  <p:embeddedFontLst>
    <p:embeddedFont>
      <p:font typeface="Open Sans Light" panose="020B0604020202020204" charset="0"/>
      <p:regular r:id="rId11"/>
      <p:italic r:id="rId12"/>
    </p:embeddedFont>
    <p:embeddedFont>
      <p:font typeface="Poppins SemiBold" panose="020B0604020202020204" charset="0"/>
      <p:bold r:id="rId13"/>
      <p:boldItalic r:id="rId14"/>
    </p:embeddedFont>
    <p:embeddedFont>
      <p:font typeface="Calibri" panose="020F050202020403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00" autoAdjust="0"/>
  </p:normalViewPr>
  <p:slideViewPr>
    <p:cSldViewPr snapToGrid="0">
      <p:cViewPr varScale="1">
        <p:scale>
          <a:sx n="108" d="100"/>
          <a:sy n="108"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ACER\Desktop\MPEREZ2024\INFORMES%20ATENCION%20ALUAURIO%20ITP%202023\8.%20INFORME%20PQRSD%20ITP%20AGOSTO%202023\PORCENTAJE%20INFORME%20PQRSD%20%20AGOSTO%20202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ACER\Desktop\MPEREZ2024\INFORMES%20ATENCION%20ALUAURIO%20ITP%202023\8.%20INFORME%20PQRSD%20ITP%20AGOSTO%202023\PORCENTAJE%20INFORME%20PQRSD%20%20AGOSTO%20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ACER\Desktop\MPEREZ2024\INFORMES%20ATENCION%20ALUAURIO%20ITP%202023\8.%20INFORME%20PQRSD%20ITP%20AGOSTO%202023\PORCENTAJE%20INFORME%20PQRSD%20%20AGOSTO%20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ACER\Desktop\MPEREZ2024\INFORMES%20ATENCION%20ALUAURIO%20ITP%202023\8.%20INFORME%20PQRSD%20ITP%20AGOSTO%202023\PORCENTAJE%20INFORME%20PQRSD%20%20AGOSTO%20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oleObject" Target="file:///C:\Users\USUARIO\Desktop\INFORMES%20ATENCION%20AL%20USUARIO%20ITP%20VIGENCIA%202023\8.%20INFORME%20PQRSD%20ITP%20AGOSTO%202023\PORCENTAJE%20INFORME%20PQRSD%20%20AGOSTO%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CANALES DE ATENCIÓN</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de comu AGOSTO'!$F$10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AGOSTO'!$G$10:$H$10</c:f>
              <c:numCache>
                <c:formatCode>0%</c:formatCode>
                <c:ptCount val="2"/>
                <c:pt idx="0" formatCode="General">
                  <c:v>198</c:v>
                </c:pt>
                <c:pt idx="1">
                  <c:v>0.30275229357798167</c:v>
                </c:pt>
              </c:numCache>
            </c:numRef>
          </c:val>
          <c:extLst>
            <c:ext xmlns:c16="http://schemas.microsoft.com/office/drawing/2014/chart" uri="{C3380CC4-5D6E-409C-BE32-E72D297353CC}">
              <c16:uniqueId val="{00000000-62C2-4501-8373-4470C485B651}"/>
            </c:ext>
          </c:extLst>
        </c:ser>
        <c:ser>
          <c:idx val="1"/>
          <c:order val="1"/>
          <c:tx>
            <c:strRef>
              <c:f>'total canales de comu AGOSTO'!$F$11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AGOSTO'!$G$11:$H$11</c:f>
              <c:numCache>
                <c:formatCode>0%</c:formatCode>
                <c:ptCount val="2"/>
                <c:pt idx="0" formatCode="General">
                  <c:v>361</c:v>
                </c:pt>
                <c:pt idx="1">
                  <c:v>0.55198776758409784</c:v>
                </c:pt>
              </c:numCache>
            </c:numRef>
          </c:val>
          <c:extLst>
            <c:ext xmlns:c16="http://schemas.microsoft.com/office/drawing/2014/chart" uri="{C3380CC4-5D6E-409C-BE32-E72D297353CC}">
              <c16:uniqueId val="{00000001-62C2-4501-8373-4470C485B651}"/>
            </c:ext>
          </c:extLst>
        </c:ser>
        <c:ser>
          <c:idx val="2"/>
          <c:order val="2"/>
          <c:tx>
            <c:strRef>
              <c:f>'total canales de comu AGOSTO'!$F$12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AGOSTO'!$G$12:$H$12</c:f>
              <c:numCache>
                <c:formatCode>0%</c:formatCode>
                <c:ptCount val="2"/>
                <c:pt idx="0" formatCode="General">
                  <c:v>95</c:v>
                </c:pt>
                <c:pt idx="1">
                  <c:v>0.14525993883792049</c:v>
                </c:pt>
              </c:numCache>
            </c:numRef>
          </c:val>
          <c:extLst>
            <c:ext xmlns:c16="http://schemas.microsoft.com/office/drawing/2014/chart" uri="{C3380CC4-5D6E-409C-BE32-E72D297353CC}">
              <c16:uniqueId val="{00000002-62C2-4501-8373-4470C485B651}"/>
            </c:ext>
          </c:extLst>
        </c:ser>
        <c:ser>
          <c:idx val="3"/>
          <c:order val="3"/>
          <c:tx>
            <c:strRef>
              <c:f>'total canales de comu AGOSTO'!$F$13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AGOSTO'!$G$13:$H$13</c:f>
              <c:numCache>
                <c:formatCode>0%</c:formatCode>
                <c:ptCount val="2"/>
                <c:pt idx="0" formatCode="General">
                  <c:v>654</c:v>
                </c:pt>
                <c:pt idx="1">
                  <c:v>1</c:v>
                </c:pt>
              </c:numCache>
            </c:numRef>
          </c:val>
          <c:extLst>
            <c:ext xmlns:c16="http://schemas.microsoft.com/office/drawing/2014/chart" uri="{C3380CC4-5D6E-409C-BE32-E72D297353CC}">
              <c16:uniqueId val="{00000003-62C2-4501-8373-4470C485B651}"/>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3138052807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115</c:v>
                </c:pt>
                <c:pt idx="1">
                  <c:v>54</c:v>
                </c:pt>
                <c:pt idx="2">
                  <c:v>29</c:v>
                </c:pt>
                <c:pt idx="3">
                  <c:v>198</c:v>
                </c:pt>
              </c:numCache>
            </c:numRef>
          </c:val>
          <c:extLst>
            <c:ext xmlns:c16="http://schemas.microsoft.com/office/drawing/2014/chart" uri="{C3380CC4-5D6E-409C-BE32-E72D297353CC}">
              <c16:uniqueId val="{00000000-BE2C-416B-B69A-8939EB4FA7A0}"/>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0.58080808080808077</c:v>
                </c:pt>
                <c:pt idx="1">
                  <c:v>0.27272727272727271</c:v>
                </c:pt>
                <c:pt idx="2">
                  <c:v>0.14646464646464646</c:v>
                </c:pt>
                <c:pt idx="3">
                  <c:v>1</c:v>
                </c:pt>
              </c:numCache>
            </c:numRef>
          </c:val>
          <c:extLst>
            <c:ext xmlns:c16="http://schemas.microsoft.com/office/drawing/2014/chart" uri="{C3380CC4-5D6E-409C-BE32-E72D297353CC}">
              <c16:uniqueId val="{00000001-BE2C-416B-B69A-8939EB4FA7A0}"/>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AGOSTO'!$G$9</c:f>
              <c:strCache>
                <c:ptCount val="1"/>
                <c:pt idx="0">
                  <c:v>CANTIDAD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AGOSTO'!$F$10:$F$12</c:f>
              <c:strCache>
                <c:ptCount val="3"/>
                <c:pt idx="0">
                  <c:v>atencionalusuario@itp.edu.co</c:v>
                </c:pt>
                <c:pt idx="1">
                  <c:v>notificacionesjudiciales@itp.edu.co</c:v>
                </c:pt>
                <c:pt idx="2">
                  <c:v>TOTAL VIRTUAL </c:v>
                </c:pt>
              </c:strCache>
            </c:strRef>
          </c:cat>
          <c:val>
            <c:numRef>
              <c:f>'canales de comun virtual AGOSTO'!$G$10:$G$12</c:f>
              <c:numCache>
                <c:formatCode>General</c:formatCode>
                <c:ptCount val="3"/>
                <c:pt idx="0">
                  <c:v>360</c:v>
                </c:pt>
                <c:pt idx="1">
                  <c:v>1</c:v>
                </c:pt>
                <c:pt idx="2">
                  <c:v>361</c:v>
                </c:pt>
              </c:numCache>
            </c:numRef>
          </c:val>
          <c:extLst>
            <c:ext xmlns:c16="http://schemas.microsoft.com/office/drawing/2014/chart" uri="{C3380CC4-5D6E-409C-BE32-E72D297353CC}">
              <c16:uniqueId val="{00000000-6EC2-43CF-ABB7-5F56D5450EB5}"/>
            </c:ext>
          </c:extLst>
        </c:ser>
        <c:ser>
          <c:idx val="1"/>
          <c:order val="1"/>
          <c:tx>
            <c:strRef>
              <c:f>'canales de comun virtual AGOSTO'!$H$9</c:f>
              <c:strCache>
                <c:ptCount val="1"/>
                <c:pt idx="0">
                  <c:v>PORCENTAJE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AGOSTO'!$F$10:$F$12</c:f>
              <c:strCache>
                <c:ptCount val="3"/>
                <c:pt idx="0">
                  <c:v>atencionalusuario@itp.edu.co</c:v>
                </c:pt>
                <c:pt idx="1">
                  <c:v>notificacionesjudiciales@itp.edu.co</c:v>
                </c:pt>
                <c:pt idx="2">
                  <c:v>TOTAL VIRTUAL </c:v>
                </c:pt>
              </c:strCache>
            </c:strRef>
          </c:cat>
          <c:val>
            <c:numRef>
              <c:f>'canales de comun virtual AGOSTO'!$H$10:$H$12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6EC2-43CF-ABB7-5F56D5450EB5}"/>
            </c:ext>
          </c:extLst>
        </c:ser>
        <c:dLbls>
          <c:dLblPos val="ctr"/>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PQRSD POR MODALIDAD DE PETICIÓN</a:t>
            </a:r>
          </a:p>
        </c:rich>
      </c:tx>
      <c:layout>
        <c:manualLayout>
          <c:xMode val="edge"/>
          <c:yMode val="edge"/>
          <c:x val="0.2828524232214899"/>
          <c:y val="3.9072024046215743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'2023'!$G$9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'2023'!$G$10:$G$16</c:f>
              <c:numCache>
                <c:formatCode>0</c:formatCode>
                <c:ptCount val="7"/>
                <c:pt idx="0">
                  <c:v>68</c:v>
                </c:pt>
                <c:pt idx="1">
                  <c:v>265</c:v>
                </c:pt>
                <c:pt idx="2">
                  <c:v>1</c:v>
                </c:pt>
                <c:pt idx="3">
                  <c:v>0</c:v>
                </c:pt>
                <c:pt idx="4">
                  <c:v>0</c:v>
                </c:pt>
                <c:pt idx="5">
                  <c:v>0</c:v>
                </c:pt>
                <c:pt idx="6">
                  <c:v>25</c:v>
                </c:pt>
              </c:numCache>
            </c:numRef>
          </c:val>
          <c:extLst>
            <c:ext xmlns:c16="http://schemas.microsoft.com/office/drawing/2014/chart" uri="{C3380CC4-5D6E-409C-BE32-E72D297353CC}">
              <c16:uniqueId val="{00000000-9365-48C1-AD14-1BA585A93850}"/>
            </c:ext>
          </c:extLst>
        </c:ser>
        <c:ser>
          <c:idx val="1"/>
          <c:order val="1"/>
          <c:tx>
            <c:strRef>
              <c:f>'2023'!$H$9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'2023'!$F$10:$F$16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'2023'!$H$10:$H$16</c:f>
              <c:numCache>
                <c:formatCode>0%</c:formatCode>
                <c:ptCount val="7"/>
                <c:pt idx="0">
                  <c:v>0.1894150417827298</c:v>
                </c:pt>
                <c:pt idx="1">
                  <c:v>0.73816155988857934</c:v>
                </c:pt>
                <c:pt idx="2">
                  <c:v>0.01</c:v>
                </c:pt>
                <c:pt idx="3">
                  <c:v>0</c:v>
                </c:pt>
                <c:pt idx="4">
                  <c:v>0</c:v>
                </c:pt>
                <c:pt idx="5">
                  <c:v>0</c:v>
                </c:pt>
                <c:pt idx="6">
                  <c:v>0.06</c:v>
                </c:pt>
              </c:numCache>
            </c:numRef>
          </c:val>
          <c:extLst>
            <c:ext xmlns:c16="http://schemas.microsoft.com/office/drawing/2014/chart" uri="{C3380CC4-5D6E-409C-BE32-E72D297353CC}">
              <c16:uniqueId val="{00000001-9365-48C1-AD14-1BA585A93850}"/>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S"/>
              <a:t>PETICIONES SIN ATENDER</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val>
            <c:numRef>
              <c:f>'Peticiones por dependencia'!$G$10:$G$23</c:f>
              <c:numCache>
                <c:formatCode>General</c:formatCode>
                <c:ptCount val="14"/>
                <c:pt idx="0">
                  <c:v>0</c:v>
                </c:pt>
                <c:pt idx="1">
                  <c:v>0</c:v>
                </c:pt>
                <c:pt idx="2">
                  <c:v>5</c:v>
                </c:pt>
                <c:pt idx="3">
                  <c:v>0</c:v>
                </c:pt>
                <c:pt idx="4">
                  <c:v>0</c:v>
                </c:pt>
                <c:pt idx="5">
                  <c:v>0</c:v>
                </c:pt>
                <c:pt idx="6">
                  <c:v>0</c:v>
                </c:pt>
                <c:pt idx="7">
                  <c:v>0</c:v>
                </c:pt>
                <c:pt idx="8">
                  <c:v>0</c:v>
                </c:pt>
                <c:pt idx="9">
                  <c:v>0</c:v>
                </c:pt>
                <c:pt idx="10">
                  <c:v>0</c:v>
                </c:pt>
                <c:pt idx="11">
                  <c:v>0</c:v>
                </c:pt>
                <c:pt idx="12">
                  <c:v>0</c:v>
                </c:pt>
                <c:pt idx="13">
                  <c:v>0</c:v>
                </c:pt>
              </c:numCache>
            </c:numRef>
          </c:val>
          <c:extLst>
            <c:ext xmlns:c16="http://schemas.microsoft.com/office/drawing/2014/chart" uri="{C3380CC4-5D6E-409C-BE32-E72D297353CC}">
              <c16:uniqueId val="{00000000-E4A6-4721-BF4C-BB5EBB76725C}"/>
            </c:ext>
          </c:extLst>
        </c:ser>
        <c:dLbls>
          <c:showLegendKey val="0"/>
          <c:showVal val="0"/>
          <c:showCatName val="0"/>
          <c:showSerName val="0"/>
          <c:showPercent val="0"/>
          <c:showBubbleSize val="0"/>
        </c:dLbls>
        <c:gapWidth val="65"/>
        <c:shape val="box"/>
        <c:axId val="-1684303488"/>
        <c:axId val="-1684294784"/>
        <c:axId val="-212777232"/>
      </c:bar3DChart>
      <c:catAx>
        <c:axId val="-1684303488"/>
        <c:scaling>
          <c:orientation val="minMax"/>
        </c:scaling>
        <c:delete val="0"/>
        <c:axPos val="b"/>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1684294784"/>
        <c:crosses val="autoZero"/>
        <c:auto val="1"/>
        <c:lblAlgn val="ctr"/>
        <c:lblOffset val="100"/>
        <c:noMultiLvlLbl val="0"/>
      </c:catAx>
      <c:valAx>
        <c:axId val="-168429478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684303488"/>
        <c:crosses val="autoZero"/>
        <c:crossBetween val="between"/>
      </c:valAx>
      <c:serAx>
        <c:axId val="-212777232"/>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684294784"/>
        <c:crosses val="autoZero"/>
      </c:ser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9.png"/></Relationships>
</file>

<file path=ppt/drawings/drawing1.xml><?xml version="1.0" encoding="utf-8"?>
<c:userShapes xmlns:c="http://schemas.openxmlformats.org/drawingml/2006/chart">
  <cdr:relSizeAnchor xmlns:cdr="http://schemas.openxmlformats.org/drawingml/2006/chartDrawing">
    <cdr:from>
      <cdr:x>0.38542</cdr:x>
      <cdr:y>0.84337</cdr:y>
    </cdr:from>
    <cdr:to>
      <cdr:x>0.59877</cdr:x>
      <cdr:y>0.91856</cdr:y>
    </cdr:to>
    <cdr:pic>
      <cdr:nvPicPr>
        <cdr:cNvPr id="2" name="chart">
          <a:extLst xmlns:a="http://schemas.openxmlformats.org/drawingml/2006/main">
            <a:ext uri="{FF2B5EF4-FFF2-40B4-BE49-F238E27FC236}">
              <a16:creationId xmlns:a16="http://schemas.microsoft.com/office/drawing/2014/main" id="{28AD40F2-854C-46D8-80C9-3F74BF33D92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762125" y="2667000"/>
          <a:ext cx="975445" cy="237765"/>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Tree>
    <p:extLst>
      <p:ext uri="{BB962C8B-B14F-4D97-AF65-F5344CB8AC3E}">
        <p14:creationId xmlns:p14="http://schemas.microsoft.com/office/powerpoint/2010/main" val="67786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7.emf"/><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Peticiones, Quejas, 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p>
          <a:p>
            <a:pPr lvl="0" algn="ctr"/>
            <a:r>
              <a:rPr lang="es-CO" sz="3200" b="1" dirty="0">
                <a:solidFill>
                  <a:schemeClr val="accent1">
                    <a:lumMod val="50000"/>
                  </a:schemeClr>
                </a:solidFill>
              </a:rPr>
              <a:t> Agosto/2023</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422692" y="2312727"/>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a:t>              </a:t>
            </a:r>
          </a:p>
          <a:p>
            <a:pPr algn="just"/>
            <a:r>
              <a:rPr lang="es-CO" dirty="0"/>
              <a:t>              El presente documento corresponde al Informe de Peticiones, Quejas,</a:t>
            </a:r>
          </a:p>
          <a:p>
            <a:pPr algn="just"/>
            <a:r>
              <a:rPr lang="es-CO" dirty="0"/>
              <a:t>              Reclamos, Sugerencias y Denuncias (PQRSD) recibidas y atendidas por la</a:t>
            </a:r>
          </a:p>
          <a:p>
            <a:pPr algn="just"/>
            <a:r>
              <a:rPr lang="es-CO" dirty="0"/>
              <a:t>              Oficina de atención al usuario del Instituto Tecnológico del Putumayo </a:t>
            </a:r>
          </a:p>
          <a:p>
            <a:pPr algn="just"/>
            <a:r>
              <a:rPr lang="es-CO" dirty="0"/>
              <a:t>              Correspondiente al mes de Agosto de 2023. </a:t>
            </a:r>
          </a:p>
          <a:p>
            <a:pPr algn="just"/>
            <a:endParaRPr lang="es-CO" dirty="0"/>
          </a:p>
          <a:p>
            <a:pPr algn="just"/>
            <a:r>
              <a:rPr lang="es-CO" dirty="0"/>
              <a:t>               De acuerdo con los datos arrojados por los canales de atención, </a:t>
            </a:r>
          </a:p>
          <a:p>
            <a:pPr algn="just"/>
            <a:r>
              <a:rPr lang="es-CO" dirty="0"/>
              <a:t>               durante en el mes de Agosto, se </a:t>
            </a:r>
            <a:r>
              <a:rPr lang="es-CO" dirty="0">
                <a:solidFill>
                  <a:schemeClr val="tx1"/>
                </a:solidFill>
              </a:rPr>
              <a:t>recibieron (654) </a:t>
            </a:r>
            <a:r>
              <a:rPr lang="es-CO" dirty="0"/>
              <a:t>PQRSD</a:t>
            </a:r>
          </a:p>
          <a:p>
            <a:pPr algn="just"/>
            <a:r>
              <a:rPr lang="es-CO" dirty="0"/>
              <a:t>               garantizando el registro del 100% y teniendo en cuenta lo reportado </a:t>
            </a:r>
          </a:p>
          <a:p>
            <a:pPr algn="just"/>
            <a:r>
              <a:rPr lang="es-CO" dirty="0"/>
              <a:t>               les fue asignado su trámite, no se negó el acceso a ninguna de ellas.</a:t>
            </a:r>
          </a:p>
          <a:p>
            <a:pPr algn="just"/>
            <a:r>
              <a:rPr lang="es-CO" dirty="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950393" y="2850833"/>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953310" y="3683240"/>
            <a:ext cx="3123117" cy="1015663"/>
          </a:xfrm>
          <a:prstGeom prst="rect">
            <a:avLst/>
          </a:prstGeom>
          <a:noFill/>
        </p:spPr>
        <p:txBody>
          <a:bodyPr wrap="square" rtlCol="0" anchor="ctr">
            <a:spAutoFit/>
          </a:bodyPr>
          <a:lstStyle/>
          <a:p>
            <a:pPr algn="ctr"/>
            <a:r>
              <a:rPr lang="es-CO" sz="2000" b="1" dirty="0">
                <a:solidFill>
                  <a:schemeClr val="accent1">
                    <a:lumMod val="50000"/>
                  </a:schemeClr>
                </a:solidFill>
                <a:latin typeface="Calibri"/>
                <a:ea typeface="Calibri"/>
                <a:cs typeface="Calibri"/>
                <a:sym typeface="Calibri"/>
              </a:rPr>
              <a:t>PQRS </a:t>
            </a:r>
          </a:p>
          <a:p>
            <a:pPr algn="ctr"/>
            <a:r>
              <a:rPr lang="es-CO" sz="2000" b="1" dirty="0">
                <a:solidFill>
                  <a:schemeClr val="accent1">
                    <a:lumMod val="50000"/>
                  </a:schemeClr>
                </a:solidFill>
                <a:latin typeface="Calibri"/>
                <a:ea typeface="Calibri"/>
                <a:cs typeface="Calibri"/>
                <a:sym typeface="Calibri"/>
              </a:rPr>
              <a:t>Recibidas por canal de atención</a:t>
            </a:r>
          </a:p>
        </p:txBody>
      </p:sp>
      <p:graphicFrame>
        <p:nvGraphicFramePr>
          <p:cNvPr id="13" name="Gráfico 12">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3997764009"/>
              </p:ext>
            </p:extLst>
          </p:nvPr>
        </p:nvGraphicFramePr>
        <p:xfrm>
          <a:off x="4902344" y="2967799"/>
          <a:ext cx="5629276" cy="26942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77009"/>
            <a:ext cx="10601725" cy="267003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266198" y="618326"/>
            <a:ext cx="973683" cy="2204334"/>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15" name="Freeform 11">
            <a:extLst>
              <a:ext uri="{FF2B5EF4-FFF2-40B4-BE49-F238E27FC236}">
                <a16:creationId xmlns:a16="http://schemas.microsoft.com/office/drawing/2014/main" id="{DF8D4B28-B349-4FE6-9944-1158E9E01977}"/>
              </a:ext>
            </a:extLst>
          </p:cNvPr>
          <p:cNvSpPr>
            <a:spLocks noChangeArrowheads="1"/>
          </p:cNvSpPr>
          <p:nvPr/>
        </p:nvSpPr>
        <p:spPr bwMode="auto">
          <a:xfrm>
            <a:off x="881028" y="3155863"/>
            <a:ext cx="10601726" cy="277909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6"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266198" y="3313538"/>
            <a:ext cx="937937" cy="2376188"/>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17" name="Freeform 13">
            <a:extLst>
              <a:ext uri="{FF2B5EF4-FFF2-40B4-BE49-F238E27FC236}">
                <a16:creationId xmlns:a16="http://schemas.microsoft.com/office/drawing/2014/main" id="{33B24E21-14DA-4E1D-9189-738A452658B8}"/>
              </a:ext>
            </a:extLst>
          </p:cNvPr>
          <p:cNvSpPr>
            <a:spLocks noChangeArrowheads="1"/>
          </p:cNvSpPr>
          <p:nvPr/>
        </p:nvSpPr>
        <p:spPr bwMode="auto">
          <a:xfrm>
            <a:off x="28366" y="3654057"/>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8" name="Freeform 14">
            <a:extLst>
              <a:ext uri="{FF2B5EF4-FFF2-40B4-BE49-F238E27FC236}">
                <a16:creationId xmlns:a16="http://schemas.microsoft.com/office/drawing/2014/main" id="{633D2021-5E31-4A8D-9E79-616FC4ECD106}"/>
              </a:ext>
            </a:extLst>
          </p:cNvPr>
          <p:cNvSpPr>
            <a:spLocks noChangeArrowheads="1"/>
          </p:cNvSpPr>
          <p:nvPr/>
        </p:nvSpPr>
        <p:spPr bwMode="auto">
          <a:xfrm>
            <a:off x="193746" y="3845686"/>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46">
            <a:extLst>
              <a:ext uri="{FF2B5EF4-FFF2-40B4-BE49-F238E27FC236}">
                <a16:creationId xmlns:a16="http://schemas.microsoft.com/office/drawing/2014/main" id="{4794AFEB-6C89-4E53-96F9-B5669614CA6B}"/>
              </a:ext>
            </a:extLst>
          </p:cNvPr>
          <p:cNvSpPr txBox="1"/>
          <p:nvPr/>
        </p:nvSpPr>
        <p:spPr>
          <a:xfrm>
            <a:off x="312590" y="4042249"/>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24" name="Rectángulo 23"/>
          <p:cNvSpPr/>
          <p:nvPr/>
        </p:nvSpPr>
        <p:spPr>
          <a:xfrm>
            <a:off x="5321796" y="393398"/>
            <a:ext cx="4944402" cy="1569660"/>
          </a:xfrm>
          <a:prstGeom prst="rect">
            <a:avLst/>
          </a:prstGeom>
        </p:spPr>
        <p:txBody>
          <a:bodyPr wrap="square">
            <a:spAutoFit/>
          </a:bodyPr>
          <a:lstStyle/>
          <a:p>
            <a:pPr algn="just"/>
            <a:r>
              <a:rPr lang="es-CO" sz="1200" dirty="0">
                <a:solidFill>
                  <a:schemeClr val="tx1"/>
                </a:solidFill>
              </a:rPr>
              <a:t>Las </a:t>
            </a:r>
            <a:r>
              <a:rPr lang="es-ES" sz="1200" dirty="0">
                <a:solidFill>
                  <a:schemeClr val="tx1"/>
                </a:solidFill>
              </a:rPr>
              <a:t>llamadas recibidas: Representan la mayoría de las interacciones, con un porcentaje del 58% del total de llamadas recibidas en el mes de julio-2023. Se brindó información relevante sobre fechas importantes relacionadas con notificaciones de planes de mejoramiento y solicitudes de exámenes de validación por suficiencia en agosto de 2023.</a:t>
            </a:r>
          </a:p>
          <a:p>
            <a:pPr algn="just"/>
            <a:r>
              <a:rPr lang="es-ES" sz="1200" dirty="0">
                <a:solidFill>
                  <a:schemeClr val="tx1"/>
                </a:solidFill>
              </a:rPr>
              <a:t>Esto indica un alto interés por parte de los usuarios en obtener información sobre estos temas específicos.</a:t>
            </a:r>
            <a:endParaRPr lang="es-CO" sz="1200" dirty="0">
              <a:solidFill>
                <a:schemeClr val="tx1"/>
              </a:solidFill>
            </a:endParaRPr>
          </a:p>
        </p:txBody>
      </p:sp>
      <p:sp>
        <p:nvSpPr>
          <p:cNvPr id="31" name="Rectángulo 30"/>
          <p:cNvSpPr/>
          <p:nvPr/>
        </p:nvSpPr>
        <p:spPr>
          <a:xfrm>
            <a:off x="5612913" y="3136205"/>
            <a:ext cx="4704022" cy="2492990"/>
          </a:xfrm>
          <a:prstGeom prst="rect">
            <a:avLst/>
          </a:prstGeom>
        </p:spPr>
        <p:txBody>
          <a:bodyPr wrap="square">
            <a:spAutoFit/>
          </a:bodyPr>
          <a:lstStyle/>
          <a:p>
            <a:pPr algn="just"/>
            <a:r>
              <a:rPr lang="es-CO" sz="1200" dirty="0">
                <a:latin typeface="+mj-lt"/>
              </a:rPr>
              <a:t>El 97% de esta atención se realiza a través del canal </a:t>
            </a:r>
            <a:r>
              <a:rPr lang="es-CO" sz="1200" dirty="0" smtClean="0">
                <a:latin typeface="+mj-lt"/>
              </a:rPr>
              <a:t>atencionalusuario@itp.edu.co, </a:t>
            </a:r>
            <a:r>
              <a:rPr lang="es-CO" sz="1200" dirty="0">
                <a:latin typeface="+mj-lt"/>
              </a:rPr>
              <a:t>lo que indica que este canal es el principal medio de comunicación con los usuarios.</a:t>
            </a:r>
          </a:p>
          <a:p>
            <a:pPr algn="just"/>
            <a:endParaRPr lang="es-ES" sz="1200" dirty="0">
              <a:latin typeface="+mj-lt"/>
            </a:endParaRPr>
          </a:p>
          <a:p>
            <a:pPr algn="just"/>
            <a:r>
              <a:rPr lang="es-ES" sz="1200" dirty="0">
                <a:latin typeface="+mj-lt"/>
              </a:rPr>
              <a:t>Esto sugiere que este canal es el principal medio de comunicación para los usuarios que buscan atención o información en el Instituto Tecnológico del Putumayo.</a:t>
            </a:r>
          </a:p>
          <a:p>
            <a:pPr algn="just"/>
            <a:endParaRPr lang="es-ES" sz="1200" dirty="0">
              <a:latin typeface="+mj-lt"/>
            </a:endParaRPr>
          </a:p>
          <a:p>
            <a:pPr algn="just"/>
            <a:r>
              <a:rPr lang="es-ES" sz="1200" dirty="0">
                <a:latin typeface="+mj-lt"/>
              </a:rPr>
              <a:t>El correo electrónico notificacionesjudiciales@itp.edu.co solo representó el 3% de las interacciones. Esto indica que, en comparación con las consultas de los usuarios, las comunicaciones relacionadas con asuntos judiciales son relativamente bajas. </a:t>
            </a:r>
            <a:endParaRPr lang="es-CO" sz="1200" dirty="0">
              <a:latin typeface="+mj-lt"/>
            </a:endParaRPr>
          </a:p>
        </p:txBody>
      </p:sp>
      <p:pic>
        <p:nvPicPr>
          <p:cNvPr id="8" name="Imagen 7">
            <a:extLst>
              <a:ext uri="{FF2B5EF4-FFF2-40B4-BE49-F238E27FC236}">
                <a16:creationId xmlns:a16="http://schemas.microsoft.com/office/drawing/2014/main" id="{600379F1-52FF-40D2-92FE-4E2DE2C9E0AE}"/>
              </a:ext>
            </a:extLst>
          </p:cNvPr>
          <p:cNvPicPr>
            <a:picLocks noChangeAspect="1"/>
          </p:cNvPicPr>
          <p:nvPr/>
        </p:nvPicPr>
        <p:blipFill>
          <a:blip r:embed="rId3"/>
          <a:stretch>
            <a:fillRect/>
          </a:stretch>
        </p:blipFill>
        <p:spPr>
          <a:xfrm>
            <a:off x="5838656" y="1922122"/>
            <a:ext cx="4180560" cy="1074241"/>
          </a:xfrm>
          <a:prstGeom prst="rect">
            <a:avLst/>
          </a:prstGeom>
        </p:spPr>
      </p:pic>
      <p:graphicFrame>
        <p:nvGraphicFramePr>
          <p:cNvPr id="23" name="Gráfico 22">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2143539646"/>
              </p:ext>
            </p:extLst>
          </p:nvPr>
        </p:nvGraphicFramePr>
        <p:xfrm>
          <a:off x="1013389" y="426033"/>
          <a:ext cx="4821554" cy="2219325"/>
        </p:xfrm>
        <a:graphic>
          <a:graphicData uri="http://schemas.openxmlformats.org/drawingml/2006/chart">
            <c:chart xmlns:c="http://schemas.openxmlformats.org/drawingml/2006/chart" xmlns:r="http://schemas.openxmlformats.org/officeDocument/2006/relationships" r:id="rId4"/>
          </a:graphicData>
        </a:graphic>
      </p:graphicFrame>
      <p:pic>
        <p:nvPicPr>
          <p:cNvPr id="12" name="Imagen 11">
            <a:extLst>
              <a:ext uri="{FF2B5EF4-FFF2-40B4-BE49-F238E27FC236}">
                <a16:creationId xmlns:a16="http://schemas.microsoft.com/office/drawing/2014/main" id="{FFB3DD30-ED96-4AFE-8367-30CD8662CCE9}"/>
              </a:ext>
            </a:extLst>
          </p:cNvPr>
          <p:cNvPicPr>
            <a:picLocks noChangeAspect="1"/>
          </p:cNvPicPr>
          <p:nvPr/>
        </p:nvPicPr>
        <p:blipFill>
          <a:blip r:embed="rId5"/>
          <a:stretch>
            <a:fillRect/>
          </a:stretch>
        </p:blipFill>
        <p:spPr>
          <a:xfrm>
            <a:off x="1240236" y="5039951"/>
            <a:ext cx="4204285" cy="845820"/>
          </a:xfrm>
          <a:prstGeom prst="rect">
            <a:avLst/>
          </a:prstGeom>
        </p:spPr>
      </p:pic>
      <p:graphicFrame>
        <p:nvGraphicFramePr>
          <p:cNvPr id="25" name="Gráfico 24">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2861027927"/>
              </p:ext>
            </p:extLst>
          </p:nvPr>
        </p:nvGraphicFramePr>
        <p:xfrm>
          <a:off x="1471371" y="3047043"/>
          <a:ext cx="3474477" cy="196825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4264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a:solidFill>
                  <a:schemeClr val="tx1"/>
                </a:solidFill>
                <a:latin typeface="+mn-lt"/>
                <a:ea typeface="Calibri"/>
                <a:cs typeface="Calibri"/>
                <a:sym typeface="Calibri"/>
              </a:rPr>
              <a:t>recibidas por modalidad de petición  </a:t>
            </a:r>
          </a:p>
        </p:txBody>
      </p:sp>
      <p:grpSp>
        <p:nvGrpSpPr>
          <p:cNvPr id="22" name="Grupo 21"/>
          <p:cNvGrpSpPr/>
          <p:nvPr/>
        </p:nvGrpSpPr>
        <p:grpSpPr>
          <a:xfrm>
            <a:off x="455641" y="1134741"/>
            <a:ext cx="3287160" cy="1716761"/>
            <a:chOff x="780907" y="1917832"/>
            <a:chExt cx="328716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780907" y="1950359"/>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109876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INFORMACION</a:t>
              </a:r>
            </a:p>
            <a:p>
              <a:pPr lvl="0" defTabSz="914400">
                <a:lnSpc>
                  <a:spcPct val="90000"/>
                </a:lnSpc>
                <a:spcBef>
                  <a:spcPts val="0"/>
                </a:spcBef>
                <a:buClrTx/>
                <a:defRPr/>
              </a:pPr>
              <a:r>
                <a:rPr lang="es-CO" sz="1600" b="1" dirty="0">
                  <a:solidFill>
                    <a:srgbClr val="000000"/>
                  </a:solidFill>
                  <a:latin typeface="Calibri" panose="020F0502020204030204" pitchFamily="34" charset="0"/>
                </a:rPr>
                <a:t>68</a:t>
              </a:r>
            </a:p>
            <a:p>
              <a:pPr lvl="0" defTabSz="914400">
                <a:lnSpc>
                  <a:spcPct val="90000"/>
                </a:lnSpc>
                <a:spcBef>
                  <a:spcPts val="0"/>
                </a:spcBef>
                <a:buClrTx/>
                <a:defRPr/>
              </a:pPr>
              <a:r>
                <a:rPr lang="es-CO" sz="1600" b="1" dirty="0">
                  <a:solidFill>
                    <a:srgbClr val="000000"/>
                  </a:solidFill>
                  <a:latin typeface="Arial" panose="020B0604020202020204" pitchFamily="34" charset="0"/>
                </a:rPr>
                <a:t>19%</a:t>
              </a:r>
            </a:p>
            <a:p>
              <a:pPr lvl="0" defTabSz="914400">
                <a:lnSpc>
                  <a:spcPct val="90000"/>
                </a:lnSpc>
                <a:spcBef>
                  <a:spcPts val="0"/>
                </a:spcBef>
                <a:buClrTx/>
                <a:defRPr/>
              </a:pPr>
              <a:r>
                <a:rPr lang="es-CO" sz="1600"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PARTICULAR	</a:t>
            </a:r>
          </a:p>
          <a:p>
            <a:pPr lvl="0" defTabSz="914400">
              <a:lnSpc>
                <a:spcPct val="90000"/>
              </a:lnSpc>
              <a:spcBef>
                <a:spcPts val="0"/>
              </a:spcBef>
              <a:buClrTx/>
              <a:defRPr/>
            </a:pPr>
            <a:r>
              <a:rPr lang="es-CO" sz="1400" kern="0" dirty="0">
                <a:solidFill>
                  <a:schemeClr val="tx1"/>
                </a:solidFill>
                <a:latin typeface="Calibri"/>
                <a:ea typeface="Calibri"/>
                <a:cs typeface="Calibri"/>
                <a:sym typeface="Calibri"/>
              </a:rPr>
              <a:t>      </a:t>
            </a:r>
            <a:r>
              <a:rPr lang="es-CO" sz="1400" dirty="0">
                <a:solidFill>
                  <a:srgbClr val="000000"/>
                </a:solidFill>
                <a:latin typeface="Arial" panose="020B0604020202020204" pitchFamily="34" charset="0"/>
              </a:rPr>
              <a:t>265</a:t>
            </a:r>
            <a:r>
              <a:rPr lang="es-CO" sz="1400" dirty="0"/>
              <a:t>  </a:t>
            </a:r>
            <a:r>
              <a:rPr lang="es-CO" sz="1400" b="1" kern="0" dirty="0">
                <a:solidFill>
                  <a:schemeClr val="tx1"/>
                </a:solidFill>
                <a:latin typeface="Calibri"/>
                <a:ea typeface="Calibri"/>
                <a:cs typeface="Calibri"/>
                <a:sym typeface="Calibri"/>
              </a:rPr>
              <a:t>	</a:t>
            </a:r>
          </a:p>
          <a:p>
            <a:pPr lvl="0" defTabSz="914400">
              <a:lnSpc>
                <a:spcPct val="90000"/>
              </a:lnSpc>
              <a:spcBef>
                <a:spcPts val="0"/>
              </a:spcBef>
              <a:buClrTx/>
              <a:defRPr/>
            </a:pPr>
            <a:r>
              <a:rPr lang="es-CO" sz="1400" dirty="0">
                <a:solidFill>
                  <a:srgbClr val="000000"/>
                </a:solidFill>
                <a:latin typeface="Arial" panose="020B0604020202020204" pitchFamily="34" charset="0"/>
              </a:rPr>
              <a:t>74%</a:t>
            </a:r>
            <a:r>
              <a:rPr lang="es-CO" sz="1400" dirty="0"/>
              <a:t> </a:t>
            </a:r>
            <a:r>
              <a:rPr lang="es-CO" sz="1400" b="1" dirty="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400" b="1" kern="0" dirty="0">
                  <a:solidFill>
                    <a:schemeClr val="tx1"/>
                  </a:solidFill>
                  <a:latin typeface="Calibri"/>
                  <a:ea typeface="Calibri"/>
                  <a:cs typeface="Calibri"/>
                  <a:sym typeface="Calibri"/>
                </a:rPr>
                <a:t>QUEJAS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        1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0%</a:t>
              </a: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RECLAMOS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SUGERENCIAS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OTRO	</a:t>
              </a:r>
            </a:p>
            <a:p>
              <a:pPr lvl="0" defTabSz="914400">
                <a:lnSpc>
                  <a:spcPct val="90000"/>
                </a:lnSpc>
                <a:spcBef>
                  <a:spcPts val="0"/>
                </a:spcBef>
                <a:buClrTx/>
                <a:defRPr/>
              </a:pPr>
              <a:r>
                <a:rPr lang="es-CO" sz="1600" b="1" dirty="0">
                  <a:solidFill>
                    <a:srgbClr val="000000"/>
                  </a:solidFill>
                  <a:latin typeface="Calibri" panose="020F0502020204030204" pitchFamily="34" charset="0"/>
                </a:rPr>
                <a:t>25</a:t>
              </a:r>
              <a:r>
                <a:rPr lang="es-CO" sz="1600" b="1" dirty="0"/>
                <a:t> </a:t>
              </a:r>
            </a:p>
            <a:p>
              <a:pPr lvl="0" defTabSz="914400">
                <a:lnSpc>
                  <a:spcPct val="90000"/>
                </a:lnSpc>
                <a:spcBef>
                  <a:spcPts val="0"/>
                </a:spcBef>
                <a:buClrTx/>
                <a:defRPr/>
              </a:pPr>
              <a:r>
                <a:rPr lang="es-CO" sz="1600" b="1" dirty="0">
                  <a:solidFill>
                    <a:srgbClr val="000000"/>
                  </a:solidFill>
                  <a:latin typeface="Arial" panose="020B0604020202020204" pitchFamily="34" charset="0"/>
                </a:rPr>
                <a:t>7%</a:t>
              </a:r>
              <a:r>
                <a:rPr lang="es-CO" sz="1600" b="1"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486333474"/>
              </p:ext>
            </p:extLst>
          </p:nvPr>
        </p:nvGraphicFramePr>
        <p:xfrm>
          <a:off x="2150004" y="140063"/>
          <a:ext cx="7045326" cy="2504017"/>
        </p:xfrm>
        <a:graphic>
          <a:graphicData uri="http://schemas.openxmlformats.org/drawingml/2006/chart">
            <c:chart xmlns:c="http://schemas.openxmlformats.org/drawingml/2006/chart" xmlns:r="http://schemas.openxmlformats.org/officeDocument/2006/relationships" r:id="rId2"/>
          </a:graphicData>
        </a:graphic>
      </p:graphicFrame>
      <p:sp>
        <p:nvSpPr>
          <p:cNvPr id="12" name="CuadroTexto 11">
            <a:extLst>
              <a:ext uri="{FF2B5EF4-FFF2-40B4-BE49-F238E27FC236}">
                <a16:creationId xmlns:a16="http://schemas.microsoft.com/office/drawing/2014/main" id="{19834038-DCDE-442F-B7DF-8B79E35BD3E0}"/>
              </a:ext>
            </a:extLst>
          </p:cNvPr>
          <p:cNvSpPr txBox="1"/>
          <p:nvPr/>
        </p:nvSpPr>
        <p:spPr>
          <a:xfrm>
            <a:off x="622300" y="2759495"/>
            <a:ext cx="11171767" cy="3108543"/>
          </a:xfrm>
          <a:prstGeom prst="rect">
            <a:avLst/>
          </a:prstGeom>
          <a:noFill/>
        </p:spPr>
        <p:txBody>
          <a:bodyPr wrap="square">
            <a:spAutoFit/>
          </a:bodyPr>
          <a:lstStyle/>
          <a:p>
            <a:pPr algn="just"/>
            <a:r>
              <a:rPr lang="es-ES" dirty="0"/>
              <a:t>Las Peticiones de Interés Particular son el tipo de PQRS más común, constituyen el 74% del total, contabilizando con 265 PQRS. Lo que sugiere que la mayoría de las consultas o solicitudes recibidas están relacionadas con asuntos específicos de los usuarios, tales como: Homologaciones, transferencias internas y externas, cancelaciones de unidades de formación, validaciones por suficiencia, cambio de programas, certificaciones laborales y académicas, récord académicos, retiros y aplazamiento de semestre.</a:t>
            </a:r>
          </a:p>
          <a:p>
            <a:pPr algn="just"/>
            <a:endParaRPr lang="es-ES" dirty="0"/>
          </a:p>
          <a:p>
            <a:pPr algn="just"/>
            <a:r>
              <a:rPr lang="es-ES" dirty="0"/>
              <a:t>Las Peticiones de Información, representan el 19% del total, con 68 PQRS, también tienen una representación significativa, aunque menor en comparación con las Peticiones de Interés Particular. Entre las que se relacionan información respecto de planes de estudio, registro SNIES de los programas en el caso de las transferencias externas información requeridas por las universidades.</a:t>
            </a:r>
          </a:p>
          <a:p>
            <a:pPr algn="just"/>
            <a:r>
              <a:rPr lang="es-ES" dirty="0"/>
              <a:t>  </a:t>
            </a:r>
          </a:p>
          <a:p>
            <a:pPr algn="just"/>
            <a:r>
              <a:rPr lang="es-ES" dirty="0"/>
              <a:t>La presencia de una (01) queja indica que, aunque es poco común, los usuarios pueden tener preocupaciones o descontento con algún aspecto de los servicios o procesos del Instituto.</a:t>
            </a:r>
          </a:p>
          <a:p>
            <a:pPr algn="just"/>
            <a:endParaRPr lang="es-ES" dirty="0"/>
          </a:p>
          <a:p>
            <a:pPr algn="just"/>
            <a:r>
              <a:rPr lang="es-ES" dirty="0"/>
              <a:t>La ausencia de Reclamos, Sugerencias y Denuncias indicar una percepción generalmente positiva de los usuarios hacia los servicios o procesos del Instituto durante el mes de agosto de 2023.</a:t>
            </a:r>
          </a:p>
        </p:txBody>
      </p:sp>
    </p:spTree>
    <p:extLst>
      <p:ext uri="{BB962C8B-B14F-4D97-AF65-F5344CB8AC3E}">
        <p14:creationId xmlns:p14="http://schemas.microsoft.com/office/powerpoint/2010/main" val="13351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994727" y="433442"/>
            <a:ext cx="2937163" cy="615553"/>
          </a:xfrm>
          <a:prstGeom prst="rect">
            <a:avLst/>
          </a:prstGeom>
        </p:spPr>
        <p:txBody>
          <a:bodyPr wrap="square">
            <a:spAutoFit/>
          </a:bodyPr>
          <a:lstStyle/>
          <a:p>
            <a:r>
              <a:rPr lang="es-CO" sz="1700" dirty="0">
                <a:latin typeface="MyriadPro-Regular" panose="020B0503030403020204" pitchFamily="34" charset="0"/>
              </a:rPr>
              <a:t>asignadas a dependencias</a:t>
            </a:r>
          </a:p>
          <a:p>
            <a:r>
              <a:rPr lang="es-CO" sz="1700" dirty="0">
                <a:latin typeface="MyriadPro-Regular" panose="020B0503030403020204" pitchFamily="34" charset="0"/>
              </a:rPr>
              <a:t>y grupos internos de trabajo</a:t>
            </a:r>
            <a:endParaRPr lang="es-CO" dirty="0"/>
          </a:p>
        </p:txBody>
      </p:sp>
      <p:graphicFrame>
        <p:nvGraphicFramePr>
          <p:cNvPr id="10" name="Gráfico 9">
            <a:extLst>
              <a:ext uri="{FF2B5EF4-FFF2-40B4-BE49-F238E27FC236}">
                <a16:creationId xmlns:a16="http://schemas.microsoft.com/office/drawing/2014/main" id="{00000000-0008-0000-0400-000005000000}"/>
              </a:ext>
            </a:extLst>
          </p:cNvPr>
          <p:cNvGraphicFramePr>
            <a:graphicFrameLocks/>
          </p:cNvGraphicFramePr>
          <p:nvPr>
            <p:extLst>
              <p:ext uri="{D42A27DB-BD31-4B8C-83A1-F6EECF244321}">
                <p14:modId xmlns:p14="http://schemas.microsoft.com/office/powerpoint/2010/main" val="4191763973"/>
              </p:ext>
            </p:extLst>
          </p:nvPr>
        </p:nvGraphicFramePr>
        <p:xfrm>
          <a:off x="973308" y="3823022"/>
          <a:ext cx="4463365" cy="2404695"/>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ángulo 6"/>
          <p:cNvSpPr/>
          <p:nvPr/>
        </p:nvSpPr>
        <p:spPr>
          <a:xfrm>
            <a:off x="6385443" y="1131930"/>
            <a:ext cx="4835932" cy="4401205"/>
          </a:xfrm>
          <a:prstGeom prst="rect">
            <a:avLst/>
          </a:prstGeom>
        </p:spPr>
        <p:txBody>
          <a:bodyPr wrap="square">
            <a:spAutoFit/>
          </a:bodyPr>
          <a:lstStyle/>
          <a:p>
            <a:pPr algn="just"/>
            <a:r>
              <a:rPr lang="es-CO" dirty="0" smtClean="0"/>
              <a:t>Atención </a:t>
            </a:r>
            <a:r>
              <a:rPr lang="es-CO" dirty="0"/>
              <a:t>al </a:t>
            </a:r>
            <a:r>
              <a:rPr lang="es-CO" dirty="0" smtClean="0"/>
              <a:t>Usuario,</a:t>
            </a:r>
            <a:r>
              <a:rPr lang="es-CO" dirty="0"/>
              <a:t> </a:t>
            </a:r>
            <a:r>
              <a:rPr lang="es-CO" dirty="0" smtClean="0"/>
              <a:t>Contratación, Registro </a:t>
            </a:r>
            <a:r>
              <a:rPr lang="es-CO" dirty="0"/>
              <a:t>y </a:t>
            </a:r>
            <a:r>
              <a:rPr lang="es-CO" dirty="0" smtClean="0"/>
              <a:t>Control, </a:t>
            </a:r>
            <a:r>
              <a:rPr lang="es-CO" dirty="0"/>
              <a:t>Sala de </a:t>
            </a:r>
            <a:r>
              <a:rPr lang="es-CO" dirty="0" smtClean="0"/>
              <a:t>Docentes, Talento humano, Financiera</a:t>
            </a:r>
            <a:r>
              <a:rPr lang="es-CO" dirty="0"/>
              <a:t>, Vicerrectoría Académica, </a:t>
            </a:r>
            <a:r>
              <a:rPr lang="es-CO" dirty="0" smtClean="0"/>
              <a:t>Bienestar Universitario, Sistemas, CIECYT, </a:t>
            </a:r>
            <a:r>
              <a:rPr lang="es-CO" dirty="0"/>
              <a:t>Consejo </a:t>
            </a:r>
            <a:r>
              <a:rPr lang="es-CO" dirty="0" smtClean="0"/>
              <a:t>Académico y Vicerrectoría Administrativa han </a:t>
            </a:r>
            <a:r>
              <a:rPr lang="es-CO" dirty="0"/>
              <a:t>atendido el 100% de las solicitudes recibidas.</a:t>
            </a:r>
          </a:p>
          <a:p>
            <a:pPr algn="just"/>
            <a:endParaRPr lang="es-CO" dirty="0"/>
          </a:p>
          <a:p>
            <a:pPr algn="just"/>
            <a:r>
              <a:rPr lang="es-CO" dirty="0" smtClean="0"/>
              <a:t>Dependencias </a:t>
            </a:r>
            <a:r>
              <a:rPr lang="es-CO" dirty="0"/>
              <a:t>con Solicitudes Sin Atender:</a:t>
            </a:r>
          </a:p>
          <a:p>
            <a:pPr algn="just"/>
            <a:endParaRPr lang="es-CO" dirty="0"/>
          </a:p>
          <a:p>
            <a:pPr algn="just"/>
            <a:r>
              <a:rPr lang="es-CO" dirty="0"/>
              <a:t>Jurídica, con el 67% de las solicitudes atendidas. Esto se traduce en 5 solicitudes sin atender. Correspondientes a </a:t>
            </a:r>
            <a:r>
              <a:rPr lang="es-CO" dirty="0" smtClean="0"/>
              <a:t>tres (03) devoluciones </a:t>
            </a:r>
            <a:r>
              <a:rPr lang="es-CO" dirty="0"/>
              <a:t>de recursos por concepto de matrícula, donde los peticionarios no adjuntaron comprobantes de pago </a:t>
            </a:r>
            <a:r>
              <a:rPr lang="es-CO" dirty="0" smtClean="0"/>
              <a:t>y certificaciones bancarias respectivamente y dos (02) convenios para pasantías, por documentos de representación legal pendiente para el tramite y formalización respectiva.</a:t>
            </a:r>
            <a:endParaRPr lang="es-CO" dirty="0"/>
          </a:p>
          <a:p>
            <a:pPr algn="just"/>
            <a:endParaRPr lang="es-CO" dirty="0" smtClean="0"/>
          </a:p>
          <a:p>
            <a:pPr algn="just"/>
            <a:r>
              <a:rPr lang="es-CO" dirty="0" smtClean="0"/>
              <a:t>En </a:t>
            </a:r>
            <a:r>
              <a:rPr lang="es-CO" dirty="0"/>
              <a:t>general, la mayoría de las dependencias han mostrado un buen desempeño en la atención a las solicitudes, con una tasa de atención promedio del </a:t>
            </a:r>
            <a:r>
              <a:rPr lang="es-CO" dirty="0" smtClean="0"/>
              <a:t>98%.</a:t>
            </a:r>
            <a:endParaRPr lang="es-CO" dirty="0"/>
          </a:p>
        </p:txBody>
      </p:sp>
      <p:pic>
        <p:nvPicPr>
          <p:cNvPr id="8" name="Imagen 7"/>
          <p:cNvPicPr>
            <a:picLocks noChangeAspect="1"/>
          </p:cNvPicPr>
          <p:nvPr/>
        </p:nvPicPr>
        <p:blipFill>
          <a:blip r:embed="rId3"/>
          <a:stretch>
            <a:fillRect/>
          </a:stretch>
        </p:blipFill>
        <p:spPr>
          <a:xfrm>
            <a:off x="973308" y="1233661"/>
            <a:ext cx="4463366" cy="2404695"/>
          </a:xfrm>
          <a:prstGeom prst="rect">
            <a:avLst/>
          </a:prstGeom>
        </p:spPr>
      </p:pic>
    </p:spTree>
    <p:extLst>
      <p:ext uri="{BB962C8B-B14F-4D97-AF65-F5344CB8AC3E}">
        <p14:creationId xmlns:p14="http://schemas.microsoft.com/office/powerpoint/2010/main" val="130422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2437737060"/>
              </p:ext>
            </p:extLst>
          </p:nvPr>
        </p:nvGraphicFramePr>
        <p:xfrm>
          <a:off x="2036312" y="3491520"/>
          <a:ext cx="5037455" cy="2511112"/>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dirty="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726828" y="1335915"/>
            <a:ext cx="11037279" cy="1815882"/>
          </a:xfrm>
          <a:prstGeom prst="rect">
            <a:avLst/>
          </a:prstGeom>
        </p:spPr>
        <p:txBody>
          <a:bodyPr wrap="square">
            <a:spAutoFit/>
          </a:bodyPr>
          <a:lstStyle/>
          <a:p>
            <a:pPr algn="just"/>
            <a:r>
              <a:rPr lang="es-CO" dirty="0"/>
              <a:t>Para el Instituto Tecnológico del Putumayo, la gestión de traslados y el acceso a la información en el contexto de las PQRS (Peticiones, Quejas, Reclamos y Sugerencias) son aspectos fundamentales para garantizar la satisfacción de los usuarios y el cumplimiento de los requerimientos normativos</a:t>
            </a:r>
            <a:r>
              <a:rPr lang="es-CO" dirty="0" smtClean="0"/>
              <a:t>. Durante </a:t>
            </a:r>
            <a:r>
              <a:rPr lang="es-CO" dirty="0"/>
              <a:t>el presente mes </a:t>
            </a:r>
            <a:r>
              <a:rPr lang="es-CO" dirty="0" smtClean="0"/>
              <a:t>de agosto de 2023, no </a:t>
            </a:r>
            <a:r>
              <a:rPr lang="es-CO" dirty="0"/>
              <a:t>se presento ningún evento donde se niegue el acceso a la información de la entidad. </a:t>
            </a:r>
          </a:p>
          <a:p>
            <a:pPr algn="just"/>
            <a:endParaRPr lang="es-CO" dirty="0"/>
          </a:p>
          <a:p>
            <a:pPr algn="just"/>
            <a:r>
              <a:rPr lang="es-CO" dirty="0"/>
              <a:t>Respecto de la </a:t>
            </a:r>
            <a:r>
              <a:rPr lang="es-CO" dirty="0" smtClean="0"/>
              <a:t>Queja, presentada por una estudiante ante la Defensoría del Pueblo, con el asunto validación Matricula Cero segundo periodo académico 2023-II. el Instituto Tecnológico el Putumayo en el termino de tres (03) días informó de </a:t>
            </a:r>
            <a:r>
              <a:rPr lang="es-CO" dirty="0"/>
              <a:t>las acciones realizadas </a:t>
            </a:r>
            <a:r>
              <a:rPr lang="es-CO" dirty="0" smtClean="0"/>
              <a:t>emitiendo respuesta al señor Defensor del Pueblos Regional del Putumayo clara </a:t>
            </a:r>
            <a:r>
              <a:rPr lang="es-CO" dirty="0"/>
              <a:t>oportuna y de fondo </a:t>
            </a:r>
            <a:r>
              <a:rPr lang="es-CO" dirty="0" smtClean="0"/>
              <a:t>a la queja presentada. </a:t>
            </a:r>
            <a:endParaRPr lang="es-CO" dirty="0"/>
          </a:p>
        </p:txBody>
      </p:sp>
    </p:spTree>
    <p:extLst>
      <p:ext uri="{BB962C8B-B14F-4D97-AF65-F5344CB8AC3E}">
        <p14:creationId xmlns:p14="http://schemas.microsoft.com/office/powerpoint/2010/main" val="80862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5081955" cy="1793622"/>
          </a:xfrm>
          <a:prstGeom prst="rect">
            <a:avLst/>
          </a:prstGeom>
        </p:spPr>
      </p:pic>
      <p:sp>
        <p:nvSpPr>
          <p:cNvPr id="3" name="Rectángulo 2"/>
          <p:cNvSpPr/>
          <p:nvPr/>
        </p:nvSpPr>
        <p:spPr>
          <a:xfrm>
            <a:off x="6021264" y="1707144"/>
            <a:ext cx="3687166" cy="1600438"/>
          </a:xfrm>
          <a:prstGeom prst="rect">
            <a:avLst/>
          </a:prstGeom>
        </p:spPr>
        <p:txBody>
          <a:bodyPr wrap="square">
            <a:spAutoFit/>
          </a:bodyPr>
          <a:lstStyle/>
          <a:p>
            <a:pPr algn="just"/>
            <a:r>
              <a:rPr lang="es-CO" dirty="0"/>
              <a:t>Capacitación del Personal: Proporcionar capacitación regular al personal involucrado en la gestión de traslados </a:t>
            </a:r>
            <a:r>
              <a:rPr lang="es-CO" dirty="0" smtClean="0"/>
              <a:t>de las PQRS para </a:t>
            </a:r>
            <a:r>
              <a:rPr lang="es-CO" dirty="0"/>
              <a:t>garantizar que comprendan los procedimientos establecidos y puedan llevar a cabo traslados de manera eficiente y efectiva.</a:t>
            </a:r>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9708430" y="1678894"/>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67121" y="4136982"/>
            <a:ext cx="3687166" cy="1384995"/>
          </a:xfrm>
          <a:prstGeom prst="rect">
            <a:avLst/>
          </a:prstGeom>
        </p:spPr>
        <p:txBody>
          <a:bodyPr wrap="square">
            <a:spAutoFit/>
          </a:bodyPr>
          <a:lstStyle/>
          <a:p>
            <a:pPr algn="just"/>
            <a:r>
              <a:rPr lang="es-CO" dirty="0"/>
              <a:t>Comunicación Transparente: Mantener una comunicación abierta y transparente con los usuarios sobre el estado de sus solicitudes trasladadas, proporcionando actualizaciones periódicas y claras sobre el progreso y la resolución de los problemas.</a:t>
            </a:r>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2</a:t>
            </a: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5" name="Imagen 4"/>
          <p:cNvPicPr>
            <a:picLocks noChangeAspect="1"/>
          </p:cNvPicPr>
          <p:nvPr/>
        </p:nvPicPr>
        <p:blipFill rotWithShape="1">
          <a:blip r:embed="rId8"/>
          <a:srcRect l="66810" t="22262" r="2078" b="40885"/>
          <a:stretch/>
        </p:blipFill>
        <p:spPr>
          <a:xfrm>
            <a:off x="1453659" y="1405831"/>
            <a:ext cx="2899149" cy="1931729"/>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12671</TotalTime>
  <Words>1003</Words>
  <Application>Microsoft Office PowerPoint</Application>
  <PresentationFormat>Panorámica</PresentationFormat>
  <Paragraphs>114</Paragraphs>
  <Slides>8</Slides>
  <Notes>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Open Sans Light</vt:lpstr>
      <vt:lpstr>Arial</vt:lpstr>
      <vt:lpstr>Times New Roman</vt:lpstr>
      <vt:lpstr>MyriadPro-Regular</vt:lpstr>
      <vt:lpstr>Poppins SemiBold</vt:lpstr>
      <vt:lpstr>League Spartan</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SALA 2-01</cp:lastModifiedBy>
  <cp:revision>284</cp:revision>
  <dcterms:created xsi:type="dcterms:W3CDTF">2021-09-26T15:48:41Z</dcterms:created>
  <dcterms:modified xsi:type="dcterms:W3CDTF">2024-05-15T01:50:12Z</dcterms:modified>
</cp:coreProperties>
</file>