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1.xml" ContentType="application/vnd.openxmlformats-officedocument.drawingml.chartshape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70" r:id="rId3"/>
    <p:sldId id="3449" r:id="rId4"/>
    <p:sldId id="3450" r:id="rId5"/>
    <p:sldId id="3452" r:id="rId6"/>
    <p:sldId id="3451" r:id="rId7"/>
    <p:sldId id="260" r:id="rId8"/>
    <p:sldId id="3454"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Open Sans Light" panose="020B0306030504020204" pitchFamily="34" charset="0"/>
      <p:regular r:id="rId15"/>
      <p:italic r:id="rId16"/>
    </p:embeddedFont>
    <p:embeddedFont>
      <p:font typeface="Poppins SemiBold" panose="00000700000000000000" pitchFamily="2" charset="0"/>
      <p:bold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mntoJwwTjHv/2UItbskNTC93A1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37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6.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ACER\Desktop\MPEREZ2024\INFORMES%20ATENCION%20ALUAURIO%20ITP%202023\7.%20INFORME%20PQRSD%20ITP%20JULIO%202022%20-%20copia\PORCENTAJE%20INFORME%20PQRSD%20%20JULIO%202023.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ACER\Desktop\MPEREZ2024\INFORMES%20ATENCION%20ALUAURIO%20ITP%202023\7.%20INFORME%20PQRSD%20ITP%20JULIO%202022%20-%20copia\PORCENTAJE%20INFORME%20PQRSD%20%20JULIO%202023.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ACER\Desktop\MPEREZ2024\INFORMES%20ATENCION%20ALUAURIO%20ITP%202023\7.%20INFORME%20PQRSD%20ITP%20JULIO%202022%20-%20copia\PORCENTAJE%20INFORME%20PQRSD%20%20JULIO%202023.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ACER\Desktop\MPEREZ2024\INFORMES%20ATENCION%20ALUAURIO%20ITP%202023\7.%20INFORME%20PQRSD%20ITP%20JULIO%202022%20-%20copia\PORCENTAJE%20INFORME%20PQRSD%20%20JULIO%202023.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1.xml"/><Relationship Id="rId4" Type="http://schemas.openxmlformats.org/officeDocument/2006/relationships/oleObject" Target="file:///C:\Users\ACER\Desktop\MPEREZ2024\INFORMES%20ATENCION%20ALUAURIO%20ITP%202023\7.%20INFORME%20PQRSD%20ITP%20JULIO%202022%20-%20copia\PORCENTAJE%20INFORME%20PQRSD%20%20JULIO%2020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CANALES DE INTERACCION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'total canales de comu JULIO'!$F$10</c:f>
              <c:strCache>
                <c:ptCount val="1"/>
                <c:pt idx="0">
                  <c:v>TELEFÓNICO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 canales de comu JULIO'!$G$9:$H$9</c:f>
              <c:strCache>
                <c:ptCount val="2"/>
                <c:pt idx="0">
                  <c:v>CANTIDAD</c:v>
                </c:pt>
                <c:pt idx="1">
                  <c:v>PORCENTAJE </c:v>
                </c:pt>
              </c:strCache>
            </c:strRef>
          </c:cat>
          <c:val>
            <c:numRef>
              <c:f>'total canales de comu JULIO'!$G$10:$H$10</c:f>
              <c:numCache>
                <c:formatCode>0%</c:formatCode>
                <c:ptCount val="2"/>
                <c:pt idx="0" formatCode="General">
                  <c:v>152</c:v>
                </c:pt>
                <c:pt idx="1">
                  <c:v>0.34782608695652173</c:v>
                </c:pt>
              </c:numCache>
            </c:numRef>
          </c:val>
          <c:extLst>
            <c:ext xmlns:c16="http://schemas.microsoft.com/office/drawing/2014/chart" uri="{C3380CC4-5D6E-409C-BE32-E72D297353CC}">
              <c16:uniqueId val="{00000000-E5F7-40D1-A2CA-1E858982EA5D}"/>
            </c:ext>
          </c:extLst>
        </c:ser>
        <c:ser>
          <c:idx val="1"/>
          <c:order val="1"/>
          <c:tx>
            <c:strRef>
              <c:f>'total canales de comu JULIO'!$F$11</c:f>
              <c:strCache>
                <c:ptCount val="1"/>
                <c:pt idx="0">
                  <c:v>VIRTUAL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 canales de comu JULIO'!$G$9:$H$9</c:f>
              <c:strCache>
                <c:ptCount val="2"/>
                <c:pt idx="0">
                  <c:v>CANTIDAD</c:v>
                </c:pt>
                <c:pt idx="1">
                  <c:v>PORCENTAJE </c:v>
                </c:pt>
              </c:strCache>
            </c:strRef>
          </c:cat>
          <c:val>
            <c:numRef>
              <c:f>'total canales de comu JULIO'!$G$11:$H$11</c:f>
              <c:numCache>
                <c:formatCode>0%</c:formatCode>
                <c:ptCount val="2"/>
                <c:pt idx="0" formatCode="General">
                  <c:v>198</c:v>
                </c:pt>
                <c:pt idx="1">
                  <c:v>0.45308924485125857</c:v>
                </c:pt>
              </c:numCache>
            </c:numRef>
          </c:val>
          <c:extLst>
            <c:ext xmlns:c16="http://schemas.microsoft.com/office/drawing/2014/chart" uri="{C3380CC4-5D6E-409C-BE32-E72D297353CC}">
              <c16:uniqueId val="{00000001-E5F7-40D1-A2CA-1E858982EA5D}"/>
            </c:ext>
          </c:extLst>
        </c:ser>
        <c:ser>
          <c:idx val="2"/>
          <c:order val="2"/>
          <c:tx>
            <c:strRef>
              <c:f>'total canales de comu JULIO'!$F$12</c:f>
              <c:strCache>
                <c:ptCount val="1"/>
                <c:pt idx="0">
                  <c:v>PRESENCIAL Y ESCRITO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 canales de comu JULIO'!$G$9:$H$9</c:f>
              <c:strCache>
                <c:ptCount val="2"/>
                <c:pt idx="0">
                  <c:v>CANTIDAD</c:v>
                </c:pt>
                <c:pt idx="1">
                  <c:v>PORCENTAJE </c:v>
                </c:pt>
              </c:strCache>
            </c:strRef>
          </c:cat>
          <c:val>
            <c:numRef>
              <c:f>'total canales de comu JULIO'!$G$12:$H$12</c:f>
              <c:numCache>
                <c:formatCode>0%</c:formatCode>
                <c:ptCount val="2"/>
                <c:pt idx="0" formatCode="General">
                  <c:v>87</c:v>
                </c:pt>
                <c:pt idx="1">
                  <c:v>0.19908466819221968</c:v>
                </c:pt>
              </c:numCache>
            </c:numRef>
          </c:val>
          <c:extLst>
            <c:ext xmlns:c16="http://schemas.microsoft.com/office/drawing/2014/chart" uri="{C3380CC4-5D6E-409C-BE32-E72D297353CC}">
              <c16:uniqueId val="{00000002-E5F7-40D1-A2CA-1E858982EA5D}"/>
            </c:ext>
          </c:extLst>
        </c:ser>
        <c:ser>
          <c:idx val="3"/>
          <c:order val="3"/>
          <c:tx>
            <c:strRef>
              <c:f>'total canales de comu JULIO'!$F$13</c:f>
              <c:strCache>
                <c:ptCount val="1"/>
                <c:pt idx="0">
                  <c:v>TOTAL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 canales de comu JULIO'!$G$9:$H$9</c:f>
              <c:strCache>
                <c:ptCount val="2"/>
                <c:pt idx="0">
                  <c:v>CANTIDAD</c:v>
                </c:pt>
                <c:pt idx="1">
                  <c:v>PORCENTAJE </c:v>
                </c:pt>
              </c:strCache>
            </c:strRef>
          </c:cat>
          <c:val>
            <c:numRef>
              <c:f>'total canales de comu JULIO'!$G$13:$H$13</c:f>
              <c:numCache>
                <c:formatCode>0%</c:formatCode>
                <c:ptCount val="2"/>
                <c:pt idx="0" formatCode="General">
                  <c:v>437</c:v>
                </c:pt>
                <c:pt idx="1">
                  <c:v>1</c:v>
                </c:pt>
              </c:numCache>
            </c:numRef>
          </c:val>
          <c:extLst>
            <c:ext xmlns:c16="http://schemas.microsoft.com/office/drawing/2014/chart" uri="{C3380CC4-5D6E-409C-BE32-E72D297353CC}">
              <c16:uniqueId val="{00000003-E5F7-40D1-A2CA-1E858982EA5D}"/>
            </c:ext>
          </c:extLst>
        </c:ser>
        <c:dLbls>
          <c:showLegendKey val="0"/>
          <c:showVal val="1"/>
          <c:showCatName val="0"/>
          <c:showSerName val="0"/>
          <c:showPercent val="0"/>
          <c:showBubbleSize val="0"/>
        </c:dLbls>
        <c:gapWidth val="150"/>
        <c:axId val="-217040160"/>
        <c:axId val="-217036352"/>
      </c:barChart>
      <c:catAx>
        <c:axId val="-21704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6352"/>
        <c:crosses val="autoZero"/>
        <c:auto val="1"/>
        <c:lblAlgn val="ctr"/>
        <c:lblOffset val="100"/>
        <c:noMultiLvlLbl val="0"/>
      </c:catAx>
      <c:valAx>
        <c:axId val="-217036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40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Correos Institucionales</a:t>
            </a: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percentStacked"/>
        <c:varyColors val="0"/>
        <c:ser>
          <c:idx val="0"/>
          <c:order val="0"/>
          <c:tx>
            <c:strRef>
              <c:f>'canales de comun virtual JULIO'!$G$9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 virtual JULIO'!$F$10:$F$12</c:f>
              <c:strCache>
                <c:ptCount val="3"/>
                <c:pt idx="0">
                  <c:v>atencionalusuario@itp.edu.co</c:v>
                </c:pt>
                <c:pt idx="1">
                  <c:v>notificacionesjudiciales@itp.edu.co</c:v>
                </c:pt>
                <c:pt idx="2">
                  <c:v>TOTAL VIRTUAL </c:v>
                </c:pt>
              </c:strCache>
            </c:strRef>
          </c:cat>
          <c:val>
            <c:numRef>
              <c:f>'canales de comun virtual JULIO'!$G$10:$G$12</c:f>
              <c:numCache>
                <c:formatCode>General</c:formatCode>
                <c:ptCount val="3"/>
                <c:pt idx="0">
                  <c:v>196</c:v>
                </c:pt>
                <c:pt idx="1">
                  <c:v>2</c:v>
                </c:pt>
                <c:pt idx="2">
                  <c:v>198</c:v>
                </c:pt>
              </c:numCache>
            </c:numRef>
          </c:val>
          <c:extLst>
            <c:ext xmlns:c16="http://schemas.microsoft.com/office/drawing/2014/chart" uri="{C3380CC4-5D6E-409C-BE32-E72D297353CC}">
              <c16:uniqueId val="{00000000-C408-4398-A5A4-C180F76B3090}"/>
            </c:ext>
          </c:extLst>
        </c:ser>
        <c:ser>
          <c:idx val="1"/>
          <c:order val="1"/>
          <c:tx>
            <c:strRef>
              <c:f>'canales de comun virtual JULIO'!$H$9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 virtual JULIO'!$F$10:$F$12</c:f>
              <c:strCache>
                <c:ptCount val="3"/>
                <c:pt idx="0">
                  <c:v>atencionalusuario@itp.edu.co</c:v>
                </c:pt>
                <c:pt idx="1">
                  <c:v>notificacionesjudiciales@itp.edu.co</c:v>
                </c:pt>
                <c:pt idx="2">
                  <c:v>TOTAL VIRTUAL </c:v>
                </c:pt>
              </c:strCache>
            </c:strRef>
          </c:cat>
          <c:val>
            <c:numRef>
              <c:f>'canales de comun virtual JULIO'!$H$10:$H$12</c:f>
              <c:numCache>
                <c:formatCode>0%</c:formatCode>
                <c:ptCount val="3"/>
                <c:pt idx="0">
                  <c:v>0.97399999999999998</c:v>
                </c:pt>
                <c:pt idx="1">
                  <c:v>2.5899999999999999E-2</c:v>
                </c:pt>
                <c:pt idx="2">
                  <c:v>1</c:v>
                </c:pt>
              </c:numCache>
            </c:numRef>
          </c:val>
          <c:extLst>
            <c:ext xmlns:c16="http://schemas.microsoft.com/office/drawing/2014/chart" uri="{C3380CC4-5D6E-409C-BE32-E72D297353CC}">
              <c16:uniqueId val="{00000001-C408-4398-A5A4-C180F76B3090}"/>
            </c:ext>
          </c:extLst>
        </c:ser>
        <c:dLbls>
          <c:showLegendKey val="0"/>
          <c:showVal val="1"/>
          <c:showCatName val="0"/>
          <c:showSerName val="0"/>
          <c:showPercent val="0"/>
          <c:showBubbleSize val="0"/>
        </c:dLbls>
        <c:gapWidth val="150"/>
        <c:overlap val="100"/>
        <c:axId val="-217026560"/>
        <c:axId val="-217037984"/>
      </c:barChart>
      <c:catAx>
        <c:axId val="-21702656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7984"/>
        <c:crosses val="autoZero"/>
        <c:auto val="1"/>
        <c:lblAlgn val="ctr"/>
        <c:lblOffset val="100"/>
        <c:noMultiLvlLbl val="0"/>
      </c:catAx>
      <c:valAx>
        <c:axId val="-21703798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265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LINEA MOVIL 3103310083   </a:t>
            </a:r>
          </a:p>
        </c:rich>
      </c:tx>
      <c:layout>
        <c:manualLayout>
          <c:xMode val="edge"/>
          <c:yMode val="edge"/>
          <c:x val="0.12455418207058794"/>
          <c:y val="1.851851851851851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'comunicacion telefonica'!$G$9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telefonica'!$G$10:$G$13</c:f>
              <c:numCache>
                <c:formatCode>General</c:formatCode>
                <c:ptCount val="4"/>
                <c:pt idx="0">
                  <c:v>102</c:v>
                </c:pt>
                <c:pt idx="1">
                  <c:v>35</c:v>
                </c:pt>
                <c:pt idx="2">
                  <c:v>15</c:v>
                </c:pt>
                <c:pt idx="3">
                  <c:v>152</c:v>
                </c:pt>
              </c:numCache>
            </c:numRef>
          </c:val>
          <c:extLst>
            <c:ext xmlns:c16="http://schemas.microsoft.com/office/drawing/2014/chart" uri="{C3380CC4-5D6E-409C-BE32-E72D297353CC}">
              <c16:uniqueId val="{00000000-DAEB-42ED-8B8C-06BC3331390F}"/>
            </c:ext>
          </c:extLst>
        </c:ser>
        <c:ser>
          <c:idx val="1"/>
          <c:order val="1"/>
          <c:tx>
            <c:strRef>
              <c:f>'comunicacion telefonica'!$H$9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telefonica'!$H$10:$H$13</c:f>
              <c:numCache>
                <c:formatCode>0%</c:formatCode>
                <c:ptCount val="4"/>
                <c:pt idx="0">
                  <c:v>0.67105263157894735</c:v>
                </c:pt>
                <c:pt idx="1">
                  <c:v>0.23026315789473684</c:v>
                </c:pt>
                <c:pt idx="2">
                  <c:v>9.8684210526315791E-2</c:v>
                </c:pt>
                <c:pt idx="3">
                  <c:v>1</c:v>
                </c:pt>
              </c:numCache>
            </c:numRef>
          </c:val>
          <c:extLst>
            <c:ext xmlns:c16="http://schemas.microsoft.com/office/drawing/2014/chart" uri="{C3380CC4-5D6E-409C-BE32-E72D297353CC}">
              <c16:uniqueId val="{00000001-DAEB-42ED-8B8C-06BC3331390F}"/>
            </c:ext>
          </c:extLst>
        </c:ser>
        <c:dLbls>
          <c:showLegendKey val="0"/>
          <c:showVal val="1"/>
          <c:showCatName val="0"/>
          <c:showSerName val="0"/>
          <c:showPercent val="0"/>
          <c:showBubbleSize val="0"/>
        </c:dLbls>
        <c:gapWidth val="150"/>
        <c:shape val="box"/>
        <c:axId val="-217036896"/>
        <c:axId val="-217039616"/>
        <c:axId val="0"/>
      </c:bar3DChart>
      <c:catAx>
        <c:axId val="-2170368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9616"/>
        <c:crosses val="autoZero"/>
        <c:auto val="1"/>
        <c:lblAlgn val="ctr"/>
        <c:lblOffset val="100"/>
        <c:noMultiLvlLbl val="0"/>
      </c:catAx>
      <c:valAx>
        <c:axId val="-2170396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6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CO"/>
              <a:t>TIPOS DE PQRSD CANAL PRESENCIAL Y VIRTUAL</a:t>
            </a:r>
          </a:p>
        </c:rich>
      </c:tx>
      <c:layout>
        <c:manualLayout>
          <c:xMode val="edge"/>
          <c:yMode val="edge"/>
          <c:x val="0.31074239817907939"/>
          <c:y val="6.1628893025307094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clustered"/>
        <c:varyColors val="0"/>
        <c:ser>
          <c:idx val="0"/>
          <c:order val="0"/>
          <c:tx>
            <c:strRef>
              <c:f>'tipos pqrs JULIO  2023'!$G$9</c:f>
              <c:strCache>
                <c:ptCount val="1"/>
                <c:pt idx="0">
                  <c:v>CANTIDAD</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'tipos pqrs JULIO  2023'!$F$10:$F$16</c:f>
              <c:strCache>
                <c:ptCount val="7"/>
                <c:pt idx="0">
                  <c:v>PETICIONES DE INFORMACION</c:v>
                </c:pt>
                <c:pt idx="1">
                  <c:v>PETICIONES DE INTERES PARTICULAR </c:v>
                </c:pt>
                <c:pt idx="2">
                  <c:v>QUEJAS </c:v>
                </c:pt>
                <c:pt idx="3">
                  <c:v>RECLAMOS</c:v>
                </c:pt>
                <c:pt idx="4">
                  <c:v>SUGERENCIAS </c:v>
                </c:pt>
                <c:pt idx="5">
                  <c:v>DENUNCIAS</c:v>
                </c:pt>
                <c:pt idx="6">
                  <c:v>OTRO</c:v>
                </c:pt>
              </c:strCache>
            </c:strRef>
          </c:cat>
          <c:val>
            <c:numRef>
              <c:f>'tipos pqrs JULIO  2023'!$G$10:$G$16</c:f>
              <c:numCache>
                <c:formatCode>0</c:formatCode>
                <c:ptCount val="7"/>
                <c:pt idx="0">
                  <c:v>85</c:v>
                </c:pt>
                <c:pt idx="1">
                  <c:v>117</c:v>
                </c:pt>
                <c:pt idx="2">
                  <c:v>1</c:v>
                </c:pt>
                <c:pt idx="3">
                  <c:v>0</c:v>
                </c:pt>
                <c:pt idx="4">
                  <c:v>0</c:v>
                </c:pt>
                <c:pt idx="5">
                  <c:v>0</c:v>
                </c:pt>
                <c:pt idx="6">
                  <c:v>37</c:v>
                </c:pt>
              </c:numCache>
            </c:numRef>
          </c:val>
          <c:extLst>
            <c:ext xmlns:c16="http://schemas.microsoft.com/office/drawing/2014/chart" uri="{C3380CC4-5D6E-409C-BE32-E72D297353CC}">
              <c16:uniqueId val="{00000000-031B-4266-A6C6-F19A5C117D60}"/>
            </c:ext>
          </c:extLst>
        </c:ser>
        <c:ser>
          <c:idx val="1"/>
          <c:order val="1"/>
          <c:tx>
            <c:strRef>
              <c:f>'tipos pqrs JULIO  2023'!$H$9</c:f>
              <c:strCache>
                <c:ptCount val="1"/>
                <c:pt idx="0">
                  <c:v>PORCENTAJE </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dLbl>
              <c:idx val="0"/>
              <c:layout>
                <c:manualLayout>
                  <c:x val="1.8121621191623555E-2"/>
                  <c:y val="-5.053449178018782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31B-4266-A6C6-F19A5C117D6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'tipos pqrs JULIO  2023'!$F$10:$F$16</c:f>
              <c:strCache>
                <c:ptCount val="7"/>
                <c:pt idx="0">
                  <c:v>PETICIONES DE INFORMACION</c:v>
                </c:pt>
                <c:pt idx="1">
                  <c:v>PETICIONES DE INTERES PARTICULAR </c:v>
                </c:pt>
                <c:pt idx="2">
                  <c:v>QUEJAS </c:v>
                </c:pt>
                <c:pt idx="3">
                  <c:v>RECLAMOS</c:v>
                </c:pt>
                <c:pt idx="4">
                  <c:v>SUGERENCIAS </c:v>
                </c:pt>
                <c:pt idx="5">
                  <c:v>DENUNCIAS</c:v>
                </c:pt>
                <c:pt idx="6">
                  <c:v>OTRO</c:v>
                </c:pt>
              </c:strCache>
            </c:strRef>
          </c:cat>
          <c:val>
            <c:numRef>
              <c:f>'tipos pqrs JULIO  2023'!$H$10:$H$16</c:f>
              <c:numCache>
                <c:formatCode>0%</c:formatCode>
                <c:ptCount val="7"/>
                <c:pt idx="0">
                  <c:v>0.35416666666666669</c:v>
                </c:pt>
                <c:pt idx="1">
                  <c:v>0.48749999999999999</c:v>
                </c:pt>
                <c:pt idx="2">
                  <c:v>0.01</c:v>
                </c:pt>
                <c:pt idx="3">
                  <c:v>0</c:v>
                </c:pt>
                <c:pt idx="4">
                  <c:v>0</c:v>
                </c:pt>
                <c:pt idx="5">
                  <c:v>0</c:v>
                </c:pt>
                <c:pt idx="6">
                  <c:v>0.15416666666666667</c:v>
                </c:pt>
              </c:numCache>
            </c:numRef>
          </c:val>
          <c:extLst>
            <c:ext xmlns:c16="http://schemas.microsoft.com/office/drawing/2014/chart" uri="{C3380CC4-5D6E-409C-BE32-E72D297353CC}">
              <c16:uniqueId val="{00000002-031B-4266-A6C6-F19A5C117D60}"/>
            </c:ext>
          </c:extLst>
        </c:ser>
        <c:dLbls>
          <c:showLegendKey val="0"/>
          <c:showVal val="1"/>
          <c:showCatName val="0"/>
          <c:showSerName val="0"/>
          <c:showPercent val="0"/>
          <c:showBubbleSize val="0"/>
        </c:dLbls>
        <c:gapWidth val="65"/>
        <c:shape val="box"/>
        <c:axId val="-217030368"/>
        <c:axId val="-217033088"/>
        <c:axId val="0"/>
      </c:bar3DChart>
      <c:catAx>
        <c:axId val="-2170303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217033088"/>
        <c:crosses val="autoZero"/>
        <c:auto val="1"/>
        <c:lblAlgn val="ctr"/>
        <c:lblOffset val="100"/>
        <c:noMultiLvlLbl val="0"/>
      </c:catAx>
      <c:valAx>
        <c:axId val="-217033088"/>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21703036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ES"/>
              <a:t>PETICIONES SIN ATENDER</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'Peticiones por dependencia'!$G$10:$G$23</c:f>
              <c:numCache>
                <c:formatCode>General</c:formatCode>
                <c:ptCount val="14"/>
                <c:pt idx="0">
                  <c:v>0</c:v>
                </c:pt>
                <c:pt idx="1">
                  <c:v>0</c:v>
                </c:pt>
                <c:pt idx="2">
                  <c:v>5</c:v>
                </c:pt>
                <c:pt idx="3">
                  <c:v>0</c:v>
                </c:pt>
                <c:pt idx="4">
                  <c:v>3</c:v>
                </c:pt>
                <c:pt idx="5">
                  <c:v>2</c:v>
                </c:pt>
                <c:pt idx="6">
                  <c:v>1</c:v>
                </c:pt>
                <c:pt idx="7">
                  <c:v>0</c:v>
                </c:pt>
                <c:pt idx="8">
                  <c:v>0</c:v>
                </c:pt>
                <c:pt idx="9">
                  <c:v>0</c:v>
                </c:pt>
                <c:pt idx="10">
                  <c:v>0</c:v>
                </c:pt>
                <c:pt idx="11">
                  <c:v>0</c:v>
                </c:pt>
                <c:pt idx="12">
                  <c:v>0</c:v>
                </c:pt>
                <c:pt idx="13">
                  <c:v>0</c:v>
                </c:pt>
              </c:numCache>
            </c:numRef>
          </c:val>
          <c:extLst>
            <c:ext xmlns:c16="http://schemas.microsoft.com/office/drawing/2014/chart" uri="{C3380CC4-5D6E-409C-BE32-E72D297353CC}">
              <c16:uniqueId val="{00000000-AA2D-429C-8332-3AA141109AF9}"/>
            </c:ext>
          </c:extLst>
        </c:ser>
        <c:dLbls>
          <c:showLegendKey val="0"/>
          <c:showVal val="1"/>
          <c:showCatName val="0"/>
          <c:showSerName val="0"/>
          <c:showPercent val="0"/>
          <c:showBubbleSize val="0"/>
        </c:dLbls>
        <c:gapWidth val="65"/>
        <c:shape val="box"/>
        <c:axId val="-1684303488"/>
        <c:axId val="-1684294784"/>
        <c:axId val="-212777232"/>
      </c:bar3DChart>
      <c:catAx>
        <c:axId val="-1684303488"/>
        <c:scaling>
          <c:orientation val="minMax"/>
        </c:scaling>
        <c:delete val="0"/>
        <c:axPos val="b"/>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1684294784"/>
        <c:crosses val="autoZero"/>
        <c:auto val="1"/>
        <c:lblAlgn val="ctr"/>
        <c:lblOffset val="100"/>
        <c:noMultiLvlLbl val="0"/>
      </c:catAx>
      <c:valAx>
        <c:axId val="-1684294784"/>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1684303488"/>
        <c:crosses val="autoZero"/>
        <c:crossBetween val="between"/>
      </c:valAx>
      <c:serAx>
        <c:axId val="-212777232"/>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1684294784"/>
        <c:crosses val="autoZero"/>
      </c:ser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0.png"/></Relationships>
</file>

<file path=ppt/drawings/drawing1.xml><?xml version="1.0" encoding="utf-8"?>
<c:userShapes xmlns:c="http://schemas.openxmlformats.org/drawingml/2006/chart">
  <cdr:relSizeAnchor xmlns:cdr="http://schemas.openxmlformats.org/drawingml/2006/chartDrawing">
    <cdr:from>
      <cdr:x>0.36458</cdr:x>
      <cdr:y>0.84036</cdr:y>
    </cdr:from>
    <cdr:to>
      <cdr:x>0.57794</cdr:x>
      <cdr:y>0.91555</cdr:y>
    </cdr:to>
    <cdr:pic>
      <cdr:nvPicPr>
        <cdr:cNvPr id="2" name="chart">
          <a:extLst xmlns:a="http://schemas.openxmlformats.org/drawingml/2006/main">
            <a:ext uri="{FF2B5EF4-FFF2-40B4-BE49-F238E27FC236}">
              <a16:creationId xmlns:a16="http://schemas.microsoft.com/office/drawing/2014/main" id="{63632E4C-1CA0-4467-87D3-1CF670162281}"/>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666875" y="2657475"/>
          <a:ext cx="975445" cy="237765"/>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CO" dirty="0"/>
          </a:p>
        </p:txBody>
      </p:sp>
    </p:spTree>
    <p:extLst>
      <p:ext uri="{BB962C8B-B14F-4D97-AF65-F5344CB8AC3E}">
        <p14:creationId xmlns:p14="http://schemas.microsoft.com/office/powerpoint/2010/main" val="3305726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
        <p:cNvGrpSpPr/>
        <p:nvPr/>
      </p:nvGrpSpPr>
      <p:grpSpPr>
        <a:xfrm>
          <a:off x="0" y="0"/>
          <a:ext cx="0" cy="0"/>
          <a:chOff x="0" y="0"/>
          <a:chExt cx="0" cy="0"/>
        </a:xfrm>
      </p:grpSpPr>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4"/>
          <p:cNvSpPr>
            <a:spLocks noGrp="1"/>
          </p:cNvSpPr>
          <p:nvPr>
            <p:ph type="pic" idx="2"/>
          </p:nvPr>
        </p:nvSpPr>
        <p:spPr>
          <a:xfrm>
            <a:off x="5183188" y="987425"/>
            <a:ext cx="6172200" cy="4873625"/>
          </a:xfrm>
          <a:prstGeom prst="rect">
            <a:avLst/>
          </a:prstGeom>
          <a:noFill/>
          <a:ln>
            <a:noFill/>
          </a:ln>
        </p:spPr>
      </p:sp>
      <p:sp>
        <p:nvSpPr>
          <p:cNvPr id="66" name="Google Shape;66;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82"/>
        <p:cNvGrpSpPr/>
        <p:nvPr/>
      </p:nvGrpSpPr>
      <p:grpSpPr>
        <a:xfrm>
          <a:off x="0" y="0"/>
          <a:ext cx="0" cy="0"/>
          <a:chOff x="0" y="0"/>
          <a:chExt cx="0" cy="0"/>
        </a:xfrm>
      </p:grpSpPr>
      <p:pic>
        <p:nvPicPr>
          <p:cNvPr id="83" name="Google Shape;83;p17"/>
          <p:cNvPicPr preferRelativeResize="0"/>
          <p:nvPr/>
        </p:nvPicPr>
        <p:blipFill rotWithShape="1">
          <a:blip r:embed="rId2">
            <a:alphaModFix/>
          </a:blip>
          <a:srcRect/>
          <a:stretch/>
        </p:blipFill>
        <p:spPr>
          <a:xfrm>
            <a:off x="-1" y="3506372"/>
            <a:ext cx="12196275" cy="335162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15"/>
        <p:cNvGrpSpPr/>
        <p:nvPr/>
      </p:nvGrpSpPr>
      <p:grpSpPr>
        <a:xfrm>
          <a:off x="0" y="0"/>
          <a:ext cx="0" cy="0"/>
          <a:chOff x="0" y="0"/>
          <a:chExt cx="0" cy="0"/>
        </a:xfrm>
      </p:grpSpPr>
      <p:pic>
        <p:nvPicPr>
          <p:cNvPr id="16" name="Google Shape;16;p6"/>
          <p:cNvPicPr preferRelativeResize="0"/>
          <p:nvPr/>
        </p:nvPicPr>
        <p:blipFill rotWithShape="1">
          <a:blip r:embed="rId2">
            <a:alphaModFix/>
          </a:blip>
          <a:srcRect/>
          <a:stretch/>
        </p:blipFill>
        <p:spPr>
          <a:xfrm>
            <a:off x="18324" y="0"/>
            <a:ext cx="12173675" cy="686833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7"/>
        <p:cNvGrpSpPr/>
        <p:nvPr/>
      </p:nvGrpSpPr>
      <p:grpSpPr>
        <a:xfrm>
          <a:off x="0" y="0"/>
          <a:ext cx="0" cy="0"/>
          <a:chOff x="0" y="0"/>
          <a:chExt cx="0" cy="0"/>
        </a:xfrm>
      </p:grpSpPr>
      <p:sp>
        <p:nvSpPr>
          <p:cNvPr id="18" name="Google Shape;18;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hyperlink" Target="mailto:atencionalusuario@itp.edu.co" TargetMode="Externa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image" Target="../media/image7.emf"/><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 y="0"/>
            <a:ext cx="12175420" cy="6858000"/>
          </a:xfrm>
          <a:prstGeom prst="rect">
            <a:avLst/>
          </a:prstGeom>
        </p:spPr>
      </p:pic>
      <p:pic>
        <p:nvPicPr>
          <p:cNvPr id="89" name="Google Shape;89;p1"/>
          <p:cNvPicPr preferRelativeResize="0"/>
          <p:nvPr/>
        </p:nvPicPr>
        <p:blipFill rotWithShape="1">
          <a:blip r:embed="rId4">
            <a:alphaModFix/>
          </a:blip>
          <a:srcRect/>
          <a:stretch/>
        </p:blipFill>
        <p:spPr>
          <a:xfrm>
            <a:off x="5284177" y="2822331"/>
            <a:ext cx="6888549" cy="4035669"/>
          </a:xfrm>
          <a:prstGeom prst="rect">
            <a:avLst/>
          </a:prstGeom>
          <a:noFill/>
          <a:ln>
            <a:noFill/>
          </a:ln>
        </p:spPr>
      </p:pic>
      <p:sp>
        <p:nvSpPr>
          <p:cNvPr id="90" name="Google Shape;90;p1"/>
          <p:cNvSpPr txBox="1"/>
          <p:nvPr/>
        </p:nvSpPr>
        <p:spPr>
          <a:xfrm>
            <a:off x="237393" y="413238"/>
            <a:ext cx="5231423" cy="2554505"/>
          </a:xfrm>
          <a:prstGeom prst="rect">
            <a:avLst/>
          </a:prstGeom>
          <a:noFill/>
          <a:ln>
            <a:noFill/>
          </a:ln>
        </p:spPr>
        <p:txBody>
          <a:bodyPr spcFirstLastPara="1" wrap="square" lIns="91425" tIns="45700" rIns="91425" bIns="45700" anchor="t" anchorCtr="0">
            <a:spAutoFit/>
          </a:bodyPr>
          <a:lstStyle/>
          <a:p>
            <a:pPr lvl="0" algn="ctr"/>
            <a:r>
              <a:rPr lang="es-CO" sz="3200" b="1" dirty="0">
                <a:solidFill>
                  <a:schemeClr val="accent1">
                    <a:lumMod val="50000"/>
                  </a:schemeClr>
                </a:solidFill>
              </a:rPr>
              <a:t>Informe de Peticiones, Quejas, Reclamos,</a:t>
            </a:r>
          </a:p>
          <a:p>
            <a:pPr lvl="0" algn="ctr"/>
            <a:r>
              <a:rPr lang="es-CO" sz="3200" b="1" dirty="0">
                <a:solidFill>
                  <a:schemeClr val="accent1">
                    <a:lumMod val="50000"/>
                  </a:schemeClr>
                </a:solidFill>
              </a:rPr>
              <a:t>Sugerencias y Denuncias</a:t>
            </a:r>
          </a:p>
          <a:p>
            <a:pPr lvl="0" algn="ctr"/>
            <a:r>
              <a:rPr lang="es-CO" sz="3200" b="1" dirty="0">
                <a:solidFill>
                  <a:schemeClr val="accent1">
                    <a:lumMod val="50000"/>
                  </a:schemeClr>
                </a:solidFill>
              </a:rPr>
              <a:t>(PQRSD)</a:t>
            </a:r>
          </a:p>
          <a:p>
            <a:pPr lvl="0" algn="ctr"/>
            <a:r>
              <a:rPr lang="es-CO" sz="3200" b="1" dirty="0">
                <a:solidFill>
                  <a:schemeClr val="accent1">
                    <a:lumMod val="50000"/>
                  </a:schemeClr>
                </a:solidFill>
              </a:rPr>
              <a:t> Julio/2023</a:t>
            </a:r>
            <a:endParaRPr sz="3200" b="1" i="0" u="none" strike="noStrike" cap="none" dirty="0">
              <a:solidFill>
                <a:schemeClr val="accent1">
                  <a:lumMod val="50000"/>
                </a:schemeClr>
              </a:solidFill>
              <a:sym typeface="Arial"/>
            </a:endParaRPr>
          </a:p>
        </p:txBody>
      </p:sp>
      <p:sp>
        <p:nvSpPr>
          <p:cNvPr id="7" name="Google Shape;90;p1"/>
          <p:cNvSpPr txBox="1"/>
          <p:nvPr/>
        </p:nvSpPr>
        <p:spPr>
          <a:xfrm>
            <a:off x="6832243" y="5196253"/>
            <a:ext cx="3792415" cy="784790"/>
          </a:xfrm>
          <a:prstGeom prst="rect">
            <a:avLst/>
          </a:prstGeom>
          <a:noFill/>
          <a:ln>
            <a:noFill/>
          </a:ln>
        </p:spPr>
        <p:txBody>
          <a:bodyPr spcFirstLastPara="1" wrap="square" lIns="91425" tIns="45700" rIns="91425" bIns="45700" anchor="t" anchorCtr="0">
            <a:spAutoFit/>
          </a:bodyPr>
          <a:lstStyle/>
          <a:p>
            <a:pPr algn="ctr"/>
            <a:r>
              <a:rPr lang="es-CO" sz="1100" b="1" dirty="0">
                <a:solidFill>
                  <a:schemeClr val="accent1">
                    <a:lumMod val="75000"/>
                  </a:schemeClr>
                </a:solidFill>
              </a:rPr>
              <a:t>OFICINA DE ATENCIÓN AL USUARIO INSTITUTO TECNOLÓGICO DEL PUTUMAYO</a:t>
            </a:r>
            <a:endParaRPr lang="es-CO" sz="1100" dirty="0">
              <a:solidFill>
                <a:schemeClr val="accent1">
                  <a:lumMod val="75000"/>
                </a:schemeClr>
              </a:solidFill>
            </a:endParaRPr>
          </a:p>
          <a:p>
            <a:pPr algn="ctr"/>
            <a:r>
              <a:rPr lang="es-CO" sz="1100" b="1" dirty="0">
                <a:solidFill>
                  <a:schemeClr val="accent1">
                    <a:lumMod val="75000"/>
                  </a:schemeClr>
                </a:solidFill>
              </a:rPr>
              <a:t>RESOLUCIONES </a:t>
            </a:r>
            <a:r>
              <a:rPr lang="es-CO" sz="1100" b="1" dirty="0" err="1">
                <a:solidFill>
                  <a:schemeClr val="accent1">
                    <a:lumMod val="75000"/>
                  </a:schemeClr>
                </a:solidFill>
              </a:rPr>
              <a:t>Nros</a:t>
            </a:r>
            <a:r>
              <a:rPr lang="es-CO" sz="1100" b="1" dirty="0">
                <a:solidFill>
                  <a:schemeClr val="accent1">
                    <a:lumMod val="75000"/>
                  </a:schemeClr>
                </a:solidFill>
              </a:rPr>
              <a:t>. 0316/2015 - 0070/2016</a:t>
            </a:r>
            <a:endParaRPr lang="es-CO" sz="1100" dirty="0">
              <a:solidFill>
                <a:schemeClr val="accent1">
                  <a:lumMod val="75000"/>
                </a:schemeClr>
              </a:solidFill>
            </a:endParaRPr>
          </a:p>
          <a:p>
            <a:pPr lvl="0" algn="ctr"/>
            <a:endParaRPr sz="1200" b="1" i="0" u="none" strike="noStrike" cap="none" dirty="0">
              <a:solidFill>
                <a:schemeClr val="accent1">
                  <a:lumMod val="75000"/>
                </a:schemeClr>
              </a:solidFil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p:cNvPicPr>
            <a:picLocks noChangeAspect="1"/>
          </p:cNvPicPr>
          <p:nvPr/>
        </p:nvPicPr>
        <p:blipFill>
          <a:blip r:embed="rId2"/>
          <a:stretch>
            <a:fillRect/>
          </a:stretch>
        </p:blipFill>
        <p:spPr>
          <a:xfrm>
            <a:off x="400043" y="2322768"/>
            <a:ext cx="4248727" cy="4018756"/>
          </a:xfrm>
          <a:prstGeom prst="rect">
            <a:avLst/>
          </a:prstGeom>
        </p:spPr>
      </p:pic>
      <p:sp>
        <p:nvSpPr>
          <p:cNvPr id="3" name="Freeform 1">
            <a:extLst>
              <a:ext uri="{FF2B5EF4-FFF2-40B4-BE49-F238E27FC236}">
                <a16:creationId xmlns:a16="http://schemas.microsoft.com/office/drawing/2014/main" id="{DB5E2079-2B1E-492E-8572-B1B0CF2834C1}"/>
              </a:ext>
            </a:extLst>
          </p:cNvPr>
          <p:cNvSpPr>
            <a:spLocks noChangeArrowheads="1"/>
          </p:cNvSpPr>
          <p:nvPr/>
        </p:nvSpPr>
        <p:spPr bwMode="auto">
          <a:xfrm>
            <a:off x="3102199" y="261352"/>
            <a:ext cx="8662004" cy="2388272"/>
          </a:xfrm>
          <a:custGeom>
            <a:avLst/>
            <a:gdLst>
              <a:gd name="T0" fmla="*/ 8738 w 9561"/>
              <a:gd name="T1" fmla="*/ 0 h 3221"/>
              <a:gd name="T2" fmla="*/ 9560 w 9561"/>
              <a:gd name="T3" fmla="*/ 1610 h 3221"/>
              <a:gd name="T4" fmla="*/ 8738 w 9561"/>
              <a:gd name="T5" fmla="*/ 3220 h 3221"/>
              <a:gd name="T6" fmla="*/ 0 w 9561"/>
              <a:gd name="T7" fmla="*/ 3220 h 3221"/>
              <a:gd name="T8" fmla="*/ 0 w 9561"/>
              <a:gd name="T9" fmla="*/ 0 h 3221"/>
              <a:gd name="T10" fmla="*/ 8738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8" y="0"/>
                </a:moveTo>
                <a:lnTo>
                  <a:pt x="9560" y="1610"/>
                </a:lnTo>
                <a:lnTo>
                  <a:pt x="8738" y="3220"/>
                </a:lnTo>
                <a:lnTo>
                  <a:pt x="0" y="3220"/>
                </a:lnTo>
                <a:lnTo>
                  <a:pt x="0" y="0"/>
                </a:lnTo>
                <a:lnTo>
                  <a:pt x="8738" y="0"/>
                </a:lnTo>
              </a:path>
            </a:pathLst>
          </a:custGeom>
          <a:solidFill>
            <a:schemeClr val="accent1">
              <a:lumMod val="40000"/>
              <a:lumOff val="60000"/>
            </a:schemeClr>
          </a:solidFill>
          <a:ln>
            <a:noFill/>
          </a:ln>
          <a:effectLst/>
        </p:spPr>
        <p:txBody>
          <a:bodyPr wrap="none" anchor="ctr"/>
          <a:lstStyle/>
          <a:p>
            <a:pPr algn="just"/>
            <a:r>
              <a:rPr lang="es-CO" dirty="0"/>
              <a:t>              </a:t>
            </a:r>
          </a:p>
          <a:p>
            <a:pPr algn="just"/>
            <a:endParaRPr lang="es-CO" dirty="0"/>
          </a:p>
          <a:p>
            <a:pPr algn="just"/>
            <a:r>
              <a:rPr lang="es-CO" dirty="0"/>
              <a:t>              El presente documento corresponde al Informe de Peticiones, Quejas,</a:t>
            </a:r>
          </a:p>
          <a:p>
            <a:pPr algn="just"/>
            <a:r>
              <a:rPr lang="es-CO" dirty="0"/>
              <a:t>              Reclamos, Sugerencias y Denuncias (PQRSD) recibidas y atendidas por la</a:t>
            </a:r>
          </a:p>
          <a:p>
            <a:pPr algn="just"/>
            <a:r>
              <a:rPr lang="es-CO" dirty="0"/>
              <a:t>              Oficina de atención al usuario del Instituto Tecnológico del Putumayo </a:t>
            </a:r>
          </a:p>
          <a:p>
            <a:pPr algn="just"/>
            <a:r>
              <a:rPr lang="es-CO" dirty="0"/>
              <a:t>              Correspondiente al mes de Julio de 2022. </a:t>
            </a:r>
          </a:p>
          <a:p>
            <a:pPr algn="just"/>
            <a:endParaRPr lang="es-CO" dirty="0"/>
          </a:p>
          <a:p>
            <a:pPr algn="just"/>
            <a:r>
              <a:rPr lang="es-CO" dirty="0"/>
              <a:t>               De acuerdo con los datos arrojados por los canales de atención, </a:t>
            </a:r>
          </a:p>
          <a:p>
            <a:pPr algn="just"/>
            <a:r>
              <a:rPr lang="es-CO" dirty="0"/>
              <a:t>               durante en el mes de julio, se </a:t>
            </a:r>
            <a:r>
              <a:rPr lang="es-CO" dirty="0">
                <a:solidFill>
                  <a:schemeClr val="tx1"/>
                </a:solidFill>
              </a:rPr>
              <a:t>recibieron (437) </a:t>
            </a:r>
            <a:r>
              <a:rPr lang="es-CO" dirty="0"/>
              <a:t>PQRSD</a:t>
            </a:r>
          </a:p>
          <a:p>
            <a:pPr algn="just"/>
            <a:r>
              <a:rPr lang="es-CO" dirty="0"/>
              <a:t>               garantizando el registro del 100% y teniendo en cuenta lo reportado </a:t>
            </a:r>
          </a:p>
          <a:p>
            <a:pPr algn="just"/>
            <a:r>
              <a:rPr lang="es-CO" dirty="0"/>
              <a:t>               les fue asignado su trámite, no se negó el acceso a ninguna de ellas.</a:t>
            </a:r>
          </a:p>
          <a:p>
            <a:pPr algn="just"/>
            <a:r>
              <a:rPr lang="es-CO" dirty="0"/>
              <a:t> </a:t>
            </a:r>
          </a:p>
        </p:txBody>
      </p:sp>
      <p:sp>
        <p:nvSpPr>
          <p:cNvPr id="4" name="Freeform 2">
            <a:extLst>
              <a:ext uri="{FF2B5EF4-FFF2-40B4-BE49-F238E27FC236}">
                <a16:creationId xmlns:a16="http://schemas.microsoft.com/office/drawing/2014/main" id="{CC16497B-B8A4-4BE6-AA2B-35896462B7BA}"/>
              </a:ext>
            </a:extLst>
          </p:cNvPr>
          <p:cNvSpPr>
            <a:spLocks noChangeArrowheads="1"/>
          </p:cNvSpPr>
          <p:nvPr/>
        </p:nvSpPr>
        <p:spPr bwMode="auto">
          <a:xfrm>
            <a:off x="10675987" y="387927"/>
            <a:ext cx="944097" cy="2111393"/>
          </a:xfrm>
          <a:custGeom>
            <a:avLst/>
            <a:gdLst>
              <a:gd name="T0" fmla="*/ 779 w 1015"/>
              <a:gd name="T1" fmla="*/ 1525 h 3050"/>
              <a:gd name="T2" fmla="*/ 0 w 1015"/>
              <a:gd name="T3" fmla="*/ 3049 h 3050"/>
              <a:gd name="T4" fmla="*/ 235 w 1015"/>
              <a:gd name="T5" fmla="*/ 3049 h 3050"/>
              <a:gd name="T6" fmla="*/ 1014 w 1015"/>
              <a:gd name="T7" fmla="*/ 1525 h 3050"/>
              <a:gd name="T8" fmla="*/ 235 w 1015"/>
              <a:gd name="T9" fmla="*/ 0 h 3050"/>
              <a:gd name="T10" fmla="*/ 0 w 1015"/>
              <a:gd name="T11" fmla="*/ 0 h 3050"/>
              <a:gd name="T12" fmla="*/ 779 w 1015"/>
              <a:gd name="T13" fmla="*/ 1525 h 3050"/>
            </a:gdLst>
            <a:ahLst/>
            <a:cxnLst>
              <a:cxn ang="0">
                <a:pos x="T0" y="T1"/>
              </a:cxn>
              <a:cxn ang="0">
                <a:pos x="T2" y="T3"/>
              </a:cxn>
              <a:cxn ang="0">
                <a:pos x="T4" y="T5"/>
              </a:cxn>
              <a:cxn ang="0">
                <a:pos x="T6" y="T7"/>
              </a:cxn>
              <a:cxn ang="0">
                <a:pos x="T8" y="T9"/>
              </a:cxn>
              <a:cxn ang="0">
                <a:pos x="T10" y="T11"/>
              </a:cxn>
              <a:cxn ang="0">
                <a:pos x="T12" y="T13"/>
              </a:cxn>
            </a:cxnLst>
            <a:rect l="0" t="0" r="r" b="b"/>
            <a:pathLst>
              <a:path w="1015" h="3050">
                <a:moveTo>
                  <a:pt x="779" y="1525"/>
                </a:moveTo>
                <a:lnTo>
                  <a:pt x="0" y="3049"/>
                </a:lnTo>
                <a:lnTo>
                  <a:pt x="235" y="3049"/>
                </a:lnTo>
                <a:lnTo>
                  <a:pt x="1014" y="1525"/>
                </a:lnTo>
                <a:lnTo>
                  <a:pt x="235" y="0"/>
                </a:lnTo>
                <a:lnTo>
                  <a:pt x="0" y="0"/>
                </a:lnTo>
                <a:lnTo>
                  <a:pt x="779" y="152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5" name="Freeform 3">
            <a:extLst>
              <a:ext uri="{FF2B5EF4-FFF2-40B4-BE49-F238E27FC236}">
                <a16:creationId xmlns:a16="http://schemas.microsoft.com/office/drawing/2014/main" id="{9959884E-D2C2-41FD-80B7-6949F84FCC41}"/>
              </a:ext>
            </a:extLst>
          </p:cNvPr>
          <p:cNvSpPr>
            <a:spLocks noChangeArrowheads="1"/>
          </p:cNvSpPr>
          <p:nvPr/>
        </p:nvSpPr>
        <p:spPr bwMode="auto">
          <a:xfrm>
            <a:off x="1924718" y="261353"/>
            <a:ext cx="1906177" cy="2015660"/>
          </a:xfrm>
          <a:custGeom>
            <a:avLst/>
            <a:gdLst>
              <a:gd name="T0" fmla="*/ 1938 w 3877"/>
              <a:gd name="T1" fmla="*/ 3876 h 3877"/>
              <a:gd name="T2" fmla="*/ 0 w 3877"/>
              <a:gd name="T3" fmla="*/ 1938 h 3877"/>
              <a:gd name="T4" fmla="*/ 1938 w 3877"/>
              <a:gd name="T5" fmla="*/ 0 h 3877"/>
              <a:gd name="T6" fmla="*/ 3876 w 3877"/>
              <a:gd name="T7" fmla="*/ 1938 h 3877"/>
              <a:gd name="T8" fmla="*/ 1938 w 3877"/>
              <a:gd name="T9" fmla="*/ 3876 h 3877"/>
            </a:gdLst>
            <a:ahLst/>
            <a:cxnLst>
              <a:cxn ang="0">
                <a:pos x="T0" y="T1"/>
              </a:cxn>
              <a:cxn ang="0">
                <a:pos x="T2" y="T3"/>
              </a:cxn>
              <a:cxn ang="0">
                <a:pos x="T4" y="T5"/>
              </a:cxn>
              <a:cxn ang="0">
                <a:pos x="T6" y="T7"/>
              </a:cxn>
              <a:cxn ang="0">
                <a:pos x="T8" y="T9"/>
              </a:cxn>
            </a:cxnLst>
            <a:rect l="0" t="0" r="r" b="b"/>
            <a:pathLst>
              <a:path w="3877" h="3877">
                <a:moveTo>
                  <a:pt x="1938" y="3876"/>
                </a:moveTo>
                <a:lnTo>
                  <a:pt x="0" y="1938"/>
                </a:lnTo>
                <a:lnTo>
                  <a:pt x="1938" y="0"/>
                </a:lnTo>
                <a:lnTo>
                  <a:pt x="3876" y="1938"/>
                </a:lnTo>
                <a:lnTo>
                  <a:pt x="1938" y="3876"/>
                </a:lnTo>
              </a:path>
            </a:pathLst>
          </a:custGeom>
          <a:solidFill>
            <a:schemeClr val="accent1">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6" name="Freeform 4">
            <a:extLst>
              <a:ext uri="{FF2B5EF4-FFF2-40B4-BE49-F238E27FC236}">
                <a16:creationId xmlns:a16="http://schemas.microsoft.com/office/drawing/2014/main" id="{87BDE64C-E863-4924-9424-BCF2EDFB8EC5}"/>
              </a:ext>
            </a:extLst>
          </p:cNvPr>
          <p:cNvSpPr>
            <a:spLocks noChangeArrowheads="1"/>
          </p:cNvSpPr>
          <p:nvPr/>
        </p:nvSpPr>
        <p:spPr bwMode="auto">
          <a:xfrm>
            <a:off x="2132512" y="526517"/>
            <a:ext cx="1529529" cy="1464920"/>
          </a:xfrm>
          <a:custGeom>
            <a:avLst/>
            <a:gdLst>
              <a:gd name="T0" fmla="*/ 1610 w 3221"/>
              <a:gd name="T1" fmla="*/ 3220 h 3221"/>
              <a:gd name="T2" fmla="*/ 0 w 3221"/>
              <a:gd name="T3" fmla="*/ 1610 h 3221"/>
              <a:gd name="T4" fmla="*/ 1610 w 3221"/>
              <a:gd name="T5" fmla="*/ 0 h 3221"/>
              <a:gd name="T6" fmla="*/ 3220 w 3221"/>
              <a:gd name="T7" fmla="*/ 1610 h 3221"/>
              <a:gd name="T8" fmla="*/ 1610 w 3221"/>
              <a:gd name="T9" fmla="*/ 3220 h 3221"/>
            </a:gdLst>
            <a:ahLst/>
            <a:cxnLst>
              <a:cxn ang="0">
                <a:pos x="T0" y="T1"/>
              </a:cxn>
              <a:cxn ang="0">
                <a:pos x="T2" y="T3"/>
              </a:cxn>
              <a:cxn ang="0">
                <a:pos x="T4" y="T5"/>
              </a:cxn>
              <a:cxn ang="0">
                <a:pos x="T6" y="T7"/>
              </a:cxn>
              <a:cxn ang="0">
                <a:pos x="T8" y="T9"/>
              </a:cxn>
            </a:cxnLst>
            <a:rect l="0" t="0" r="r" b="b"/>
            <a:pathLst>
              <a:path w="3221" h="3221">
                <a:moveTo>
                  <a:pt x="1610" y="3220"/>
                </a:moveTo>
                <a:lnTo>
                  <a:pt x="0" y="1610"/>
                </a:lnTo>
                <a:lnTo>
                  <a:pt x="1610" y="0"/>
                </a:lnTo>
                <a:lnTo>
                  <a:pt x="3220" y="1610"/>
                </a:lnTo>
                <a:lnTo>
                  <a:pt x="1610" y="322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30" name="TextBox 44">
            <a:extLst>
              <a:ext uri="{FF2B5EF4-FFF2-40B4-BE49-F238E27FC236}">
                <a16:creationId xmlns:a16="http://schemas.microsoft.com/office/drawing/2014/main" id="{0426DBF9-95AF-404A-9BEC-DA4CD7468B5E}"/>
              </a:ext>
            </a:extLst>
          </p:cNvPr>
          <p:cNvSpPr txBox="1"/>
          <p:nvPr/>
        </p:nvSpPr>
        <p:spPr>
          <a:xfrm>
            <a:off x="2554987" y="807493"/>
            <a:ext cx="598241"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A</a:t>
            </a:r>
          </a:p>
        </p:txBody>
      </p:sp>
      <p:sp>
        <p:nvSpPr>
          <p:cNvPr id="32" name="TextBox 46">
            <a:extLst>
              <a:ext uri="{FF2B5EF4-FFF2-40B4-BE49-F238E27FC236}">
                <a16:creationId xmlns:a16="http://schemas.microsoft.com/office/drawing/2014/main" id="{4794AFEB-6C89-4E53-96F9-B5669614CA6B}"/>
              </a:ext>
            </a:extLst>
          </p:cNvPr>
          <p:cNvSpPr txBox="1"/>
          <p:nvPr/>
        </p:nvSpPr>
        <p:spPr>
          <a:xfrm>
            <a:off x="5906102" y="3798327"/>
            <a:ext cx="62709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48" name="TextBox 45">
            <a:extLst>
              <a:ext uri="{FF2B5EF4-FFF2-40B4-BE49-F238E27FC236}">
                <a16:creationId xmlns:a16="http://schemas.microsoft.com/office/drawing/2014/main" id="{7A8711F0-8A6E-4BC0-8176-CD0B87FE87C8}"/>
              </a:ext>
            </a:extLst>
          </p:cNvPr>
          <p:cNvSpPr txBox="1"/>
          <p:nvPr/>
        </p:nvSpPr>
        <p:spPr>
          <a:xfrm>
            <a:off x="2924538" y="3067119"/>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49" name="Freeform 9">
            <a:extLst>
              <a:ext uri="{FF2B5EF4-FFF2-40B4-BE49-F238E27FC236}">
                <a16:creationId xmlns:a16="http://schemas.microsoft.com/office/drawing/2014/main" id="{3529F678-957C-4957-87B3-430C81EDD9EB}"/>
              </a:ext>
            </a:extLst>
          </p:cNvPr>
          <p:cNvSpPr>
            <a:spLocks noChangeArrowheads="1"/>
          </p:cNvSpPr>
          <p:nvPr/>
        </p:nvSpPr>
        <p:spPr bwMode="auto">
          <a:xfrm>
            <a:off x="890118" y="2889147"/>
            <a:ext cx="3236442" cy="2942543"/>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21" name="TextBox 29">
            <a:extLst>
              <a:ext uri="{FF2B5EF4-FFF2-40B4-BE49-F238E27FC236}">
                <a16:creationId xmlns:a16="http://schemas.microsoft.com/office/drawing/2014/main" id="{A03E2A1C-4743-478B-A867-725AA05FA7CE}"/>
              </a:ext>
            </a:extLst>
          </p:cNvPr>
          <p:cNvSpPr txBox="1"/>
          <p:nvPr/>
        </p:nvSpPr>
        <p:spPr>
          <a:xfrm>
            <a:off x="909075" y="3847529"/>
            <a:ext cx="3123117" cy="1015663"/>
          </a:xfrm>
          <a:prstGeom prst="rect">
            <a:avLst/>
          </a:prstGeom>
          <a:noFill/>
        </p:spPr>
        <p:txBody>
          <a:bodyPr wrap="square" rtlCol="0" anchor="ctr">
            <a:spAutoFit/>
          </a:bodyPr>
          <a:lstStyle/>
          <a:p>
            <a:pPr algn="ctr"/>
            <a:r>
              <a:rPr lang="es-CO" sz="2000" b="1" dirty="0">
                <a:solidFill>
                  <a:schemeClr val="accent1">
                    <a:lumMod val="50000"/>
                  </a:schemeClr>
                </a:solidFill>
                <a:latin typeface="Calibri"/>
                <a:ea typeface="Calibri"/>
                <a:cs typeface="Calibri"/>
                <a:sym typeface="Calibri"/>
              </a:rPr>
              <a:t>PQRS </a:t>
            </a:r>
          </a:p>
          <a:p>
            <a:pPr algn="ctr"/>
            <a:r>
              <a:rPr lang="es-CO" sz="2000" b="1" dirty="0">
                <a:solidFill>
                  <a:schemeClr val="accent1">
                    <a:lumMod val="50000"/>
                  </a:schemeClr>
                </a:solidFill>
                <a:latin typeface="Calibri"/>
                <a:ea typeface="Calibri"/>
                <a:cs typeface="Calibri"/>
                <a:sym typeface="Calibri"/>
              </a:rPr>
              <a:t>Recibidas por canal de atención</a:t>
            </a:r>
          </a:p>
        </p:txBody>
      </p:sp>
      <p:graphicFrame>
        <p:nvGraphicFramePr>
          <p:cNvPr id="13" name="Gráfico 12">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2581291180"/>
              </p:ext>
            </p:extLst>
          </p:nvPr>
        </p:nvGraphicFramePr>
        <p:xfrm>
          <a:off x="5072766" y="3086182"/>
          <a:ext cx="5614036" cy="26898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0329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8">
            <a:extLst>
              <a:ext uri="{FF2B5EF4-FFF2-40B4-BE49-F238E27FC236}">
                <a16:creationId xmlns:a16="http://schemas.microsoft.com/office/drawing/2014/main" id="{6DD8D568-9528-402D-BFCA-A7F78668D179}"/>
              </a:ext>
            </a:extLst>
          </p:cNvPr>
          <p:cNvSpPr>
            <a:spLocks noChangeArrowheads="1"/>
          </p:cNvSpPr>
          <p:nvPr/>
        </p:nvSpPr>
        <p:spPr bwMode="auto">
          <a:xfrm>
            <a:off x="75648" y="67074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4" name="Freeform 6">
            <a:extLst>
              <a:ext uri="{FF2B5EF4-FFF2-40B4-BE49-F238E27FC236}">
                <a16:creationId xmlns:a16="http://schemas.microsoft.com/office/drawing/2014/main" id="{8FF5A817-8DFC-4288-B5DE-A4E55BC9C874}"/>
              </a:ext>
            </a:extLst>
          </p:cNvPr>
          <p:cNvSpPr>
            <a:spLocks noChangeArrowheads="1"/>
          </p:cNvSpPr>
          <p:nvPr/>
        </p:nvSpPr>
        <p:spPr bwMode="auto">
          <a:xfrm>
            <a:off x="881029" y="347376"/>
            <a:ext cx="10601725" cy="2670034"/>
          </a:xfrm>
          <a:custGeom>
            <a:avLst/>
            <a:gdLst>
              <a:gd name="T0" fmla="*/ 8737 w 9561"/>
              <a:gd name="T1" fmla="*/ 0 h 3222"/>
              <a:gd name="T2" fmla="*/ 9560 w 9561"/>
              <a:gd name="T3" fmla="*/ 1611 h 3222"/>
              <a:gd name="T4" fmla="*/ 8737 w 9561"/>
              <a:gd name="T5" fmla="*/ 3221 h 3222"/>
              <a:gd name="T6" fmla="*/ 0 w 9561"/>
              <a:gd name="T7" fmla="*/ 3221 h 3222"/>
              <a:gd name="T8" fmla="*/ 0 w 9561"/>
              <a:gd name="T9" fmla="*/ 0 h 3222"/>
              <a:gd name="T10" fmla="*/ 8737 w 9561"/>
              <a:gd name="T11" fmla="*/ 0 h 3222"/>
            </a:gdLst>
            <a:ahLst/>
            <a:cxnLst>
              <a:cxn ang="0">
                <a:pos x="T0" y="T1"/>
              </a:cxn>
              <a:cxn ang="0">
                <a:pos x="T2" y="T3"/>
              </a:cxn>
              <a:cxn ang="0">
                <a:pos x="T4" y="T5"/>
              </a:cxn>
              <a:cxn ang="0">
                <a:pos x="T6" y="T7"/>
              </a:cxn>
              <a:cxn ang="0">
                <a:pos x="T8" y="T9"/>
              </a:cxn>
              <a:cxn ang="0">
                <a:pos x="T10" y="T11"/>
              </a:cxn>
            </a:cxnLst>
            <a:rect l="0" t="0" r="r" b="b"/>
            <a:pathLst>
              <a:path w="9561" h="3222">
                <a:moveTo>
                  <a:pt x="8737" y="0"/>
                </a:moveTo>
                <a:lnTo>
                  <a:pt x="9560" y="1611"/>
                </a:lnTo>
                <a:lnTo>
                  <a:pt x="8737" y="3221"/>
                </a:lnTo>
                <a:lnTo>
                  <a:pt x="0" y="3221"/>
                </a:lnTo>
                <a:lnTo>
                  <a:pt x="0" y="0"/>
                </a:lnTo>
                <a:lnTo>
                  <a:pt x="8737" y="0"/>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5" name="Freeform 7">
            <a:extLst>
              <a:ext uri="{FF2B5EF4-FFF2-40B4-BE49-F238E27FC236}">
                <a16:creationId xmlns:a16="http://schemas.microsoft.com/office/drawing/2014/main" id="{D05919DA-DB46-4896-B674-224146B3BA51}"/>
              </a:ext>
            </a:extLst>
          </p:cNvPr>
          <p:cNvSpPr>
            <a:spLocks noChangeArrowheads="1"/>
          </p:cNvSpPr>
          <p:nvPr/>
        </p:nvSpPr>
        <p:spPr bwMode="auto">
          <a:xfrm>
            <a:off x="10266198" y="618326"/>
            <a:ext cx="973683" cy="2204334"/>
          </a:xfrm>
          <a:custGeom>
            <a:avLst/>
            <a:gdLst>
              <a:gd name="T0" fmla="*/ 779 w 1014"/>
              <a:gd name="T1" fmla="*/ 1526 h 3052"/>
              <a:gd name="T2" fmla="*/ 0 w 1014"/>
              <a:gd name="T3" fmla="*/ 3051 h 3052"/>
              <a:gd name="T4" fmla="*/ 235 w 1014"/>
              <a:gd name="T5" fmla="*/ 3051 h 3052"/>
              <a:gd name="T6" fmla="*/ 1013 w 1014"/>
              <a:gd name="T7" fmla="*/ 1526 h 3052"/>
              <a:gd name="T8" fmla="*/ 235 w 1014"/>
              <a:gd name="T9" fmla="*/ 0 h 3052"/>
              <a:gd name="T10" fmla="*/ 0 w 1014"/>
              <a:gd name="T11" fmla="*/ 0 h 3052"/>
              <a:gd name="T12" fmla="*/ 779 w 1014"/>
              <a:gd name="T13" fmla="*/ 1526 h 3052"/>
            </a:gdLst>
            <a:ahLst/>
            <a:cxnLst>
              <a:cxn ang="0">
                <a:pos x="T0" y="T1"/>
              </a:cxn>
              <a:cxn ang="0">
                <a:pos x="T2" y="T3"/>
              </a:cxn>
              <a:cxn ang="0">
                <a:pos x="T4" y="T5"/>
              </a:cxn>
              <a:cxn ang="0">
                <a:pos x="T6" y="T7"/>
              </a:cxn>
              <a:cxn ang="0">
                <a:pos x="T8" y="T9"/>
              </a:cxn>
              <a:cxn ang="0">
                <a:pos x="T10" y="T11"/>
              </a:cxn>
              <a:cxn ang="0">
                <a:pos x="T12" y="T13"/>
              </a:cxn>
            </a:cxnLst>
            <a:rect l="0" t="0" r="r" b="b"/>
            <a:pathLst>
              <a:path w="1014" h="3052">
                <a:moveTo>
                  <a:pt x="779" y="1526"/>
                </a:moveTo>
                <a:lnTo>
                  <a:pt x="0" y="3051"/>
                </a:lnTo>
                <a:lnTo>
                  <a:pt x="235" y="3051"/>
                </a:lnTo>
                <a:lnTo>
                  <a:pt x="1013" y="1526"/>
                </a:lnTo>
                <a:lnTo>
                  <a:pt x="235" y="0"/>
                </a:lnTo>
                <a:lnTo>
                  <a:pt x="0" y="0"/>
                </a:lnTo>
                <a:lnTo>
                  <a:pt x="779" y="1526"/>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6" name="Freeform 9">
            <a:extLst>
              <a:ext uri="{FF2B5EF4-FFF2-40B4-BE49-F238E27FC236}">
                <a16:creationId xmlns:a16="http://schemas.microsoft.com/office/drawing/2014/main" id="{3529F678-957C-4957-87B3-430C81EDD9EB}"/>
              </a:ext>
            </a:extLst>
          </p:cNvPr>
          <p:cNvSpPr>
            <a:spLocks noChangeArrowheads="1"/>
          </p:cNvSpPr>
          <p:nvPr/>
        </p:nvSpPr>
        <p:spPr bwMode="auto">
          <a:xfrm>
            <a:off x="260486" y="790098"/>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7" name="TextBox 45">
            <a:extLst>
              <a:ext uri="{FF2B5EF4-FFF2-40B4-BE49-F238E27FC236}">
                <a16:creationId xmlns:a16="http://schemas.microsoft.com/office/drawing/2014/main" id="{7A8711F0-8A6E-4BC0-8176-CD0B87FE87C8}"/>
              </a:ext>
            </a:extLst>
          </p:cNvPr>
          <p:cNvSpPr txBox="1"/>
          <p:nvPr/>
        </p:nvSpPr>
        <p:spPr>
          <a:xfrm>
            <a:off x="6127284" y="2252943"/>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9" name="Subtitle 2">
            <a:extLst>
              <a:ext uri="{FF2B5EF4-FFF2-40B4-BE49-F238E27FC236}">
                <a16:creationId xmlns:a16="http://schemas.microsoft.com/office/drawing/2014/main" id="{9DC74189-4BAA-4563-9537-543388EA0EB0}"/>
              </a:ext>
            </a:extLst>
          </p:cNvPr>
          <p:cNvSpPr txBox="1">
            <a:spLocks/>
          </p:cNvSpPr>
          <p:nvPr/>
        </p:nvSpPr>
        <p:spPr>
          <a:xfrm>
            <a:off x="5243525" y="504685"/>
            <a:ext cx="3317730" cy="25853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ct val="90000"/>
              </a:lnSpc>
              <a:spcBef>
                <a:spcPts val="0"/>
              </a:spcBef>
            </a:pPr>
            <a:r>
              <a:rPr lang="es-ES" sz="1200" dirty="0">
                <a:solidFill>
                  <a:schemeClr val="tx1"/>
                </a:solidFill>
                <a:latin typeface="Calibri"/>
                <a:ea typeface="Calibri"/>
                <a:cs typeface="Calibri"/>
                <a:sym typeface="Calibri"/>
              </a:rPr>
              <a:t> </a:t>
            </a:r>
            <a:endParaRPr lang="es-ES" sz="1200" i="0" u="none" strike="noStrike" cap="none" dirty="0">
              <a:solidFill>
                <a:schemeClr val="tx1"/>
              </a:solidFill>
              <a:latin typeface="Calibri"/>
              <a:ea typeface="Calibri"/>
              <a:cs typeface="Calibri"/>
              <a:sym typeface="Calibri"/>
            </a:endParaRPr>
          </a:p>
        </p:txBody>
      </p:sp>
      <p:sp>
        <p:nvSpPr>
          <p:cNvPr id="11" name="TextBox 44">
            <a:extLst>
              <a:ext uri="{FF2B5EF4-FFF2-40B4-BE49-F238E27FC236}">
                <a16:creationId xmlns:a16="http://schemas.microsoft.com/office/drawing/2014/main" id="{0426DBF9-95AF-404A-9BEC-DA4CD7468B5E}"/>
              </a:ext>
            </a:extLst>
          </p:cNvPr>
          <p:cNvSpPr txBox="1"/>
          <p:nvPr/>
        </p:nvSpPr>
        <p:spPr>
          <a:xfrm>
            <a:off x="522975" y="993563"/>
            <a:ext cx="554960"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B</a:t>
            </a:r>
          </a:p>
        </p:txBody>
      </p:sp>
      <p:sp>
        <p:nvSpPr>
          <p:cNvPr id="15" name="Freeform 11">
            <a:extLst>
              <a:ext uri="{FF2B5EF4-FFF2-40B4-BE49-F238E27FC236}">
                <a16:creationId xmlns:a16="http://schemas.microsoft.com/office/drawing/2014/main" id="{DF8D4B28-B349-4FE6-9944-1158E9E01977}"/>
              </a:ext>
            </a:extLst>
          </p:cNvPr>
          <p:cNvSpPr>
            <a:spLocks noChangeArrowheads="1"/>
          </p:cNvSpPr>
          <p:nvPr/>
        </p:nvSpPr>
        <p:spPr bwMode="auto">
          <a:xfrm>
            <a:off x="881028" y="3153690"/>
            <a:ext cx="10601726" cy="2779098"/>
          </a:xfrm>
          <a:custGeom>
            <a:avLst/>
            <a:gdLst>
              <a:gd name="T0" fmla="*/ 8737 w 9561"/>
              <a:gd name="T1" fmla="*/ 0 h 3221"/>
              <a:gd name="T2" fmla="*/ 9560 w 9561"/>
              <a:gd name="T3" fmla="*/ 1610 h 3221"/>
              <a:gd name="T4" fmla="*/ 8737 w 9561"/>
              <a:gd name="T5" fmla="*/ 3220 h 3221"/>
              <a:gd name="T6" fmla="*/ 0 w 9561"/>
              <a:gd name="T7" fmla="*/ 3220 h 3221"/>
              <a:gd name="T8" fmla="*/ 0 w 9561"/>
              <a:gd name="T9" fmla="*/ 0 h 3221"/>
              <a:gd name="T10" fmla="*/ 8737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7" y="0"/>
                </a:moveTo>
                <a:lnTo>
                  <a:pt x="9560" y="1610"/>
                </a:lnTo>
                <a:lnTo>
                  <a:pt x="8737" y="3220"/>
                </a:lnTo>
                <a:lnTo>
                  <a:pt x="0" y="3220"/>
                </a:lnTo>
                <a:lnTo>
                  <a:pt x="0" y="0"/>
                </a:lnTo>
                <a:lnTo>
                  <a:pt x="8737" y="0"/>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6" name="Freeform 12">
            <a:extLst>
              <a:ext uri="{FF2B5EF4-FFF2-40B4-BE49-F238E27FC236}">
                <a16:creationId xmlns:a16="http://schemas.microsoft.com/office/drawing/2014/main" id="{ACA7DAB3-9321-46FB-8863-014B47301487}"/>
              </a:ext>
            </a:extLst>
          </p:cNvPr>
          <p:cNvSpPr>
            <a:spLocks noChangeArrowheads="1"/>
          </p:cNvSpPr>
          <p:nvPr/>
        </p:nvSpPr>
        <p:spPr bwMode="auto">
          <a:xfrm>
            <a:off x="10266198" y="3313538"/>
            <a:ext cx="937937" cy="2376188"/>
          </a:xfrm>
          <a:custGeom>
            <a:avLst/>
            <a:gdLst>
              <a:gd name="T0" fmla="*/ 779 w 1014"/>
              <a:gd name="T1" fmla="*/ 1525 h 3051"/>
              <a:gd name="T2" fmla="*/ 0 w 1014"/>
              <a:gd name="T3" fmla="*/ 3050 h 3051"/>
              <a:gd name="T4" fmla="*/ 235 w 1014"/>
              <a:gd name="T5" fmla="*/ 3050 h 3051"/>
              <a:gd name="T6" fmla="*/ 1013 w 1014"/>
              <a:gd name="T7" fmla="*/ 1525 h 3051"/>
              <a:gd name="T8" fmla="*/ 235 w 1014"/>
              <a:gd name="T9" fmla="*/ 0 h 3051"/>
              <a:gd name="T10" fmla="*/ 0 w 1014"/>
              <a:gd name="T11" fmla="*/ 0 h 3051"/>
              <a:gd name="T12" fmla="*/ 779 w 1014"/>
              <a:gd name="T13" fmla="*/ 1525 h 3051"/>
            </a:gdLst>
            <a:ahLst/>
            <a:cxnLst>
              <a:cxn ang="0">
                <a:pos x="T0" y="T1"/>
              </a:cxn>
              <a:cxn ang="0">
                <a:pos x="T2" y="T3"/>
              </a:cxn>
              <a:cxn ang="0">
                <a:pos x="T4" y="T5"/>
              </a:cxn>
              <a:cxn ang="0">
                <a:pos x="T6" y="T7"/>
              </a:cxn>
              <a:cxn ang="0">
                <a:pos x="T8" y="T9"/>
              </a:cxn>
              <a:cxn ang="0">
                <a:pos x="T10" y="T11"/>
              </a:cxn>
              <a:cxn ang="0">
                <a:pos x="T12" y="T13"/>
              </a:cxn>
            </a:cxnLst>
            <a:rect l="0" t="0" r="r" b="b"/>
            <a:pathLst>
              <a:path w="1014" h="3051">
                <a:moveTo>
                  <a:pt x="779" y="1525"/>
                </a:moveTo>
                <a:lnTo>
                  <a:pt x="0" y="3050"/>
                </a:lnTo>
                <a:lnTo>
                  <a:pt x="235" y="3050"/>
                </a:lnTo>
                <a:lnTo>
                  <a:pt x="1013" y="1525"/>
                </a:lnTo>
                <a:lnTo>
                  <a:pt x="235" y="0"/>
                </a:lnTo>
                <a:lnTo>
                  <a:pt x="0" y="0"/>
                </a:lnTo>
                <a:lnTo>
                  <a:pt x="779" y="1525"/>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17" name="Freeform 13">
            <a:extLst>
              <a:ext uri="{FF2B5EF4-FFF2-40B4-BE49-F238E27FC236}">
                <a16:creationId xmlns:a16="http://schemas.microsoft.com/office/drawing/2014/main" id="{33B24E21-14DA-4E1D-9189-738A452658B8}"/>
              </a:ext>
            </a:extLst>
          </p:cNvPr>
          <p:cNvSpPr>
            <a:spLocks noChangeArrowheads="1"/>
          </p:cNvSpPr>
          <p:nvPr/>
        </p:nvSpPr>
        <p:spPr bwMode="auto">
          <a:xfrm>
            <a:off x="28366" y="3654057"/>
            <a:ext cx="1648628" cy="1696754"/>
          </a:xfrm>
          <a:custGeom>
            <a:avLst/>
            <a:gdLst>
              <a:gd name="T0" fmla="*/ 1938 w 3875"/>
              <a:gd name="T1" fmla="*/ 3876 h 3877"/>
              <a:gd name="T2" fmla="*/ 0 w 3875"/>
              <a:gd name="T3" fmla="*/ 1938 h 3877"/>
              <a:gd name="T4" fmla="*/ 1938 w 3875"/>
              <a:gd name="T5" fmla="*/ 0 h 3877"/>
              <a:gd name="T6" fmla="*/ 3874 w 3875"/>
              <a:gd name="T7" fmla="*/ 1938 h 3877"/>
              <a:gd name="T8" fmla="*/ 1938 w 3875"/>
              <a:gd name="T9" fmla="*/ 3876 h 3877"/>
            </a:gdLst>
            <a:ahLst/>
            <a:cxnLst>
              <a:cxn ang="0">
                <a:pos x="T0" y="T1"/>
              </a:cxn>
              <a:cxn ang="0">
                <a:pos x="T2" y="T3"/>
              </a:cxn>
              <a:cxn ang="0">
                <a:pos x="T4" y="T5"/>
              </a:cxn>
              <a:cxn ang="0">
                <a:pos x="T6" y="T7"/>
              </a:cxn>
              <a:cxn ang="0">
                <a:pos x="T8" y="T9"/>
              </a:cxn>
            </a:cxnLst>
            <a:rect l="0" t="0" r="r" b="b"/>
            <a:pathLst>
              <a:path w="3875" h="3877">
                <a:moveTo>
                  <a:pt x="1938" y="3876"/>
                </a:moveTo>
                <a:lnTo>
                  <a:pt x="0" y="1938"/>
                </a:lnTo>
                <a:lnTo>
                  <a:pt x="1938" y="0"/>
                </a:lnTo>
                <a:lnTo>
                  <a:pt x="3874" y="1938"/>
                </a:lnTo>
                <a:lnTo>
                  <a:pt x="1938" y="3876"/>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8" name="Freeform 14">
            <a:extLst>
              <a:ext uri="{FF2B5EF4-FFF2-40B4-BE49-F238E27FC236}">
                <a16:creationId xmlns:a16="http://schemas.microsoft.com/office/drawing/2014/main" id="{633D2021-5E31-4A8D-9E79-616FC4ECD106}"/>
              </a:ext>
            </a:extLst>
          </p:cNvPr>
          <p:cNvSpPr>
            <a:spLocks noChangeArrowheads="1"/>
          </p:cNvSpPr>
          <p:nvPr/>
        </p:nvSpPr>
        <p:spPr bwMode="auto">
          <a:xfrm>
            <a:off x="193746" y="3845686"/>
            <a:ext cx="1308035" cy="1311893"/>
          </a:xfrm>
          <a:custGeom>
            <a:avLst/>
            <a:gdLst>
              <a:gd name="T0" fmla="*/ 1610 w 3220"/>
              <a:gd name="T1" fmla="*/ 3220 h 3221"/>
              <a:gd name="T2" fmla="*/ 0 w 3220"/>
              <a:gd name="T3" fmla="*/ 1610 h 3221"/>
              <a:gd name="T4" fmla="*/ 1610 w 3220"/>
              <a:gd name="T5" fmla="*/ 0 h 3221"/>
              <a:gd name="T6" fmla="*/ 3219 w 3220"/>
              <a:gd name="T7" fmla="*/ 1610 h 3221"/>
              <a:gd name="T8" fmla="*/ 1610 w 3220"/>
              <a:gd name="T9" fmla="*/ 3220 h 3221"/>
            </a:gdLst>
            <a:ahLst/>
            <a:cxnLst>
              <a:cxn ang="0">
                <a:pos x="T0" y="T1"/>
              </a:cxn>
              <a:cxn ang="0">
                <a:pos x="T2" y="T3"/>
              </a:cxn>
              <a:cxn ang="0">
                <a:pos x="T4" y="T5"/>
              </a:cxn>
              <a:cxn ang="0">
                <a:pos x="T6" y="T7"/>
              </a:cxn>
              <a:cxn ang="0">
                <a:pos x="T8" y="T9"/>
              </a:cxn>
            </a:cxnLst>
            <a:rect l="0" t="0" r="r" b="b"/>
            <a:pathLst>
              <a:path w="3220" h="3221">
                <a:moveTo>
                  <a:pt x="1610" y="3220"/>
                </a:moveTo>
                <a:lnTo>
                  <a:pt x="0" y="1610"/>
                </a:lnTo>
                <a:lnTo>
                  <a:pt x="1610" y="0"/>
                </a:lnTo>
                <a:lnTo>
                  <a:pt x="3219" y="1610"/>
                </a:lnTo>
                <a:lnTo>
                  <a:pt x="1610" y="3220"/>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46">
            <a:extLst>
              <a:ext uri="{FF2B5EF4-FFF2-40B4-BE49-F238E27FC236}">
                <a16:creationId xmlns:a16="http://schemas.microsoft.com/office/drawing/2014/main" id="{4794AFEB-6C89-4E53-96F9-B5669614CA6B}"/>
              </a:ext>
            </a:extLst>
          </p:cNvPr>
          <p:cNvSpPr txBox="1"/>
          <p:nvPr/>
        </p:nvSpPr>
        <p:spPr>
          <a:xfrm>
            <a:off x="312590" y="4042249"/>
            <a:ext cx="912975" cy="784830"/>
          </a:xfrm>
          <a:prstGeom prst="rect">
            <a:avLst/>
          </a:prstGeom>
          <a:noFill/>
        </p:spPr>
        <p:txBody>
          <a:bodyPr wrap="squar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24" name="Rectángulo 23"/>
          <p:cNvSpPr/>
          <p:nvPr/>
        </p:nvSpPr>
        <p:spPr>
          <a:xfrm>
            <a:off x="5321796" y="393398"/>
            <a:ext cx="4944402" cy="1200329"/>
          </a:xfrm>
          <a:prstGeom prst="rect">
            <a:avLst/>
          </a:prstGeom>
        </p:spPr>
        <p:txBody>
          <a:bodyPr wrap="square">
            <a:spAutoFit/>
          </a:bodyPr>
          <a:lstStyle/>
          <a:p>
            <a:pPr algn="just"/>
            <a:r>
              <a:rPr lang="es-ES" sz="1200" dirty="0">
                <a:solidFill>
                  <a:schemeClr val="tx1"/>
                </a:solidFill>
              </a:rPr>
              <a:t>Las llamadas recibidas representan la mayor parte de la actividad, con un 67% del total de llamadas. Esto sugiere una alta demanda de atención a los usuarios. Donde se b</a:t>
            </a:r>
            <a:r>
              <a:rPr lang="es-CO" sz="1200" dirty="0">
                <a:solidFill>
                  <a:schemeClr val="tx1"/>
                </a:solidFill>
              </a:rPr>
              <a:t>rindo  información tendiente a las fechas de </a:t>
            </a:r>
            <a:r>
              <a:rPr lang="es-CO" sz="1200" dirty="0"/>
              <a:t>Matrícula extraordinarias (Todos)</a:t>
            </a:r>
            <a:r>
              <a:rPr lang="es-CO" sz="1200" dirty="0">
                <a:solidFill>
                  <a:schemeClr val="tx1"/>
                </a:solidFill>
              </a:rPr>
              <a:t> del 16 al 17</a:t>
            </a:r>
            <a:r>
              <a:rPr lang="es-CO" sz="1200" dirty="0"/>
              <a:t>/jul/2023, cargue de paz y salvo, registro de materias y Publicación de horarios 31/jul/2023 </a:t>
            </a:r>
            <a:r>
              <a:rPr lang="es-CO" sz="1200" dirty="0">
                <a:solidFill>
                  <a:schemeClr val="tx1"/>
                </a:solidFill>
              </a:rPr>
              <a:t> </a:t>
            </a:r>
          </a:p>
        </p:txBody>
      </p:sp>
      <p:sp>
        <p:nvSpPr>
          <p:cNvPr id="31" name="Rectángulo 30"/>
          <p:cNvSpPr/>
          <p:nvPr/>
        </p:nvSpPr>
        <p:spPr>
          <a:xfrm>
            <a:off x="5750032" y="3155554"/>
            <a:ext cx="4589722" cy="2308324"/>
          </a:xfrm>
          <a:prstGeom prst="rect">
            <a:avLst/>
          </a:prstGeom>
        </p:spPr>
        <p:txBody>
          <a:bodyPr wrap="square">
            <a:spAutoFit/>
          </a:bodyPr>
          <a:lstStyle/>
          <a:p>
            <a:pPr algn="just"/>
            <a:r>
              <a:rPr lang="es-ES" sz="1200" dirty="0">
                <a:latin typeface="+mj-lt"/>
              </a:rPr>
              <a:t>La gran mayoría de las interacciones equivalentes al 97% se canalizaron a través del correo electrónico de atención al usuario </a:t>
            </a:r>
            <a:r>
              <a:rPr lang="es-ES" sz="1200" dirty="0">
                <a:latin typeface="+mj-lt"/>
                <a:hlinkClick r:id="rId2"/>
              </a:rPr>
              <a:t>atencionalusuario@itp.edu.co</a:t>
            </a:r>
            <a:r>
              <a:rPr lang="es-ES" sz="1200" dirty="0">
                <a:latin typeface="+mj-lt"/>
              </a:rPr>
              <a:t>. Esto sugiere que la mayoría de las consultas, solicitudes o reclamos de los usuarios se dirigen a este canal de contacto.</a:t>
            </a:r>
          </a:p>
          <a:p>
            <a:pPr algn="just"/>
            <a:endParaRPr lang="es-ES" sz="1200" dirty="0">
              <a:latin typeface="+mj-lt"/>
            </a:endParaRPr>
          </a:p>
          <a:p>
            <a:pPr algn="just"/>
            <a:r>
              <a:rPr lang="es-ES" sz="1200" dirty="0">
                <a:latin typeface="+mj-lt"/>
              </a:rPr>
              <a:t>Las notificaciones judiciales representan solo el 3% del total de interacciones. Esto indica que, en comparación con las consultas de los usuarios, las comunicaciones relacionadas con asuntos judiciales son relativamente bajas en número.</a:t>
            </a:r>
          </a:p>
          <a:p>
            <a:pPr algn="just"/>
            <a:endParaRPr lang="es-ES" sz="1200" dirty="0">
              <a:latin typeface="+mj-lt"/>
            </a:endParaRPr>
          </a:p>
          <a:p>
            <a:pPr algn="just"/>
            <a:endParaRPr lang="es-ES" sz="1200" dirty="0">
              <a:latin typeface="+mj-lt"/>
            </a:endParaRPr>
          </a:p>
        </p:txBody>
      </p:sp>
      <p:pic>
        <p:nvPicPr>
          <p:cNvPr id="8" name="Imagen 7">
            <a:extLst>
              <a:ext uri="{FF2B5EF4-FFF2-40B4-BE49-F238E27FC236}">
                <a16:creationId xmlns:a16="http://schemas.microsoft.com/office/drawing/2014/main" id="{A8E977DF-D6A2-48AF-B74D-E9C4E0F32DAF}"/>
              </a:ext>
            </a:extLst>
          </p:cNvPr>
          <p:cNvPicPr>
            <a:picLocks noChangeAspect="1"/>
          </p:cNvPicPr>
          <p:nvPr/>
        </p:nvPicPr>
        <p:blipFill>
          <a:blip r:embed="rId3"/>
          <a:stretch>
            <a:fillRect/>
          </a:stretch>
        </p:blipFill>
        <p:spPr>
          <a:xfrm>
            <a:off x="5801380" y="5048868"/>
            <a:ext cx="4343401" cy="845820"/>
          </a:xfrm>
          <a:prstGeom prst="rect">
            <a:avLst/>
          </a:prstGeom>
        </p:spPr>
      </p:pic>
      <p:graphicFrame>
        <p:nvGraphicFramePr>
          <p:cNvPr id="23" name="Gráfico 22">
            <a:extLst>
              <a:ext uri="{FF2B5EF4-FFF2-40B4-BE49-F238E27FC236}">
                <a16:creationId xmlns:a16="http://schemas.microsoft.com/office/drawing/2014/main" id="{00000000-0008-0000-0200-000002000000}"/>
              </a:ext>
            </a:extLst>
          </p:cNvPr>
          <p:cNvGraphicFramePr>
            <a:graphicFrameLocks/>
          </p:cNvGraphicFramePr>
          <p:nvPr>
            <p:extLst>
              <p:ext uri="{D42A27DB-BD31-4B8C-83A1-F6EECF244321}">
                <p14:modId xmlns:p14="http://schemas.microsoft.com/office/powerpoint/2010/main" val="1691707809"/>
              </p:ext>
            </p:extLst>
          </p:nvPr>
        </p:nvGraphicFramePr>
        <p:xfrm>
          <a:off x="1153682" y="3063432"/>
          <a:ext cx="4526281" cy="2320292"/>
        </p:xfrm>
        <a:graphic>
          <a:graphicData uri="http://schemas.openxmlformats.org/drawingml/2006/chart">
            <c:chart xmlns:c="http://schemas.openxmlformats.org/drawingml/2006/chart" xmlns:r="http://schemas.openxmlformats.org/officeDocument/2006/relationships" r:id="rId4"/>
          </a:graphicData>
        </a:graphic>
      </p:graphicFrame>
      <p:pic>
        <p:nvPicPr>
          <p:cNvPr id="12" name="Imagen 11">
            <a:extLst>
              <a:ext uri="{FF2B5EF4-FFF2-40B4-BE49-F238E27FC236}">
                <a16:creationId xmlns:a16="http://schemas.microsoft.com/office/drawing/2014/main" id="{E4FB0B71-B128-44A3-9089-1D1E94A6D2D8}"/>
              </a:ext>
            </a:extLst>
          </p:cNvPr>
          <p:cNvPicPr>
            <a:picLocks noChangeAspect="1"/>
          </p:cNvPicPr>
          <p:nvPr/>
        </p:nvPicPr>
        <p:blipFill>
          <a:blip r:embed="rId5"/>
          <a:stretch>
            <a:fillRect/>
          </a:stretch>
        </p:blipFill>
        <p:spPr>
          <a:xfrm>
            <a:off x="5421136" y="1629057"/>
            <a:ext cx="4745722" cy="1272540"/>
          </a:xfrm>
          <a:prstGeom prst="rect">
            <a:avLst/>
          </a:prstGeom>
        </p:spPr>
      </p:pic>
      <p:graphicFrame>
        <p:nvGraphicFramePr>
          <p:cNvPr id="25" name="Gráfico 24">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678669001"/>
              </p:ext>
            </p:extLst>
          </p:nvPr>
        </p:nvGraphicFramePr>
        <p:xfrm>
          <a:off x="979826" y="415315"/>
          <a:ext cx="4821554" cy="221932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642644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4">
            <a:extLst>
              <a:ext uri="{FF2B5EF4-FFF2-40B4-BE49-F238E27FC236}">
                <a16:creationId xmlns:a16="http://schemas.microsoft.com/office/drawing/2014/main" id="{CBE94ECF-D8EB-43AB-9E04-F7BAFD2CA675}"/>
              </a:ext>
            </a:extLst>
          </p:cNvPr>
          <p:cNvSpPr txBox="1"/>
          <p:nvPr/>
        </p:nvSpPr>
        <p:spPr>
          <a:xfrm>
            <a:off x="1147876" y="265309"/>
            <a:ext cx="8901288" cy="707886"/>
          </a:xfrm>
          <a:prstGeom prst="rect">
            <a:avLst/>
          </a:prstGeom>
          <a:noFill/>
        </p:spPr>
        <p:txBody>
          <a:bodyPr wrap="square" rtlCol="0">
            <a:spAutoFit/>
          </a:bodyPr>
          <a:lstStyle/>
          <a:p>
            <a:pPr algn="ctr">
              <a:buClr>
                <a:schemeClr val="lt1"/>
              </a:buClr>
              <a:buSzPts val="1800"/>
              <a:buFont typeface="Calibri"/>
              <a:buNone/>
            </a:pPr>
            <a:r>
              <a:rPr lang="es-ES" sz="2000" b="1" dirty="0">
                <a:solidFill>
                  <a:schemeClr val="tx1"/>
                </a:solidFill>
                <a:latin typeface="+mn-lt"/>
                <a:ea typeface="Calibri"/>
                <a:cs typeface="Calibri"/>
                <a:sym typeface="Calibri"/>
              </a:rPr>
              <a:t>PQRSD </a:t>
            </a:r>
          </a:p>
          <a:p>
            <a:pPr algn="ctr">
              <a:buClr>
                <a:schemeClr val="lt1"/>
              </a:buClr>
              <a:buSzPts val="1800"/>
              <a:buFont typeface="Calibri"/>
              <a:buNone/>
            </a:pPr>
            <a:r>
              <a:rPr lang="es-ES" sz="2000" b="1" dirty="0">
                <a:solidFill>
                  <a:schemeClr val="tx1"/>
                </a:solidFill>
                <a:latin typeface="+mn-lt"/>
                <a:ea typeface="Calibri"/>
                <a:cs typeface="Calibri"/>
                <a:sym typeface="Calibri"/>
              </a:rPr>
              <a:t>recibidas por modalidad de petición  </a:t>
            </a:r>
          </a:p>
        </p:txBody>
      </p:sp>
      <p:grpSp>
        <p:nvGrpSpPr>
          <p:cNvPr id="22" name="Grupo 21"/>
          <p:cNvGrpSpPr/>
          <p:nvPr/>
        </p:nvGrpSpPr>
        <p:grpSpPr>
          <a:xfrm>
            <a:off x="455641" y="1134741"/>
            <a:ext cx="3287160" cy="1716761"/>
            <a:chOff x="780907" y="1917832"/>
            <a:chExt cx="3287160" cy="1716761"/>
          </a:xfrm>
        </p:grpSpPr>
        <p:sp>
          <p:nvSpPr>
            <p:cNvPr id="2" name="Freeform 1">
              <a:extLst>
                <a:ext uri="{FF2B5EF4-FFF2-40B4-BE49-F238E27FC236}">
                  <a16:creationId xmlns:a16="http://schemas.microsoft.com/office/drawing/2014/main" id="{ACC54A79-6517-4AD0-A7EF-0568FBC5D159}"/>
                </a:ext>
              </a:extLst>
            </p:cNvPr>
            <p:cNvSpPr>
              <a:spLocks noChangeArrowheads="1"/>
            </p:cNvSpPr>
            <p:nvPr/>
          </p:nvSpPr>
          <p:spPr bwMode="auto">
            <a:xfrm>
              <a:off x="1659163" y="1917832"/>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 name="Freeform 3">
              <a:extLst>
                <a:ext uri="{FF2B5EF4-FFF2-40B4-BE49-F238E27FC236}">
                  <a16:creationId xmlns:a16="http://schemas.microsoft.com/office/drawing/2014/main" id="{B5A2E50C-38B2-4E39-B969-A9AC3BC4E937}"/>
                </a:ext>
              </a:extLst>
            </p:cNvPr>
            <p:cNvSpPr>
              <a:spLocks noChangeArrowheads="1"/>
            </p:cNvSpPr>
            <p:nvPr/>
          </p:nvSpPr>
          <p:spPr bwMode="auto">
            <a:xfrm>
              <a:off x="780907" y="1950359"/>
              <a:ext cx="878256" cy="1168841"/>
            </a:xfrm>
            <a:custGeom>
              <a:avLst/>
              <a:gdLst>
                <a:gd name="T0" fmla="*/ 1785 w 1786"/>
                <a:gd name="T1" fmla="*/ 2218 h 2379"/>
                <a:gd name="T2" fmla="*/ 1785 w 1786"/>
                <a:gd name="T3" fmla="*/ 2218 h 2379"/>
                <a:gd name="T4" fmla="*/ 1189 w 1786"/>
                <a:gd name="T5" fmla="*/ 2378 h 2379"/>
                <a:gd name="T6" fmla="*/ 1189 w 1786"/>
                <a:gd name="T7" fmla="*/ 2378 h 2379"/>
                <a:gd name="T8" fmla="*/ 0 w 1786"/>
                <a:gd name="T9" fmla="*/ 1189 h 2379"/>
                <a:gd name="T10" fmla="*/ 0 w 1786"/>
                <a:gd name="T11" fmla="*/ 1189 h 2379"/>
                <a:gd name="T12" fmla="*/ 1189 w 1786"/>
                <a:gd name="T13" fmla="*/ 0 h 2379"/>
                <a:gd name="T14" fmla="*/ 1189 w 1786"/>
                <a:gd name="T15" fmla="*/ 0 h 2379"/>
                <a:gd name="T16" fmla="*/ 1785 w 1786"/>
                <a:gd name="T17" fmla="*/ 160 h 2379"/>
                <a:gd name="T18" fmla="*/ 1785 w 1786"/>
                <a:gd name="T19" fmla="*/ 2218 h 2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6" h="2379">
                  <a:moveTo>
                    <a:pt x="1785" y="2218"/>
                  </a:moveTo>
                  <a:lnTo>
                    <a:pt x="1785" y="2218"/>
                  </a:lnTo>
                  <a:cubicBezTo>
                    <a:pt x="1612" y="2316"/>
                    <a:pt x="1403" y="2378"/>
                    <a:pt x="1189" y="2378"/>
                  </a:cubicBezTo>
                  <a:lnTo>
                    <a:pt x="1189" y="2378"/>
                  </a:lnTo>
                  <a:cubicBezTo>
                    <a:pt x="532" y="2378"/>
                    <a:pt x="0" y="1846"/>
                    <a:pt x="0" y="1189"/>
                  </a:cubicBezTo>
                  <a:lnTo>
                    <a:pt x="0" y="1189"/>
                  </a:lnTo>
                  <a:cubicBezTo>
                    <a:pt x="0" y="532"/>
                    <a:pt x="532" y="0"/>
                    <a:pt x="1189" y="0"/>
                  </a:cubicBezTo>
                  <a:lnTo>
                    <a:pt x="1189" y="0"/>
                  </a:lnTo>
                  <a:cubicBezTo>
                    <a:pt x="1406" y="0"/>
                    <a:pt x="1610" y="59"/>
                    <a:pt x="1785" y="160"/>
                  </a:cubicBezTo>
                  <a:lnTo>
                    <a:pt x="1785" y="2218"/>
                  </a:lnTo>
                </a:path>
              </a:pathLst>
            </a:custGeom>
            <a:solidFill>
              <a:schemeClr val="accent1"/>
            </a:solidFill>
            <a:ln>
              <a:noFill/>
            </a:ln>
            <a:effectLst/>
          </p:spPr>
          <p:txBody>
            <a:bodyPr wrap="none" anchor="ctr"/>
            <a:lstStyle/>
            <a:p>
              <a:endParaRPr lang="en-US" sz="3266" dirty="0">
                <a:latin typeface="Open Sans Light" panose="020B0306030504020204" pitchFamily="34" charset="0"/>
              </a:endParaRPr>
            </a:p>
          </p:txBody>
        </p:sp>
        <p:sp>
          <p:nvSpPr>
            <p:cNvPr id="16" name="TextBox 19">
              <a:extLst>
                <a:ext uri="{FF2B5EF4-FFF2-40B4-BE49-F238E27FC236}">
                  <a16:creationId xmlns:a16="http://schemas.microsoft.com/office/drawing/2014/main" id="{CABB8CDE-52B6-4869-943A-E9A31A1A0B9F}"/>
                </a:ext>
              </a:extLst>
            </p:cNvPr>
            <p:cNvSpPr txBox="1"/>
            <p:nvPr/>
          </p:nvSpPr>
          <p:spPr>
            <a:xfrm>
              <a:off x="1027491" y="2199131"/>
              <a:ext cx="505268" cy="1154162"/>
            </a:xfrm>
            <a:prstGeom prst="rect">
              <a:avLst/>
            </a:prstGeom>
            <a:noFill/>
          </p:spPr>
          <p:txBody>
            <a:bodyPr wrap="none" rtlCol="0" anchor="ctr">
              <a:spAutoFit/>
            </a:bodyPr>
            <a:lstStyle/>
            <a:p>
              <a:pPr algn="r"/>
              <a:r>
                <a:rPr lang="en-US" sz="6900" b="1" dirty="0">
                  <a:solidFill>
                    <a:schemeClr val="accent1">
                      <a:lumMod val="50000"/>
                    </a:schemeClr>
                  </a:solidFill>
                  <a:latin typeface="Poppins SemiBold" pitchFamily="2" charset="77"/>
                  <a:ea typeface="League Spartan" charset="0"/>
                  <a:cs typeface="Poppins SemiBold" pitchFamily="2" charset="77"/>
                </a:rPr>
                <a:t>1</a:t>
              </a:r>
            </a:p>
          </p:txBody>
        </p:sp>
        <p:sp>
          <p:nvSpPr>
            <p:cNvPr id="23" name="Subtitle 2">
              <a:extLst>
                <a:ext uri="{FF2B5EF4-FFF2-40B4-BE49-F238E27FC236}">
                  <a16:creationId xmlns:a16="http://schemas.microsoft.com/office/drawing/2014/main" id="{17E8788B-BB4B-4B6B-90BC-C204B2AAD379}"/>
                </a:ext>
              </a:extLst>
            </p:cNvPr>
            <p:cNvSpPr txBox="1">
              <a:spLocks/>
            </p:cNvSpPr>
            <p:nvPr/>
          </p:nvSpPr>
          <p:spPr>
            <a:xfrm>
              <a:off x="1938930" y="2532709"/>
              <a:ext cx="1854658" cy="8771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INFORMACION</a:t>
              </a:r>
            </a:p>
            <a:p>
              <a:pPr lvl="0" defTabSz="914400">
                <a:lnSpc>
                  <a:spcPct val="90000"/>
                </a:lnSpc>
                <a:spcBef>
                  <a:spcPts val="0"/>
                </a:spcBef>
                <a:buClrTx/>
                <a:defRPr/>
              </a:pPr>
              <a:r>
                <a:rPr lang="es-CO" sz="1600" b="1" dirty="0">
                  <a:solidFill>
                    <a:srgbClr val="000000"/>
                  </a:solidFill>
                  <a:latin typeface="Calibri" panose="020F0502020204030204" pitchFamily="34" charset="0"/>
                </a:rPr>
                <a:t>57</a:t>
              </a:r>
              <a:r>
                <a:rPr lang="es-CO" sz="1600" b="1" dirty="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a:p>
              <a:pPr lvl="0" defTabSz="914400">
                <a:lnSpc>
                  <a:spcPct val="90000"/>
                </a:lnSpc>
                <a:spcBef>
                  <a:spcPts val="0"/>
                </a:spcBef>
                <a:buClrTx/>
                <a:defRPr/>
              </a:pPr>
              <a:r>
                <a:rPr lang="es-CO" sz="1600" b="1" dirty="0">
                  <a:solidFill>
                    <a:srgbClr val="000000"/>
                  </a:solidFill>
                  <a:latin typeface="Arial" panose="020B0604020202020204" pitchFamily="34" charset="0"/>
                </a:rPr>
                <a:t>27%</a:t>
              </a:r>
              <a:r>
                <a:rPr lang="es-CO" sz="1600" dirty="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sp>
        <p:nvSpPr>
          <p:cNvPr id="10" name="Freeform 4">
            <a:extLst>
              <a:ext uri="{FF2B5EF4-FFF2-40B4-BE49-F238E27FC236}">
                <a16:creationId xmlns:a16="http://schemas.microsoft.com/office/drawing/2014/main" id="{47EE9595-8053-4D3F-B95C-8C3F830BD37D}"/>
              </a:ext>
            </a:extLst>
          </p:cNvPr>
          <p:cNvSpPr>
            <a:spLocks noChangeArrowheads="1"/>
          </p:cNvSpPr>
          <p:nvPr/>
        </p:nvSpPr>
        <p:spPr bwMode="auto">
          <a:xfrm>
            <a:off x="4610241" y="1169669"/>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1" name="Freeform 6">
            <a:extLst>
              <a:ext uri="{FF2B5EF4-FFF2-40B4-BE49-F238E27FC236}">
                <a16:creationId xmlns:a16="http://schemas.microsoft.com/office/drawing/2014/main" id="{0493ED3D-50FF-4D52-8C34-6A1D5377D4FD}"/>
              </a:ext>
            </a:extLst>
          </p:cNvPr>
          <p:cNvSpPr>
            <a:spLocks noChangeArrowheads="1"/>
          </p:cNvSpPr>
          <p:nvPr/>
        </p:nvSpPr>
        <p:spPr bwMode="auto">
          <a:xfrm>
            <a:off x="4022568" y="1355371"/>
            <a:ext cx="587672" cy="1175345"/>
          </a:xfrm>
          <a:custGeom>
            <a:avLst/>
            <a:gdLst>
              <a:gd name="T0" fmla="*/ 1194 w 1195"/>
              <a:gd name="T1" fmla="*/ 2388 h 2389"/>
              <a:gd name="T2" fmla="*/ 1194 w 1195"/>
              <a:gd name="T3" fmla="*/ 2388 h 2389"/>
              <a:gd name="T4" fmla="*/ 0 w 1195"/>
              <a:gd name="T5" fmla="*/ 1194 h 2389"/>
              <a:gd name="T6" fmla="*/ 0 w 1195"/>
              <a:gd name="T7" fmla="*/ 1194 h 2389"/>
              <a:gd name="T8" fmla="*/ 1194 w 1195"/>
              <a:gd name="T9" fmla="*/ 0 h 2389"/>
              <a:gd name="T10" fmla="*/ 1194 w 1195"/>
              <a:gd name="T11" fmla="*/ 2388 h 2389"/>
            </a:gdLst>
            <a:ahLst/>
            <a:cxnLst>
              <a:cxn ang="0">
                <a:pos x="T0" y="T1"/>
              </a:cxn>
              <a:cxn ang="0">
                <a:pos x="T2" y="T3"/>
              </a:cxn>
              <a:cxn ang="0">
                <a:pos x="T4" y="T5"/>
              </a:cxn>
              <a:cxn ang="0">
                <a:pos x="T6" y="T7"/>
              </a:cxn>
              <a:cxn ang="0">
                <a:pos x="T8" y="T9"/>
              </a:cxn>
              <a:cxn ang="0">
                <a:pos x="T10" y="T11"/>
              </a:cxn>
            </a:cxnLst>
            <a:rect l="0" t="0" r="r" b="b"/>
            <a:pathLst>
              <a:path w="1195" h="2389">
                <a:moveTo>
                  <a:pt x="1194" y="2388"/>
                </a:moveTo>
                <a:lnTo>
                  <a:pt x="1194" y="2388"/>
                </a:lnTo>
                <a:cubicBezTo>
                  <a:pt x="535" y="2388"/>
                  <a:pt x="0" y="1853"/>
                  <a:pt x="0" y="1194"/>
                </a:cubicBezTo>
                <a:lnTo>
                  <a:pt x="0" y="1194"/>
                </a:lnTo>
                <a:cubicBezTo>
                  <a:pt x="0" y="535"/>
                  <a:pt x="535" y="0"/>
                  <a:pt x="1194" y="0"/>
                </a:cubicBezTo>
                <a:lnTo>
                  <a:pt x="1194" y="2388"/>
                </a:lnTo>
              </a:path>
            </a:pathLst>
          </a:custGeom>
          <a:solidFill>
            <a:schemeClr val="accent2"/>
          </a:solidFill>
          <a:ln>
            <a:noFill/>
          </a:ln>
          <a:effectLst/>
        </p:spPr>
        <p:txBody>
          <a:bodyPr wrap="none" anchor="ctr"/>
          <a:lstStyle/>
          <a:p>
            <a:endParaRPr lang="en-US" sz="3266" dirty="0">
              <a:latin typeface="Open Sans Light" panose="020B0306030504020204" pitchFamily="34" charset="0"/>
            </a:endParaRPr>
          </a:p>
        </p:txBody>
      </p:sp>
      <p:sp>
        <p:nvSpPr>
          <p:cNvPr id="18" name="TextBox 21">
            <a:extLst>
              <a:ext uri="{FF2B5EF4-FFF2-40B4-BE49-F238E27FC236}">
                <a16:creationId xmlns:a16="http://schemas.microsoft.com/office/drawing/2014/main" id="{EED0BD1C-BB58-45A8-80DA-294A9AEBC031}"/>
              </a:ext>
            </a:extLst>
          </p:cNvPr>
          <p:cNvSpPr txBox="1"/>
          <p:nvPr/>
        </p:nvSpPr>
        <p:spPr>
          <a:xfrm>
            <a:off x="4027595" y="1348322"/>
            <a:ext cx="692818" cy="1154162"/>
          </a:xfrm>
          <a:prstGeom prst="rect">
            <a:avLst/>
          </a:prstGeom>
          <a:noFill/>
        </p:spPr>
        <p:txBody>
          <a:bodyPr wrap="none" rtlCol="0" anchor="ctr">
            <a:spAutoFit/>
          </a:bodyPr>
          <a:lstStyle/>
          <a:p>
            <a:pPr algn="r"/>
            <a:r>
              <a:rPr lang="en-US" sz="6900" b="1" dirty="0">
                <a:solidFill>
                  <a:schemeClr val="accent2">
                    <a:lumMod val="50000"/>
                  </a:schemeClr>
                </a:solidFill>
                <a:latin typeface="Poppins SemiBold" pitchFamily="2" charset="77"/>
                <a:ea typeface="League Spartan" charset="0"/>
                <a:cs typeface="Poppins SemiBold" pitchFamily="2" charset="77"/>
              </a:rPr>
              <a:t>2</a:t>
            </a:r>
          </a:p>
        </p:txBody>
      </p:sp>
      <p:sp>
        <p:nvSpPr>
          <p:cNvPr id="25" name="Subtitle 2">
            <a:extLst>
              <a:ext uri="{FF2B5EF4-FFF2-40B4-BE49-F238E27FC236}">
                <a16:creationId xmlns:a16="http://schemas.microsoft.com/office/drawing/2014/main" id="{1FFD9365-C691-452E-B625-5E86CD0A3EE2}"/>
              </a:ext>
            </a:extLst>
          </p:cNvPr>
          <p:cNvSpPr txBox="1">
            <a:spLocks/>
          </p:cNvSpPr>
          <p:nvPr/>
        </p:nvSpPr>
        <p:spPr>
          <a:xfrm>
            <a:off x="4774744" y="1784546"/>
            <a:ext cx="2113145" cy="10156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INTERES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PARTICULAR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117</a:t>
            </a:r>
            <a:r>
              <a:rPr lang="es-CO" sz="1400" b="1" dirty="0"/>
              <a:t> </a:t>
            </a:r>
            <a:r>
              <a:rPr lang="es-CO" sz="1400" b="1" kern="0" dirty="0">
                <a:solidFill>
                  <a:schemeClr val="tx1"/>
                </a:solidFill>
                <a:latin typeface="Calibri"/>
                <a:ea typeface="Calibri"/>
                <a:cs typeface="Calibri"/>
                <a:sym typeface="Calibri"/>
              </a:rPr>
              <a:t>	</a:t>
            </a:r>
          </a:p>
          <a:p>
            <a:pPr lvl="0" defTabSz="914400">
              <a:lnSpc>
                <a:spcPct val="90000"/>
              </a:lnSpc>
              <a:spcBef>
                <a:spcPts val="0"/>
              </a:spcBef>
              <a:buClrTx/>
              <a:defRPr/>
            </a:pPr>
            <a:r>
              <a:rPr lang="es-CO" sz="1400" b="1" dirty="0">
                <a:solidFill>
                  <a:srgbClr val="000000"/>
                </a:solidFill>
                <a:latin typeface="Arial" panose="020B0604020202020204" pitchFamily="34" charset="0"/>
              </a:rPr>
              <a:t>55%</a:t>
            </a:r>
            <a:r>
              <a:rPr lang="es-CO" sz="1400" b="1" dirty="0"/>
              <a:t>  </a:t>
            </a:r>
            <a:endParaRPr lang="es-CO" sz="1400" b="1" kern="0" dirty="0">
              <a:solidFill>
                <a:schemeClr val="tx1"/>
              </a:solidFill>
              <a:latin typeface="Calibri"/>
              <a:ea typeface="Calibri"/>
              <a:cs typeface="Calibri"/>
              <a:sym typeface="Calibri"/>
            </a:endParaRPr>
          </a:p>
        </p:txBody>
      </p:sp>
      <p:grpSp>
        <p:nvGrpSpPr>
          <p:cNvPr id="28" name="Grupo 27"/>
          <p:cNvGrpSpPr/>
          <p:nvPr/>
        </p:nvGrpSpPr>
        <p:grpSpPr>
          <a:xfrm>
            <a:off x="7345514" y="1169669"/>
            <a:ext cx="3171328" cy="1716761"/>
            <a:chOff x="7932443" y="1668904"/>
            <a:chExt cx="3171328" cy="1716761"/>
          </a:xfrm>
        </p:grpSpPr>
        <p:sp>
          <p:nvSpPr>
            <p:cNvPr id="6" name="Freeform 7">
              <a:extLst>
                <a:ext uri="{FF2B5EF4-FFF2-40B4-BE49-F238E27FC236}">
                  <a16:creationId xmlns:a16="http://schemas.microsoft.com/office/drawing/2014/main" id="{4E8EA2AD-9D73-4D17-BC66-15AAC41E61D0}"/>
                </a:ext>
              </a:extLst>
            </p:cNvPr>
            <p:cNvSpPr>
              <a:spLocks noChangeArrowheads="1"/>
            </p:cNvSpPr>
            <p:nvPr/>
          </p:nvSpPr>
          <p:spPr bwMode="auto">
            <a:xfrm>
              <a:off x="8681500" y="1668904"/>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0FC6F0CB-2C07-4833-9AF5-74B0B1B94BD1}"/>
                </a:ext>
              </a:extLst>
            </p:cNvPr>
            <p:cNvSpPr>
              <a:spLocks noChangeArrowheads="1"/>
            </p:cNvSpPr>
            <p:nvPr/>
          </p:nvSpPr>
          <p:spPr bwMode="auto">
            <a:xfrm>
              <a:off x="7966240" y="1917832"/>
              <a:ext cx="728628" cy="1099448"/>
            </a:xfrm>
            <a:custGeom>
              <a:avLst/>
              <a:gdLst>
                <a:gd name="T0" fmla="*/ 1481 w 1482"/>
                <a:gd name="T1" fmla="*/ 2174 h 2237"/>
                <a:gd name="T2" fmla="*/ 1481 w 1482"/>
                <a:gd name="T3" fmla="*/ 2174 h 2237"/>
                <a:gd name="T4" fmla="*/ 1118 w 1482"/>
                <a:gd name="T5" fmla="*/ 2236 h 2237"/>
                <a:gd name="T6" fmla="*/ 1118 w 1482"/>
                <a:gd name="T7" fmla="*/ 2236 h 2237"/>
                <a:gd name="T8" fmla="*/ 0 w 1482"/>
                <a:gd name="T9" fmla="*/ 1118 h 2237"/>
                <a:gd name="T10" fmla="*/ 0 w 1482"/>
                <a:gd name="T11" fmla="*/ 1118 h 2237"/>
                <a:gd name="T12" fmla="*/ 1118 w 1482"/>
                <a:gd name="T13" fmla="*/ 0 h 2237"/>
                <a:gd name="T14" fmla="*/ 1118 w 1482"/>
                <a:gd name="T15" fmla="*/ 0 h 2237"/>
                <a:gd name="T16" fmla="*/ 1481 w 1482"/>
                <a:gd name="T17" fmla="*/ 60 h 2237"/>
                <a:gd name="T18" fmla="*/ 1481 w 1482"/>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2" h="2237">
                  <a:moveTo>
                    <a:pt x="1481" y="2174"/>
                  </a:moveTo>
                  <a:lnTo>
                    <a:pt x="1481" y="2174"/>
                  </a:lnTo>
                  <a:cubicBezTo>
                    <a:pt x="1367" y="2214"/>
                    <a:pt x="1243" y="2236"/>
                    <a:pt x="1118" y="2236"/>
                  </a:cubicBezTo>
                  <a:lnTo>
                    <a:pt x="1118" y="2236"/>
                  </a:lnTo>
                  <a:cubicBezTo>
                    <a:pt x="500" y="2236"/>
                    <a:pt x="0" y="1735"/>
                    <a:pt x="0" y="1118"/>
                  </a:cubicBezTo>
                  <a:lnTo>
                    <a:pt x="0" y="1118"/>
                  </a:lnTo>
                  <a:cubicBezTo>
                    <a:pt x="0" y="500"/>
                    <a:pt x="500" y="0"/>
                    <a:pt x="1118" y="0"/>
                  </a:cubicBezTo>
                  <a:lnTo>
                    <a:pt x="1118" y="0"/>
                  </a:lnTo>
                  <a:cubicBezTo>
                    <a:pt x="1245" y="0"/>
                    <a:pt x="1368" y="21"/>
                    <a:pt x="1481" y="60"/>
                  </a:cubicBezTo>
                  <a:lnTo>
                    <a:pt x="1481" y="2174"/>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23">
              <a:extLst>
                <a:ext uri="{FF2B5EF4-FFF2-40B4-BE49-F238E27FC236}">
                  <a16:creationId xmlns:a16="http://schemas.microsoft.com/office/drawing/2014/main" id="{E1B19456-24B4-409B-921B-885C6B1E9723}"/>
                </a:ext>
              </a:extLst>
            </p:cNvPr>
            <p:cNvSpPr txBox="1"/>
            <p:nvPr/>
          </p:nvSpPr>
          <p:spPr>
            <a:xfrm>
              <a:off x="7932443" y="1958989"/>
              <a:ext cx="715260" cy="1154162"/>
            </a:xfrm>
            <a:prstGeom prst="rect">
              <a:avLst/>
            </a:prstGeom>
            <a:noFill/>
          </p:spPr>
          <p:txBody>
            <a:bodyPr wrap="none" rtlCol="0" anchor="ctr">
              <a:spAutoFit/>
            </a:bodyPr>
            <a:lstStyle/>
            <a:p>
              <a:pPr algn="r"/>
              <a:r>
                <a:rPr lang="en-US" sz="6900" b="1" dirty="0">
                  <a:solidFill>
                    <a:schemeClr val="accent3">
                      <a:lumMod val="50000"/>
                    </a:schemeClr>
                  </a:solidFill>
                  <a:latin typeface="Poppins SemiBold" pitchFamily="2" charset="77"/>
                  <a:ea typeface="League Spartan" charset="0"/>
                  <a:cs typeface="Poppins SemiBold" pitchFamily="2" charset="77"/>
                </a:rPr>
                <a:t>3</a:t>
              </a:r>
            </a:p>
          </p:txBody>
        </p:sp>
        <p:sp>
          <p:nvSpPr>
            <p:cNvPr id="27" name="Subtitle 2">
              <a:extLst>
                <a:ext uri="{FF2B5EF4-FFF2-40B4-BE49-F238E27FC236}">
                  <a16:creationId xmlns:a16="http://schemas.microsoft.com/office/drawing/2014/main" id="{3B9CA683-ADE5-4933-863E-5D36955C4BB2}"/>
                </a:ext>
              </a:extLst>
            </p:cNvPr>
            <p:cNvSpPr txBox="1">
              <a:spLocks/>
            </p:cNvSpPr>
            <p:nvPr/>
          </p:nvSpPr>
          <p:spPr>
            <a:xfrm>
              <a:off x="8852867" y="2230866"/>
              <a:ext cx="2250904" cy="6555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a:t>
              </a:r>
              <a:r>
                <a:rPr lang="es-ES" sz="1400" b="1" kern="0" dirty="0">
                  <a:solidFill>
                    <a:schemeClr val="tx1"/>
                  </a:solidFill>
                  <a:latin typeface="Calibri"/>
                  <a:ea typeface="Calibri"/>
                  <a:cs typeface="Calibri"/>
                  <a:sym typeface="Calibri"/>
                </a:rPr>
                <a:t>QUEJAS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        1	</a:t>
              </a:r>
            </a:p>
            <a:p>
              <a:pPr lvl="0" defTabSz="914400">
                <a:lnSpc>
                  <a:spcPct val="90000"/>
                </a:lnSpc>
                <a:spcBef>
                  <a:spcPts val="0"/>
                </a:spcBef>
                <a:buClrTx/>
                <a:defRPr/>
              </a:pPr>
              <a:r>
                <a:rPr lang="es-ES" sz="1400" b="1" kern="0" dirty="0">
                  <a:solidFill>
                    <a:schemeClr val="tx1"/>
                  </a:solidFill>
                  <a:latin typeface="Calibri"/>
                  <a:ea typeface="Calibri"/>
                  <a:cs typeface="Calibri"/>
                  <a:sym typeface="Calibri"/>
                </a:rPr>
                <a:t>0%</a:t>
              </a:r>
            </a:p>
          </p:txBody>
        </p:sp>
      </p:grpSp>
      <p:grpSp>
        <p:nvGrpSpPr>
          <p:cNvPr id="30" name="Grupo 29"/>
          <p:cNvGrpSpPr/>
          <p:nvPr/>
        </p:nvGrpSpPr>
        <p:grpSpPr>
          <a:xfrm>
            <a:off x="608695" y="3010504"/>
            <a:ext cx="3144850" cy="1716762"/>
            <a:chOff x="955744" y="4448511"/>
            <a:chExt cx="3144850" cy="1716762"/>
          </a:xfrm>
        </p:grpSpPr>
        <p:sp>
          <p:nvSpPr>
            <p:cNvPr id="4" name="Freeform 10">
              <a:extLst>
                <a:ext uri="{FF2B5EF4-FFF2-40B4-BE49-F238E27FC236}">
                  <a16:creationId xmlns:a16="http://schemas.microsoft.com/office/drawing/2014/main" id="{A0FE4677-7FF2-478B-889A-FF67E6B8E9BF}"/>
                </a:ext>
              </a:extLst>
            </p:cNvPr>
            <p:cNvSpPr>
              <a:spLocks noChangeArrowheads="1"/>
            </p:cNvSpPr>
            <p:nvPr/>
          </p:nvSpPr>
          <p:spPr bwMode="auto">
            <a:xfrm>
              <a:off x="1691690" y="4448511"/>
              <a:ext cx="2408904" cy="1716762"/>
            </a:xfrm>
            <a:prstGeom prst="rect">
              <a:avLst/>
            </a:prstGeom>
            <a:solidFill>
              <a:schemeClr val="bg1">
                <a:lumMod val="95000"/>
              </a:schemeClr>
            </a:solidFill>
            <a:ln>
              <a:noFill/>
            </a:ln>
            <a:effectLst/>
          </p:spPr>
          <p:txBody>
            <a:bodyPr wrap="none" anchor="ctr"/>
            <a:lstStyle/>
            <a:p>
              <a:endParaRPr lang="en-US" sz="1600" dirty="0">
                <a:solidFill>
                  <a:schemeClr val="tx1"/>
                </a:solidFill>
                <a:latin typeface="Open Sans Light" panose="020B0306030504020204" pitchFamily="34" charset="0"/>
              </a:endParaRPr>
            </a:p>
          </p:txBody>
        </p:sp>
        <p:sp>
          <p:nvSpPr>
            <p:cNvPr id="5" name="Freeform 12">
              <a:extLst>
                <a:ext uri="{FF2B5EF4-FFF2-40B4-BE49-F238E27FC236}">
                  <a16:creationId xmlns:a16="http://schemas.microsoft.com/office/drawing/2014/main" id="{2AE75B3E-B8B8-4401-B6FD-505A943F388D}"/>
                </a:ext>
              </a:extLst>
            </p:cNvPr>
            <p:cNvSpPr>
              <a:spLocks noChangeArrowheads="1"/>
            </p:cNvSpPr>
            <p:nvPr/>
          </p:nvSpPr>
          <p:spPr bwMode="auto">
            <a:xfrm>
              <a:off x="975227" y="4585902"/>
              <a:ext cx="730797" cy="1099446"/>
            </a:xfrm>
            <a:custGeom>
              <a:avLst/>
              <a:gdLst>
                <a:gd name="T0" fmla="*/ 1483 w 1484"/>
                <a:gd name="T1" fmla="*/ 2174 h 2237"/>
                <a:gd name="T2" fmla="*/ 1483 w 1484"/>
                <a:gd name="T3" fmla="*/ 2174 h 2237"/>
                <a:gd name="T4" fmla="*/ 1118 w 1484"/>
                <a:gd name="T5" fmla="*/ 2236 h 2237"/>
                <a:gd name="T6" fmla="*/ 1118 w 1484"/>
                <a:gd name="T7" fmla="*/ 2236 h 2237"/>
                <a:gd name="T8" fmla="*/ 0 w 1484"/>
                <a:gd name="T9" fmla="*/ 1117 h 2237"/>
                <a:gd name="T10" fmla="*/ 0 w 1484"/>
                <a:gd name="T11" fmla="*/ 1117 h 2237"/>
                <a:gd name="T12" fmla="*/ 1118 w 1484"/>
                <a:gd name="T13" fmla="*/ 0 h 2237"/>
                <a:gd name="T14" fmla="*/ 1118 w 1484"/>
                <a:gd name="T15" fmla="*/ 0 h 2237"/>
                <a:gd name="T16" fmla="*/ 1482 w 1484"/>
                <a:gd name="T17" fmla="*/ 60 h 2237"/>
                <a:gd name="T18" fmla="*/ 1483 w 1484"/>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4" h="2237">
                  <a:moveTo>
                    <a:pt x="1483" y="2174"/>
                  </a:moveTo>
                  <a:lnTo>
                    <a:pt x="1483" y="2174"/>
                  </a:lnTo>
                  <a:cubicBezTo>
                    <a:pt x="1367" y="2213"/>
                    <a:pt x="1244" y="2236"/>
                    <a:pt x="1118" y="2236"/>
                  </a:cubicBezTo>
                  <a:lnTo>
                    <a:pt x="1118" y="2236"/>
                  </a:lnTo>
                  <a:cubicBezTo>
                    <a:pt x="501" y="2236"/>
                    <a:pt x="0" y="1735"/>
                    <a:pt x="0" y="1117"/>
                  </a:cubicBezTo>
                  <a:lnTo>
                    <a:pt x="0" y="1117"/>
                  </a:lnTo>
                  <a:cubicBezTo>
                    <a:pt x="0" y="499"/>
                    <a:pt x="501" y="0"/>
                    <a:pt x="1118" y="0"/>
                  </a:cubicBezTo>
                  <a:lnTo>
                    <a:pt x="1118" y="0"/>
                  </a:lnTo>
                  <a:cubicBezTo>
                    <a:pt x="1246" y="0"/>
                    <a:pt x="1368" y="20"/>
                    <a:pt x="1482" y="60"/>
                  </a:cubicBezTo>
                  <a:lnTo>
                    <a:pt x="1483" y="2174"/>
                  </a:lnTo>
                </a:path>
              </a:pathLst>
            </a:custGeom>
            <a:solidFill>
              <a:schemeClr val="accent4"/>
            </a:solidFill>
            <a:ln>
              <a:noFill/>
            </a:ln>
            <a:effectLst/>
          </p:spPr>
          <p:txBody>
            <a:bodyPr wrap="none" anchor="ctr"/>
            <a:lstStyle/>
            <a:p>
              <a:endParaRPr lang="en-US" sz="3266" dirty="0">
                <a:latin typeface="Open Sans Light" panose="020B0306030504020204" pitchFamily="34" charset="0"/>
              </a:endParaRPr>
            </a:p>
          </p:txBody>
        </p:sp>
        <p:sp>
          <p:nvSpPr>
            <p:cNvPr id="17" name="TextBox 20">
              <a:extLst>
                <a:ext uri="{FF2B5EF4-FFF2-40B4-BE49-F238E27FC236}">
                  <a16:creationId xmlns:a16="http://schemas.microsoft.com/office/drawing/2014/main" id="{ADF34DC6-B348-43B3-A58D-59BEF752D813}"/>
                </a:ext>
              </a:extLst>
            </p:cNvPr>
            <p:cNvSpPr txBox="1"/>
            <p:nvPr/>
          </p:nvSpPr>
          <p:spPr>
            <a:xfrm>
              <a:off x="955744" y="4568222"/>
              <a:ext cx="769763" cy="1154162"/>
            </a:xfrm>
            <a:prstGeom prst="rect">
              <a:avLst/>
            </a:prstGeom>
            <a:noFill/>
          </p:spPr>
          <p:txBody>
            <a:bodyPr wrap="none" rtlCol="0" anchor="ctr">
              <a:spAutoFit/>
            </a:bodyPr>
            <a:lstStyle/>
            <a:p>
              <a:pPr algn="r"/>
              <a:r>
                <a:rPr lang="en-US" sz="6900" b="1" dirty="0">
                  <a:solidFill>
                    <a:schemeClr val="accent4">
                      <a:lumMod val="50000"/>
                    </a:schemeClr>
                  </a:solidFill>
                  <a:latin typeface="Poppins SemiBold" pitchFamily="2" charset="77"/>
                  <a:ea typeface="League Spartan" charset="0"/>
                  <a:cs typeface="Poppins SemiBold" pitchFamily="2" charset="77"/>
                </a:rPr>
                <a:t>4</a:t>
              </a:r>
            </a:p>
          </p:txBody>
        </p:sp>
        <p:sp>
          <p:nvSpPr>
            <p:cNvPr id="29" name="Subtitle 2">
              <a:extLst>
                <a:ext uri="{FF2B5EF4-FFF2-40B4-BE49-F238E27FC236}">
                  <a16:creationId xmlns:a16="http://schemas.microsoft.com/office/drawing/2014/main" id="{100BD07C-5F6D-496F-B6C6-97C6D42CB4DD}"/>
                </a:ext>
              </a:extLst>
            </p:cNvPr>
            <p:cNvSpPr txBox="1">
              <a:spLocks/>
            </p:cNvSpPr>
            <p:nvPr/>
          </p:nvSpPr>
          <p:spPr>
            <a:xfrm>
              <a:off x="1813543" y="4695930"/>
              <a:ext cx="2235452"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RECLAMOS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2" name="Grupo 31"/>
          <p:cNvGrpSpPr/>
          <p:nvPr/>
        </p:nvGrpSpPr>
        <p:grpSpPr>
          <a:xfrm>
            <a:off x="3886687" y="3032955"/>
            <a:ext cx="3132458" cy="1716762"/>
            <a:chOff x="4335949" y="4448511"/>
            <a:chExt cx="3132458" cy="1716762"/>
          </a:xfrm>
        </p:grpSpPr>
        <p:sp>
          <p:nvSpPr>
            <p:cNvPr id="12" name="Freeform 16">
              <a:extLst>
                <a:ext uri="{FF2B5EF4-FFF2-40B4-BE49-F238E27FC236}">
                  <a16:creationId xmlns:a16="http://schemas.microsoft.com/office/drawing/2014/main" id="{CD1CF841-6204-43DD-9919-89156C7F93A5}"/>
                </a:ext>
              </a:extLst>
            </p:cNvPr>
            <p:cNvSpPr>
              <a:spLocks noChangeArrowheads="1"/>
            </p:cNvSpPr>
            <p:nvPr/>
          </p:nvSpPr>
          <p:spPr bwMode="auto">
            <a:xfrm>
              <a:off x="5046429" y="4448511"/>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3" name="Freeform 18">
              <a:extLst>
                <a:ext uri="{FF2B5EF4-FFF2-40B4-BE49-F238E27FC236}">
                  <a16:creationId xmlns:a16="http://schemas.microsoft.com/office/drawing/2014/main" id="{6D3F9F80-C3B2-4D13-9DDE-23F1EA751D56}"/>
                </a:ext>
              </a:extLst>
            </p:cNvPr>
            <p:cNvSpPr>
              <a:spLocks noChangeArrowheads="1"/>
            </p:cNvSpPr>
            <p:nvPr/>
          </p:nvSpPr>
          <p:spPr bwMode="auto">
            <a:xfrm>
              <a:off x="4335949" y="4725443"/>
              <a:ext cx="830548" cy="1105952"/>
            </a:xfrm>
            <a:custGeom>
              <a:avLst/>
              <a:gdLst>
                <a:gd name="T0" fmla="*/ 1686 w 1687"/>
                <a:gd name="T1" fmla="*/ 2094 h 2247"/>
                <a:gd name="T2" fmla="*/ 1686 w 1687"/>
                <a:gd name="T3" fmla="*/ 2094 h 2247"/>
                <a:gd name="T4" fmla="*/ 1123 w 1687"/>
                <a:gd name="T5" fmla="*/ 2246 h 2247"/>
                <a:gd name="T6" fmla="*/ 1123 w 1687"/>
                <a:gd name="T7" fmla="*/ 2246 h 2247"/>
                <a:gd name="T8" fmla="*/ 0 w 1687"/>
                <a:gd name="T9" fmla="*/ 1123 h 2247"/>
                <a:gd name="T10" fmla="*/ 0 w 1687"/>
                <a:gd name="T11" fmla="*/ 1123 h 2247"/>
                <a:gd name="T12" fmla="*/ 1123 w 1687"/>
                <a:gd name="T13" fmla="*/ 0 h 2247"/>
                <a:gd name="T14" fmla="*/ 1123 w 1687"/>
                <a:gd name="T15" fmla="*/ 0 h 2247"/>
                <a:gd name="T16" fmla="*/ 1686 w 1687"/>
                <a:gd name="T17" fmla="*/ 151 h 2247"/>
                <a:gd name="T18" fmla="*/ 1686 w 1687"/>
                <a:gd name="T19" fmla="*/ 2094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7" h="2247">
                  <a:moveTo>
                    <a:pt x="1686" y="2094"/>
                  </a:moveTo>
                  <a:lnTo>
                    <a:pt x="1686" y="2094"/>
                  </a:lnTo>
                  <a:cubicBezTo>
                    <a:pt x="1522" y="2188"/>
                    <a:pt x="1325" y="2246"/>
                    <a:pt x="1123" y="2246"/>
                  </a:cubicBezTo>
                  <a:lnTo>
                    <a:pt x="1123" y="2246"/>
                  </a:lnTo>
                  <a:cubicBezTo>
                    <a:pt x="503" y="2246"/>
                    <a:pt x="0" y="1743"/>
                    <a:pt x="0" y="1123"/>
                  </a:cubicBezTo>
                  <a:lnTo>
                    <a:pt x="0" y="1123"/>
                  </a:lnTo>
                  <a:cubicBezTo>
                    <a:pt x="0" y="503"/>
                    <a:pt x="503" y="0"/>
                    <a:pt x="1123" y="0"/>
                  </a:cubicBezTo>
                  <a:lnTo>
                    <a:pt x="1123" y="0"/>
                  </a:lnTo>
                  <a:cubicBezTo>
                    <a:pt x="1328" y="0"/>
                    <a:pt x="1521" y="55"/>
                    <a:pt x="1686" y="151"/>
                  </a:cubicBezTo>
                  <a:lnTo>
                    <a:pt x="1686" y="2094"/>
                  </a:lnTo>
                </a:path>
              </a:pathLst>
            </a:custGeom>
            <a:solidFill>
              <a:schemeClr val="accent5"/>
            </a:solidFill>
            <a:ln>
              <a:noFill/>
            </a:ln>
            <a:effectLst/>
          </p:spPr>
          <p:txBody>
            <a:bodyPr wrap="none" anchor="ctr"/>
            <a:lstStyle/>
            <a:p>
              <a:endParaRPr lang="en-US" sz="3266" dirty="0">
                <a:latin typeface="Open Sans Light" panose="020B0306030504020204" pitchFamily="34" charset="0"/>
              </a:endParaRPr>
            </a:p>
          </p:txBody>
        </p:sp>
        <p:sp>
          <p:nvSpPr>
            <p:cNvPr id="19" name="TextBox 22">
              <a:extLst>
                <a:ext uri="{FF2B5EF4-FFF2-40B4-BE49-F238E27FC236}">
                  <a16:creationId xmlns:a16="http://schemas.microsoft.com/office/drawing/2014/main" id="{82287C18-F7CC-43B1-AE12-8B04FD860A8B}"/>
                </a:ext>
              </a:extLst>
            </p:cNvPr>
            <p:cNvSpPr txBox="1"/>
            <p:nvPr/>
          </p:nvSpPr>
          <p:spPr>
            <a:xfrm>
              <a:off x="4425907" y="4729811"/>
              <a:ext cx="753732" cy="1154162"/>
            </a:xfrm>
            <a:prstGeom prst="rect">
              <a:avLst/>
            </a:prstGeom>
            <a:noFill/>
          </p:spPr>
          <p:txBody>
            <a:bodyPr wrap="none" rtlCol="0" anchor="ctr">
              <a:spAutoFit/>
            </a:bodyPr>
            <a:lstStyle/>
            <a:p>
              <a:pPr algn="r"/>
              <a:r>
                <a:rPr lang="en-US" sz="6900" b="1" dirty="0">
                  <a:solidFill>
                    <a:schemeClr val="accent5">
                      <a:lumMod val="50000"/>
                    </a:schemeClr>
                  </a:solidFill>
                  <a:latin typeface="Poppins SemiBold" pitchFamily="2" charset="77"/>
                  <a:ea typeface="League Spartan" charset="0"/>
                  <a:cs typeface="Poppins SemiBold" pitchFamily="2" charset="77"/>
                </a:rPr>
                <a:t>5</a:t>
              </a:r>
            </a:p>
          </p:txBody>
        </p:sp>
        <p:sp>
          <p:nvSpPr>
            <p:cNvPr id="31" name="Subtitle 2">
              <a:extLst>
                <a:ext uri="{FF2B5EF4-FFF2-40B4-BE49-F238E27FC236}">
                  <a16:creationId xmlns:a16="http://schemas.microsoft.com/office/drawing/2014/main" id="{0C03989B-C1DB-4F9F-983A-B4F94031C634}"/>
                </a:ext>
              </a:extLst>
            </p:cNvPr>
            <p:cNvSpPr txBox="1">
              <a:spLocks/>
            </p:cNvSpPr>
            <p:nvPr/>
          </p:nvSpPr>
          <p:spPr>
            <a:xfrm>
              <a:off x="5290914" y="4914081"/>
              <a:ext cx="2177493"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SUGERENCIAS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ES"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4" name="Grupo 33"/>
          <p:cNvGrpSpPr/>
          <p:nvPr/>
        </p:nvGrpSpPr>
        <p:grpSpPr>
          <a:xfrm>
            <a:off x="7466283" y="3065083"/>
            <a:ext cx="3037192" cy="1716762"/>
            <a:chOff x="8025767" y="4253200"/>
            <a:chExt cx="3037192" cy="1716762"/>
          </a:xfrm>
        </p:grpSpPr>
        <p:sp>
          <p:nvSpPr>
            <p:cNvPr id="8"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9"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21" name="TextBox 24">
              <a:extLst>
                <a:ext uri="{FF2B5EF4-FFF2-40B4-BE49-F238E27FC236}">
                  <a16:creationId xmlns:a16="http://schemas.microsoft.com/office/drawing/2014/main" id="{D827597E-539D-43D6-96C4-34833E50796A}"/>
                </a:ext>
              </a:extLst>
            </p:cNvPr>
            <p:cNvSpPr txBox="1"/>
            <p:nvPr/>
          </p:nvSpPr>
          <p:spPr>
            <a:xfrm>
              <a:off x="8025767" y="4479921"/>
              <a:ext cx="750526"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6</a:t>
              </a:r>
            </a:p>
          </p:txBody>
        </p:sp>
        <p:sp>
          <p:nvSpPr>
            <p:cNvPr id="33" name="Subtitle 2">
              <a:extLst>
                <a:ext uri="{FF2B5EF4-FFF2-40B4-BE49-F238E27FC236}">
                  <a16:creationId xmlns:a16="http://schemas.microsoft.com/office/drawing/2014/main" id="{52B44FB7-F1BE-41D9-B389-B34CBDA72644}"/>
                </a:ext>
              </a:extLst>
            </p:cNvPr>
            <p:cNvSpPr txBox="1">
              <a:spLocks/>
            </p:cNvSpPr>
            <p:nvPr/>
          </p:nvSpPr>
          <p:spPr>
            <a:xfrm>
              <a:off x="8931178" y="4721675"/>
              <a:ext cx="1854658"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DENUNCIAS</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0	</a:t>
              </a:r>
            </a:p>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0%</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5" name="Grupo 34"/>
          <p:cNvGrpSpPr/>
          <p:nvPr/>
        </p:nvGrpSpPr>
        <p:grpSpPr>
          <a:xfrm>
            <a:off x="746181" y="4781845"/>
            <a:ext cx="2955765" cy="1547497"/>
            <a:chOff x="8107194" y="4253200"/>
            <a:chExt cx="2955765" cy="1716762"/>
          </a:xfrm>
        </p:grpSpPr>
        <p:sp>
          <p:nvSpPr>
            <p:cNvPr id="36"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7"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38" name="TextBox 24">
              <a:extLst>
                <a:ext uri="{FF2B5EF4-FFF2-40B4-BE49-F238E27FC236}">
                  <a16:creationId xmlns:a16="http://schemas.microsoft.com/office/drawing/2014/main" id="{D827597E-539D-43D6-96C4-34833E50796A}"/>
                </a:ext>
              </a:extLst>
            </p:cNvPr>
            <p:cNvSpPr txBox="1"/>
            <p:nvPr/>
          </p:nvSpPr>
          <p:spPr>
            <a:xfrm>
              <a:off x="8107519" y="4479921"/>
              <a:ext cx="668774"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7</a:t>
              </a:r>
            </a:p>
          </p:txBody>
        </p:sp>
        <p:sp>
          <p:nvSpPr>
            <p:cNvPr id="39" name="Subtitle 2">
              <a:extLst>
                <a:ext uri="{FF2B5EF4-FFF2-40B4-BE49-F238E27FC236}">
                  <a16:creationId xmlns:a16="http://schemas.microsoft.com/office/drawing/2014/main" id="{52B44FB7-F1BE-41D9-B389-B34CBDA72644}"/>
                </a:ext>
              </a:extLst>
            </p:cNvPr>
            <p:cNvSpPr txBox="1">
              <a:spLocks/>
            </p:cNvSpPr>
            <p:nvPr/>
          </p:nvSpPr>
          <p:spPr>
            <a:xfrm>
              <a:off x="8931178" y="4721674"/>
              <a:ext cx="1854658" cy="78872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a:solidFill>
                    <a:schemeClr val="tx1"/>
                  </a:solidFill>
                  <a:latin typeface="Calibri"/>
                  <a:ea typeface="Calibri"/>
                  <a:cs typeface="Calibri"/>
                  <a:sym typeface="Calibri"/>
                </a:rPr>
                <a:t>    OTRO	</a:t>
              </a:r>
            </a:p>
            <a:p>
              <a:pPr lvl="0" defTabSz="914400">
                <a:lnSpc>
                  <a:spcPct val="90000"/>
                </a:lnSpc>
                <a:spcBef>
                  <a:spcPts val="0"/>
                </a:spcBef>
                <a:buClrTx/>
                <a:defRPr/>
              </a:pPr>
              <a:r>
                <a:rPr lang="es-CO" sz="1600" b="1" dirty="0">
                  <a:solidFill>
                    <a:srgbClr val="000000"/>
                  </a:solidFill>
                  <a:latin typeface="Calibri" panose="020F0502020204030204" pitchFamily="34" charset="0"/>
                </a:rPr>
                <a:t>37</a:t>
              </a:r>
              <a:r>
                <a:rPr lang="es-CO" sz="1600" b="1" dirty="0"/>
                <a:t> </a:t>
              </a:r>
            </a:p>
            <a:p>
              <a:pPr lvl="0" defTabSz="914400">
                <a:lnSpc>
                  <a:spcPct val="90000"/>
                </a:lnSpc>
                <a:spcBef>
                  <a:spcPts val="0"/>
                </a:spcBef>
                <a:buClrTx/>
                <a:defRPr/>
              </a:pPr>
              <a:r>
                <a:rPr lang="es-CO" sz="1600" b="1" dirty="0">
                  <a:solidFill>
                    <a:srgbClr val="000000"/>
                  </a:solidFill>
                  <a:latin typeface="Arial" panose="020B0604020202020204" pitchFamily="34" charset="0"/>
                </a:rPr>
                <a:t>17%</a:t>
              </a:r>
              <a:r>
                <a:rPr lang="es-CO" sz="1600" b="1" dirty="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pic>
        <p:nvPicPr>
          <p:cNvPr id="15" name="Imagen 14"/>
          <p:cNvPicPr>
            <a:picLocks noChangeAspect="1"/>
          </p:cNvPicPr>
          <p:nvPr/>
        </p:nvPicPr>
        <p:blipFill>
          <a:blip r:embed="rId2"/>
          <a:stretch>
            <a:fillRect/>
          </a:stretch>
        </p:blipFill>
        <p:spPr>
          <a:xfrm>
            <a:off x="5398133" y="4928136"/>
            <a:ext cx="1621012" cy="1484550"/>
          </a:xfrm>
          <a:prstGeom prst="rect">
            <a:avLst/>
          </a:prstGeom>
        </p:spPr>
      </p:pic>
    </p:spTree>
    <p:extLst>
      <p:ext uri="{BB962C8B-B14F-4D97-AF65-F5344CB8AC3E}">
        <p14:creationId xmlns:p14="http://schemas.microsoft.com/office/powerpoint/2010/main" val="2704354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áfico 8">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1871915748"/>
              </p:ext>
            </p:extLst>
          </p:nvPr>
        </p:nvGraphicFramePr>
        <p:xfrm>
          <a:off x="2077668" y="126386"/>
          <a:ext cx="7008203" cy="2513135"/>
        </p:xfrm>
        <a:graphic>
          <a:graphicData uri="http://schemas.openxmlformats.org/drawingml/2006/chart">
            <c:chart xmlns:c="http://schemas.openxmlformats.org/drawingml/2006/chart" xmlns:r="http://schemas.openxmlformats.org/officeDocument/2006/relationships" r:id="rId2"/>
          </a:graphicData>
        </a:graphic>
      </p:graphicFrame>
      <p:sp>
        <p:nvSpPr>
          <p:cNvPr id="12" name="CuadroTexto 11">
            <a:extLst>
              <a:ext uri="{FF2B5EF4-FFF2-40B4-BE49-F238E27FC236}">
                <a16:creationId xmlns:a16="http://schemas.microsoft.com/office/drawing/2014/main" id="{8BDF977D-56E1-4F43-8C04-22D35C0F8522}"/>
              </a:ext>
            </a:extLst>
          </p:cNvPr>
          <p:cNvSpPr txBox="1"/>
          <p:nvPr/>
        </p:nvSpPr>
        <p:spPr>
          <a:xfrm>
            <a:off x="449580" y="2810917"/>
            <a:ext cx="11437620" cy="2893100"/>
          </a:xfrm>
          <a:prstGeom prst="rect">
            <a:avLst/>
          </a:prstGeom>
          <a:noFill/>
        </p:spPr>
        <p:txBody>
          <a:bodyPr wrap="square">
            <a:spAutoFit/>
          </a:bodyPr>
          <a:lstStyle/>
          <a:p>
            <a:pPr algn="just"/>
            <a:r>
              <a:rPr lang="es-ES" dirty="0"/>
              <a:t>Peticiones de Información: Representan el 35% del total de PQRS. Estas peticiones incluyen consultas sobre convocatorias docente para vinculación cátedra, convenios para pasantías, información de proyector para horas sociales. Estas solicitudes buscan información específica sobre diversos aspectos relacionados con la institución.</a:t>
            </a:r>
          </a:p>
          <a:p>
            <a:pPr algn="just"/>
            <a:endParaRPr lang="es-ES" dirty="0"/>
          </a:p>
          <a:p>
            <a:pPr algn="just"/>
            <a:r>
              <a:rPr lang="es-ES" dirty="0"/>
              <a:t>Peticiones de Interés Particular: Son la categoría más grande, con un 49% del total de PQRS. Estas peticiones están dirigidas a asuntos particulares tales como: homologaciones, transferencias, validaciones por suficiencia, récord académicos, duplicados de títulos y acta de grado por perdida, lo que sugiere una alta demanda de atención personalizada y resolución individuales.</a:t>
            </a:r>
          </a:p>
          <a:p>
            <a:pPr algn="just"/>
            <a:endParaRPr lang="es-ES" dirty="0"/>
          </a:p>
          <a:p>
            <a:pPr algn="just"/>
            <a:r>
              <a:rPr lang="es-ES" dirty="0"/>
              <a:t>Quejas, Reclamos, Sugerencias y Denuncias: Aunque es positivo que no haya reclamos ni denuncias, la presencia de una (01) queja indica la importancia de prestar atención a las preocupaciones de los usuarios y abordarlas de manera adecuada.</a:t>
            </a:r>
          </a:p>
          <a:p>
            <a:pPr algn="just"/>
            <a:endParaRPr lang="es-ES" dirty="0"/>
          </a:p>
          <a:p>
            <a:pPr algn="just"/>
            <a:r>
              <a:rPr lang="es-ES" dirty="0"/>
              <a:t>Otro: Esta categoría comprende el 15% del total de PQRS. Se relacionan con invitaciones, portafolios de servicios, información de eventos de las diferentes universidades de Colombia, avisos publicitarios, entre otros.</a:t>
            </a:r>
            <a:endParaRPr lang="es-CO" dirty="0"/>
          </a:p>
        </p:txBody>
      </p:sp>
    </p:spTree>
    <p:extLst>
      <p:ext uri="{BB962C8B-B14F-4D97-AF65-F5344CB8AC3E}">
        <p14:creationId xmlns:p14="http://schemas.microsoft.com/office/powerpoint/2010/main" val="133511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9516" y="248776"/>
            <a:ext cx="2985113" cy="984885"/>
          </a:xfrm>
          <a:prstGeom prst="rect">
            <a:avLst/>
          </a:prstGeom>
        </p:spPr>
        <p:txBody>
          <a:bodyPr wrap="none">
            <a:spAutoFit/>
          </a:bodyPr>
          <a:lstStyle/>
          <a:p>
            <a:r>
              <a:rPr lang="pt-BR" sz="5800" dirty="0">
                <a:latin typeface="MyriadPro-Regular" panose="020B0503030403020204" pitchFamily="34" charset="0"/>
              </a:rPr>
              <a:t>P Q R S D</a:t>
            </a:r>
            <a:endParaRPr lang="es-CO" dirty="0"/>
          </a:p>
        </p:txBody>
      </p:sp>
      <p:sp>
        <p:nvSpPr>
          <p:cNvPr id="3" name="Rectángulo 2"/>
          <p:cNvSpPr/>
          <p:nvPr/>
        </p:nvSpPr>
        <p:spPr>
          <a:xfrm>
            <a:off x="3522287" y="564246"/>
            <a:ext cx="5362633" cy="353943"/>
          </a:xfrm>
          <a:prstGeom prst="rect">
            <a:avLst/>
          </a:prstGeom>
        </p:spPr>
        <p:txBody>
          <a:bodyPr wrap="square">
            <a:spAutoFit/>
          </a:bodyPr>
          <a:lstStyle/>
          <a:p>
            <a:r>
              <a:rPr lang="es-CO" sz="1700" dirty="0">
                <a:latin typeface="MyriadPro-Regular" panose="020B0503030403020204" pitchFamily="34" charset="0"/>
              </a:rPr>
              <a:t>asignadas a dependencias y grupos internos de trabajo</a:t>
            </a:r>
            <a:endParaRPr lang="es-CO" dirty="0"/>
          </a:p>
        </p:txBody>
      </p:sp>
      <p:pic>
        <p:nvPicPr>
          <p:cNvPr id="5" name="Imagen 4">
            <a:extLst>
              <a:ext uri="{FF2B5EF4-FFF2-40B4-BE49-F238E27FC236}">
                <a16:creationId xmlns:a16="http://schemas.microsoft.com/office/drawing/2014/main" id="{0FAC1131-23F6-4A7F-890C-5CB5E44A3399}"/>
              </a:ext>
            </a:extLst>
          </p:cNvPr>
          <p:cNvPicPr>
            <a:picLocks noChangeAspect="1"/>
          </p:cNvPicPr>
          <p:nvPr/>
        </p:nvPicPr>
        <p:blipFill>
          <a:blip r:embed="rId2"/>
          <a:stretch>
            <a:fillRect/>
          </a:stretch>
        </p:blipFill>
        <p:spPr>
          <a:xfrm>
            <a:off x="796938" y="1110501"/>
            <a:ext cx="5848551" cy="2943339"/>
          </a:xfrm>
          <a:prstGeom prst="rect">
            <a:avLst/>
          </a:prstGeom>
        </p:spPr>
      </p:pic>
      <p:graphicFrame>
        <p:nvGraphicFramePr>
          <p:cNvPr id="10" name="Gráfico 9">
            <a:extLst>
              <a:ext uri="{FF2B5EF4-FFF2-40B4-BE49-F238E27FC236}">
                <a16:creationId xmlns:a16="http://schemas.microsoft.com/office/drawing/2014/main" id="{00000000-0008-0000-0400-000005000000}"/>
              </a:ext>
            </a:extLst>
          </p:cNvPr>
          <p:cNvGraphicFramePr>
            <a:graphicFrameLocks/>
          </p:cNvGraphicFramePr>
          <p:nvPr>
            <p:extLst>
              <p:ext uri="{D42A27DB-BD31-4B8C-83A1-F6EECF244321}">
                <p14:modId xmlns:p14="http://schemas.microsoft.com/office/powerpoint/2010/main" val="984189813"/>
              </p:ext>
            </p:extLst>
          </p:nvPr>
        </p:nvGraphicFramePr>
        <p:xfrm>
          <a:off x="796938" y="4145920"/>
          <a:ext cx="5848550" cy="2237947"/>
        </p:xfrm>
        <a:graphic>
          <a:graphicData uri="http://schemas.openxmlformats.org/drawingml/2006/chart">
            <c:chart xmlns:c="http://schemas.openxmlformats.org/drawingml/2006/chart" xmlns:r="http://schemas.openxmlformats.org/officeDocument/2006/relationships" r:id="rId3"/>
          </a:graphicData>
        </a:graphic>
      </p:graphicFrame>
      <p:sp>
        <p:nvSpPr>
          <p:cNvPr id="16" name="CuadroTexto 15">
            <a:extLst>
              <a:ext uri="{FF2B5EF4-FFF2-40B4-BE49-F238E27FC236}">
                <a16:creationId xmlns:a16="http://schemas.microsoft.com/office/drawing/2014/main" id="{A95B007D-876F-4269-A02D-302FE7A19C31}"/>
              </a:ext>
            </a:extLst>
          </p:cNvPr>
          <p:cNvSpPr txBox="1"/>
          <p:nvPr/>
        </p:nvSpPr>
        <p:spPr>
          <a:xfrm>
            <a:off x="6713216" y="1064318"/>
            <a:ext cx="5258652" cy="4832092"/>
          </a:xfrm>
          <a:prstGeom prst="rect">
            <a:avLst/>
          </a:prstGeom>
          <a:noFill/>
        </p:spPr>
        <p:txBody>
          <a:bodyPr wrap="square">
            <a:spAutoFit/>
          </a:bodyPr>
          <a:lstStyle/>
          <a:p>
            <a:pPr algn="just"/>
            <a:r>
              <a:rPr lang="es-ES" dirty="0"/>
              <a:t>La Atención al Usuario, Contratación, Rectoría, Financiera, Vicerrectoría Académica, Consejo Académico, CIECYT y Planeación han atendido el 100% de las solicitudes recibidas.</a:t>
            </a:r>
          </a:p>
          <a:p>
            <a:pPr algn="just"/>
            <a:endParaRPr lang="es-ES" dirty="0"/>
          </a:p>
          <a:p>
            <a:pPr algn="just"/>
            <a:r>
              <a:rPr lang="es-ES" dirty="0"/>
              <a:t>Otras dependencias como Registro y Control, Sala de Docentes y Vicerrectoría Administrativa también han tenido una tasa de atención alta, por encima del 87%.</a:t>
            </a:r>
          </a:p>
          <a:p>
            <a:pPr algn="just"/>
            <a:endParaRPr lang="es-ES" dirty="0"/>
          </a:p>
          <a:p>
            <a:pPr algn="just"/>
            <a:r>
              <a:rPr lang="es-ES" dirty="0"/>
              <a:t>Dependencias con Solicitudes Sin Atender: Jurídica, con el 67% de las solicitudes atendidas. Esto se traduce en 5 solicitudes sin atender. Correspondientes a devoluciones de recursos por concepto de matricula, donde los peticionarios no adjuntaron, comprobantes de pago respectivamente. </a:t>
            </a:r>
          </a:p>
          <a:p>
            <a:pPr algn="just"/>
            <a:r>
              <a:rPr lang="es-ES" dirty="0"/>
              <a:t> </a:t>
            </a:r>
          </a:p>
          <a:p>
            <a:pPr algn="just"/>
            <a:r>
              <a:rPr lang="es-ES" dirty="0"/>
              <a:t>La dependencia de Talento Humano, con el 89% de las solicitudes atendidas y una (01) solicitud sin atender. Correspondiente a una certificación laboral donde no adjuntaron el pago de estampilla requerido.</a:t>
            </a:r>
          </a:p>
          <a:p>
            <a:pPr algn="just"/>
            <a:endParaRPr lang="es-ES" dirty="0"/>
          </a:p>
          <a:p>
            <a:pPr algn="just"/>
            <a:r>
              <a:rPr lang="es-ES" dirty="0"/>
              <a:t>En general, la mayoría de las dependencias han mostrado un buen desempeño en la atención a las solicitudes, con una tasa de atención promedio del 95%.</a:t>
            </a:r>
            <a:endParaRPr lang="es-CO" dirty="0"/>
          </a:p>
        </p:txBody>
      </p:sp>
    </p:spTree>
    <p:extLst>
      <p:ext uri="{BB962C8B-B14F-4D97-AF65-F5344CB8AC3E}">
        <p14:creationId xmlns:p14="http://schemas.microsoft.com/office/powerpoint/2010/main" val="1304222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ext uri="{D42A27DB-BD31-4B8C-83A1-F6EECF244321}">
                <p14:modId xmlns:p14="http://schemas.microsoft.com/office/powerpoint/2010/main" val="2306998479"/>
              </p:ext>
            </p:extLst>
          </p:nvPr>
        </p:nvGraphicFramePr>
        <p:xfrm>
          <a:off x="1475826" y="1644299"/>
          <a:ext cx="5037455" cy="2410143"/>
        </p:xfrm>
        <a:graphic>
          <a:graphicData uri="http://schemas.openxmlformats.org/drawingml/2006/table">
            <a:tbl>
              <a:tblPr firstRow="1" firstCol="1" bandRow="1"/>
              <a:tblGrid>
                <a:gridCol w="3507740">
                  <a:extLst>
                    <a:ext uri="{9D8B030D-6E8A-4147-A177-3AD203B41FA5}">
                      <a16:colId xmlns:a16="http://schemas.microsoft.com/office/drawing/2014/main" val="3684606340"/>
                    </a:ext>
                  </a:extLst>
                </a:gridCol>
                <a:gridCol w="1529715">
                  <a:extLst>
                    <a:ext uri="{9D8B030D-6E8A-4147-A177-3AD203B41FA5}">
                      <a16:colId xmlns:a16="http://schemas.microsoft.com/office/drawing/2014/main" val="1163970205"/>
                    </a:ext>
                  </a:extLst>
                </a:gridCol>
              </a:tblGrid>
              <a:tr h="0">
                <a:tc gridSpan="2">
                  <a:txBody>
                    <a:bodyPr/>
                    <a:lstStyle/>
                    <a:p>
                      <a:pPr algn="ctr">
                        <a:lnSpc>
                          <a:spcPct val="107000"/>
                        </a:lnSpc>
                        <a:spcAft>
                          <a:spcPts val="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Tiempo promedio de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lang="es-CO"/>
                    </a:p>
                  </a:txBody>
                  <a:tcPr/>
                </a:tc>
                <a:extLst>
                  <a:ext uri="{0D108BD9-81ED-4DB2-BD59-A6C34878D82A}">
                    <a16:rowId xmlns:a16="http://schemas.microsoft.com/office/drawing/2014/main" val="1161599291"/>
                  </a:ext>
                </a:extLst>
              </a:tr>
              <a:tr h="0">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Tipos de petición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es-CO" sz="1400" b="1">
                          <a:effectLst/>
                          <a:latin typeface="Calibri" panose="020F0502020204030204" pitchFamily="34" charset="0"/>
                          <a:ea typeface="Calibri" panose="020F0502020204030204" pitchFamily="34" charset="0"/>
                          <a:cs typeface="Times New Roman" panose="02020603050405020304" pitchFamily="18" charset="0"/>
                        </a:rPr>
                        <a:t>Días permitidos para respuesta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268204304"/>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EXPEDICIÓN COPIAS DE DOCUMENTOS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021916"/>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TRASLADOS POR COMPETENCIA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3389599"/>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ENTES DE CONTROL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834370"/>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CONSULTAS DE INFORMACIÓN TÉCNICA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46525684"/>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QUEJAS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1172974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RECLAMOS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63896998"/>
                  </a:ext>
                </a:extLst>
              </a:tr>
              <a:tr h="0">
                <a:tc>
                  <a:txBody>
                    <a:bodyPr/>
                    <a:lstStyle/>
                    <a:p>
                      <a:pPr>
                        <a:lnSpc>
                          <a:spcPct val="107000"/>
                        </a:lnSpc>
                        <a:spcAft>
                          <a:spcPts val="800"/>
                        </a:spcAft>
                      </a:pPr>
                      <a:r>
                        <a:rPr lang="es-ES" sz="1400" dirty="0">
                          <a:effectLst/>
                          <a:latin typeface="Calibri" panose="020F0502020204030204" pitchFamily="34" charset="0"/>
                          <a:ea typeface="Calibri" panose="020F0502020204030204" pitchFamily="34" charset="0"/>
                          <a:cs typeface="Times New Roman" panose="02020603050405020304" pitchFamily="18" charset="0"/>
                        </a:rPr>
                        <a:t>SUGERENCIAS Y FELICITACIONES </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7774319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DERECHOS DE PETICIÓN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634667172"/>
                  </a:ext>
                </a:extLst>
              </a:tr>
            </a:tbl>
          </a:graphicData>
        </a:graphic>
      </p:graphicFrame>
      <p:sp>
        <p:nvSpPr>
          <p:cNvPr id="7" name="Rectángulo 6"/>
          <p:cNvSpPr/>
          <p:nvPr/>
        </p:nvSpPr>
        <p:spPr>
          <a:xfrm>
            <a:off x="2274278" y="287955"/>
            <a:ext cx="6096000" cy="1077218"/>
          </a:xfrm>
          <a:prstGeom prst="rect">
            <a:avLst/>
          </a:prstGeom>
        </p:spPr>
        <p:txBody>
          <a:bodyPr>
            <a:spAutoFit/>
          </a:bodyPr>
          <a:lstStyle/>
          <a:p>
            <a:r>
              <a:rPr lang="es-CO" sz="3200" b="1" dirty="0">
                <a:solidFill>
                  <a:srgbClr val="1A3B8F"/>
                </a:solidFill>
                <a:latin typeface="Arial" panose="020B0604020202020204" pitchFamily="34" charset="0"/>
              </a:rPr>
              <a:t>Gestión de traslados y acceso a la Información </a:t>
            </a:r>
            <a:endParaRPr lang="es-CO" dirty="0"/>
          </a:p>
        </p:txBody>
      </p:sp>
      <p:sp>
        <p:nvSpPr>
          <p:cNvPr id="8" name="Rectángulo 7"/>
          <p:cNvSpPr/>
          <p:nvPr/>
        </p:nvSpPr>
        <p:spPr>
          <a:xfrm>
            <a:off x="6985000" y="1513972"/>
            <a:ext cx="4834467" cy="3323987"/>
          </a:xfrm>
          <a:prstGeom prst="rect">
            <a:avLst/>
          </a:prstGeom>
        </p:spPr>
        <p:txBody>
          <a:bodyPr wrap="square">
            <a:spAutoFit/>
          </a:bodyPr>
          <a:lstStyle/>
          <a:p>
            <a:pPr algn="just"/>
            <a:r>
              <a:rPr lang="es-ES" dirty="0"/>
              <a:t>En el Instituto Tecnológico del Putumayo, la gestión de traslados y el acceso a la información en el contexto de las PQRS (Peticiones, Quejas, Reclamos y Sugerencias) son aspectos fundamentales para garantizar una atención eficiente y efectiva a los usuarios. </a:t>
            </a:r>
            <a:r>
              <a:rPr lang="es-CO" dirty="0"/>
              <a:t>Durante el  mes de julio de 2023, no se presento ningún evento donde se niegue el acceso a la información de la entidad. </a:t>
            </a:r>
          </a:p>
          <a:p>
            <a:pPr algn="just"/>
            <a:endParaRPr lang="es-CO" dirty="0"/>
          </a:p>
          <a:p>
            <a:pPr algn="just"/>
            <a:r>
              <a:rPr lang="es-ES" dirty="0"/>
              <a:t>Tanto la gestión de la queja como la respuesta a una tutela se abordaron con seriedad y profesionalismo por parte del Instituto Tecnológico del Putumayo. Atendiendo adecuadamente la queja y responder de manera efectiva a la tutelas contribuye a fortalecer la confianza de la comunidad en la institución y a garantizar el respeto por los derechos de los usuarios</a:t>
            </a:r>
            <a:r>
              <a:rPr lang="es-CO" dirty="0"/>
              <a:t>.  </a:t>
            </a:r>
          </a:p>
        </p:txBody>
      </p:sp>
    </p:spTree>
    <p:extLst>
      <p:ext uri="{BB962C8B-B14F-4D97-AF65-F5344CB8AC3E}">
        <p14:creationId xmlns:p14="http://schemas.microsoft.com/office/powerpoint/2010/main" val="80862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88748" y="483661"/>
            <a:ext cx="3716082" cy="646331"/>
          </a:xfrm>
          <a:prstGeom prst="rect">
            <a:avLst/>
          </a:prstGeom>
        </p:spPr>
        <p:txBody>
          <a:bodyPr wrap="none">
            <a:spAutoFit/>
          </a:bodyPr>
          <a:lstStyle/>
          <a:p>
            <a:r>
              <a:rPr lang="es-CO" sz="3600" dirty="0">
                <a:latin typeface="MyriadPro-Regular" panose="020B0503030403020204" pitchFamily="34" charset="0"/>
              </a:rPr>
              <a:t>Recomendaciones</a:t>
            </a:r>
            <a:endParaRPr lang="es-CO" dirty="0"/>
          </a:p>
        </p:txBody>
      </p:sp>
      <p:pic>
        <p:nvPicPr>
          <p:cNvPr id="4" name="Imagen 3"/>
          <p:cNvPicPr>
            <a:picLocks noChangeAspect="1"/>
          </p:cNvPicPr>
          <p:nvPr/>
        </p:nvPicPr>
        <p:blipFill>
          <a:blip r:embed="rId2"/>
          <a:stretch>
            <a:fillRect/>
          </a:stretch>
        </p:blipFill>
        <p:spPr>
          <a:xfrm>
            <a:off x="5556737" y="1573823"/>
            <a:ext cx="5081955" cy="1793622"/>
          </a:xfrm>
          <a:prstGeom prst="rect">
            <a:avLst/>
          </a:prstGeom>
        </p:spPr>
      </p:pic>
      <p:sp>
        <p:nvSpPr>
          <p:cNvPr id="3" name="Rectángulo 2"/>
          <p:cNvSpPr/>
          <p:nvPr/>
        </p:nvSpPr>
        <p:spPr>
          <a:xfrm>
            <a:off x="6073166" y="1751908"/>
            <a:ext cx="3687166" cy="1600438"/>
          </a:xfrm>
          <a:prstGeom prst="rect">
            <a:avLst/>
          </a:prstGeom>
        </p:spPr>
        <p:txBody>
          <a:bodyPr wrap="square">
            <a:spAutoFit/>
          </a:bodyPr>
          <a:lstStyle/>
          <a:p>
            <a:pPr algn="just"/>
            <a:r>
              <a:rPr lang="es-ES" dirty="0"/>
              <a:t>Fomentar la participación activa de la comunidad en la presentación de PQRS, proporcionando canales de comunicación accesibles. Esto ayudará a identificar áreas de oportunidad y a mejorar la calidad de los servicios ofrecidos.</a:t>
            </a:r>
            <a:endParaRPr lang="es-CO" dirty="0"/>
          </a:p>
          <a:p>
            <a:endParaRPr lang="es-CO" dirty="0"/>
          </a:p>
        </p:txBody>
      </p:sp>
      <p:sp>
        <p:nvSpPr>
          <p:cNvPr id="6" name="Freeform 8">
            <a:extLst>
              <a:ext uri="{FF2B5EF4-FFF2-40B4-BE49-F238E27FC236}">
                <a16:creationId xmlns:a16="http://schemas.microsoft.com/office/drawing/2014/main" id="{6DD8D568-9528-402D-BFCA-A7F78668D179}"/>
              </a:ext>
            </a:extLst>
          </p:cNvPr>
          <p:cNvSpPr>
            <a:spLocks noChangeArrowheads="1"/>
          </p:cNvSpPr>
          <p:nvPr/>
        </p:nvSpPr>
        <p:spPr bwMode="auto">
          <a:xfrm>
            <a:off x="4695014" y="169103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3529F678-957C-4957-87B3-430C81EDD9EB}"/>
              </a:ext>
            </a:extLst>
          </p:cNvPr>
          <p:cNvSpPr>
            <a:spLocks noChangeArrowheads="1"/>
          </p:cNvSpPr>
          <p:nvPr/>
        </p:nvSpPr>
        <p:spPr bwMode="auto">
          <a:xfrm>
            <a:off x="4904830" y="1820465"/>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8" name="TextBox 44">
            <a:extLst>
              <a:ext uri="{FF2B5EF4-FFF2-40B4-BE49-F238E27FC236}">
                <a16:creationId xmlns:a16="http://schemas.microsoft.com/office/drawing/2014/main" id="{0426DBF9-95AF-404A-9BEC-DA4CD7468B5E}"/>
              </a:ext>
            </a:extLst>
          </p:cNvPr>
          <p:cNvSpPr txBox="1"/>
          <p:nvPr/>
        </p:nvSpPr>
        <p:spPr>
          <a:xfrm>
            <a:off x="5248272" y="2023930"/>
            <a:ext cx="39305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1</a:t>
            </a:r>
          </a:p>
        </p:txBody>
      </p:sp>
      <p:pic>
        <p:nvPicPr>
          <p:cNvPr id="9" name="Imagen 8"/>
          <p:cNvPicPr>
            <a:picLocks noChangeAspect="1"/>
          </p:cNvPicPr>
          <p:nvPr/>
        </p:nvPicPr>
        <p:blipFill>
          <a:blip r:embed="rId3"/>
          <a:stretch>
            <a:fillRect/>
          </a:stretch>
        </p:blipFill>
        <p:spPr>
          <a:xfrm>
            <a:off x="9708430" y="1678894"/>
            <a:ext cx="794352" cy="1583479"/>
          </a:xfrm>
          <a:prstGeom prst="rect">
            <a:avLst/>
          </a:prstGeom>
        </p:spPr>
      </p:pic>
      <p:pic>
        <p:nvPicPr>
          <p:cNvPr id="12" name="Imagen 11"/>
          <p:cNvPicPr>
            <a:picLocks noChangeAspect="1"/>
          </p:cNvPicPr>
          <p:nvPr/>
        </p:nvPicPr>
        <p:blipFill>
          <a:blip r:embed="rId4"/>
          <a:stretch>
            <a:fillRect/>
          </a:stretch>
        </p:blipFill>
        <p:spPr>
          <a:xfrm>
            <a:off x="1730200" y="3843209"/>
            <a:ext cx="4907991" cy="2103302"/>
          </a:xfrm>
          <a:prstGeom prst="rect">
            <a:avLst/>
          </a:prstGeom>
        </p:spPr>
      </p:pic>
      <p:pic>
        <p:nvPicPr>
          <p:cNvPr id="15" name="Imagen 14"/>
          <p:cNvPicPr>
            <a:picLocks noChangeAspect="1"/>
          </p:cNvPicPr>
          <p:nvPr/>
        </p:nvPicPr>
        <p:blipFill>
          <a:blip r:embed="rId5"/>
          <a:stretch>
            <a:fillRect/>
          </a:stretch>
        </p:blipFill>
        <p:spPr>
          <a:xfrm>
            <a:off x="630629" y="3958926"/>
            <a:ext cx="1646063" cy="1700931"/>
          </a:xfrm>
          <a:prstGeom prst="rect">
            <a:avLst/>
          </a:prstGeom>
        </p:spPr>
      </p:pic>
      <p:pic>
        <p:nvPicPr>
          <p:cNvPr id="16" name="Imagen 15"/>
          <p:cNvPicPr>
            <a:picLocks noChangeAspect="1"/>
          </p:cNvPicPr>
          <p:nvPr/>
        </p:nvPicPr>
        <p:blipFill>
          <a:blip r:embed="rId6"/>
          <a:stretch>
            <a:fillRect/>
          </a:stretch>
        </p:blipFill>
        <p:spPr>
          <a:xfrm>
            <a:off x="801331" y="4154014"/>
            <a:ext cx="1304657" cy="1310754"/>
          </a:xfrm>
          <a:prstGeom prst="rect">
            <a:avLst/>
          </a:prstGeom>
        </p:spPr>
      </p:pic>
      <p:sp>
        <p:nvSpPr>
          <p:cNvPr id="20" name="Rectángulo 19"/>
          <p:cNvSpPr/>
          <p:nvPr/>
        </p:nvSpPr>
        <p:spPr>
          <a:xfrm>
            <a:off x="2105988" y="4006015"/>
            <a:ext cx="3687166" cy="2031325"/>
          </a:xfrm>
          <a:prstGeom prst="rect">
            <a:avLst/>
          </a:prstGeom>
        </p:spPr>
        <p:txBody>
          <a:bodyPr wrap="square">
            <a:spAutoFit/>
          </a:bodyPr>
          <a:lstStyle/>
          <a:p>
            <a:pPr algn="just"/>
            <a:r>
              <a:rPr lang="es-ES" dirty="0"/>
              <a:t> Mantener una comunicación fluida y transparente con los usuarios, proporcionando información clara sobre el estado de sus PQRS y los pasos que se están tomando para resolverlas. Esto contribuirá a fortalecer la confianza y la satisfacción de los usuarios con la institución.</a:t>
            </a:r>
            <a:r>
              <a:rPr lang="es-CO" dirty="0"/>
              <a:t> </a:t>
            </a:r>
          </a:p>
          <a:p>
            <a:endParaRPr lang="es-CO" dirty="0"/>
          </a:p>
        </p:txBody>
      </p:sp>
      <p:sp>
        <p:nvSpPr>
          <p:cNvPr id="21" name="TextBox 44">
            <a:extLst>
              <a:ext uri="{FF2B5EF4-FFF2-40B4-BE49-F238E27FC236}">
                <a16:creationId xmlns:a16="http://schemas.microsoft.com/office/drawing/2014/main" id="{0426DBF9-95AF-404A-9BEC-DA4CD7468B5E}"/>
              </a:ext>
            </a:extLst>
          </p:cNvPr>
          <p:cNvSpPr txBox="1"/>
          <p:nvPr/>
        </p:nvSpPr>
        <p:spPr>
          <a:xfrm>
            <a:off x="1128362" y="4368543"/>
            <a:ext cx="516488"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2</a:t>
            </a:r>
          </a:p>
        </p:txBody>
      </p:sp>
      <p:pic>
        <p:nvPicPr>
          <p:cNvPr id="22" name="Imagen 21"/>
          <p:cNvPicPr>
            <a:picLocks noChangeAspect="1"/>
          </p:cNvPicPr>
          <p:nvPr/>
        </p:nvPicPr>
        <p:blipFill>
          <a:blip r:embed="rId7"/>
          <a:stretch>
            <a:fillRect/>
          </a:stretch>
        </p:blipFill>
        <p:spPr>
          <a:xfrm>
            <a:off x="5744716" y="3933182"/>
            <a:ext cx="759341" cy="1916723"/>
          </a:xfrm>
          <a:prstGeom prst="rect">
            <a:avLst/>
          </a:prstGeom>
        </p:spPr>
      </p:pic>
      <p:pic>
        <p:nvPicPr>
          <p:cNvPr id="10" name="Imagen 9">
            <a:extLst>
              <a:ext uri="{FF2B5EF4-FFF2-40B4-BE49-F238E27FC236}">
                <a16:creationId xmlns:a16="http://schemas.microsoft.com/office/drawing/2014/main" id="{8CD68CD1-4DED-45A4-A7F4-37135F034BF8}"/>
              </a:ext>
            </a:extLst>
          </p:cNvPr>
          <p:cNvPicPr>
            <a:picLocks noChangeAspect="1"/>
          </p:cNvPicPr>
          <p:nvPr/>
        </p:nvPicPr>
        <p:blipFill rotWithShape="1">
          <a:blip r:embed="rId8"/>
          <a:srcRect l="9988" t="10307" r="35206" b="26608"/>
          <a:stretch/>
        </p:blipFill>
        <p:spPr>
          <a:xfrm>
            <a:off x="1002824" y="1242796"/>
            <a:ext cx="3587282" cy="2322620"/>
          </a:xfrm>
          <a:prstGeom prst="rect">
            <a:avLst/>
          </a:prstGeom>
        </p:spPr>
      </p:pic>
    </p:spTree>
    <p:extLst>
      <p:ext uri="{BB962C8B-B14F-4D97-AF65-F5344CB8AC3E}">
        <p14:creationId xmlns:p14="http://schemas.microsoft.com/office/powerpoint/2010/main" val="2709153828"/>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5B9BD5"/>
      </a:accent1>
      <a:accent2>
        <a:srgbClr val="ED7D31"/>
      </a:accent2>
      <a:accent3>
        <a:srgbClr val="A5A5A5"/>
      </a:accent3>
      <a:accent4>
        <a:srgbClr val="FDE918"/>
      </a:accent4>
      <a:accent5>
        <a:srgbClr val="EC8D08"/>
      </a:accent5>
      <a:accent6>
        <a:srgbClr val="79B72E"/>
      </a:accent6>
      <a:hlink>
        <a:srgbClr val="065F90"/>
      </a:hlink>
      <a:folHlink>
        <a:srgbClr val="177A7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11890</TotalTime>
  <Words>1042</Words>
  <Application>Microsoft Office PowerPoint</Application>
  <PresentationFormat>Panorámica</PresentationFormat>
  <Paragraphs>113</Paragraphs>
  <Slides>8</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8</vt:i4>
      </vt:variant>
    </vt:vector>
  </HeadingPairs>
  <TitlesOfParts>
    <vt:vector size="14" baseType="lpstr">
      <vt:lpstr>Calibri</vt:lpstr>
      <vt:lpstr>MyriadPro-Regular</vt:lpstr>
      <vt:lpstr>Arial</vt:lpstr>
      <vt:lpstr>Poppins SemiBold</vt:lpstr>
      <vt:lpstr>Open Sans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Comunicaciones</dc:creator>
  <cp:lastModifiedBy>ACER</cp:lastModifiedBy>
  <cp:revision>262</cp:revision>
  <dcterms:created xsi:type="dcterms:W3CDTF">2021-09-26T15:48:41Z</dcterms:created>
  <dcterms:modified xsi:type="dcterms:W3CDTF">2024-05-14T05:48:47Z</dcterms:modified>
</cp:coreProperties>
</file>