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Open Sans Light" panose="020B0306030504020204" pitchFamily="34" charset="0"/>
      <p:regular r:id="rId15"/>
      <p:italic r:id="rId16"/>
    </p:embeddedFont>
    <p:embeddedFont>
      <p:font typeface="Poppins SemiBold" panose="00000700000000000000" pitchFamily="2" charset="0"/>
      <p:bold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ACER\Desktop\MPEREZ2024\INFORMES%20ATENCION%20ALUAURIO%20ITP%202023\6.%20INFORME%20PQRSD%20ITP%20JUNIO%202022\PORCENTAJE%20INFORME%20PQRSD%20%20JUNIO%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CER\Desktop\MPEREZ2024\INFORMES%20ATENCION%20ALUAURIO%20ITP%202023\6.%20INFORME%20PQRSD%20ITP%20JUNIO%202022\PORCENTAJE%20INFORME%20PQRSD%20%20JUNIO%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ACER\Desktop\MPEREZ2024\INFORMES%20ATENCION%20ALUAURIO%20ITP%202023\6.%20INFORME%20PQRSD%20ITP%20JUNIO%202022\PORCENTAJE%20INFORME%20PQRSD%20%20JUNIO%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ACER\Desktop\MPEREZ2024\INFORMES%20ATENCION%20ALUAURIO%20ITP%202023\6.%20INFORME%20PQRSD%20ITP%20JUNIO%202022\PORCENTAJE%20INFORME%20PQRSD%20%20JUNIO%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oleObject" Target="file:///C:\Users\ACER\Desktop\MPEREZ2024\INFORMES%20ATENCION%20ALUAURIO%20ITP%202023\6.%20INFORME%20PQRSD%20ITP%20JUNIO%202022\PORCENTAJE%20INFORME%20PQRSD%20%20JUNIO%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JUNIO'!$F$10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JUNIO'!$G$9:$H$9</c:f>
              <c:strCache>
                <c:ptCount val="2"/>
                <c:pt idx="0">
                  <c:v>CANTIDAD</c:v>
                </c:pt>
                <c:pt idx="1">
                  <c:v>PORCENTAJE </c:v>
                </c:pt>
              </c:strCache>
            </c:strRef>
          </c:cat>
          <c:val>
            <c:numRef>
              <c:f>'total canales de comu JUNIO'!$G$10:$H$10</c:f>
              <c:numCache>
                <c:formatCode>0%</c:formatCode>
                <c:ptCount val="2"/>
                <c:pt idx="0" formatCode="General">
                  <c:v>125</c:v>
                </c:pt>
                <c:pt idx="1">
                  <c:v>0.22727272727272727</c:v>
                </c:pt>
              </c:numCache>
            </c:numRef>
          </c:val>
          <c:extLst>
            <c:ext xmlns:c16="http://schemas.microsoft.com/office/drawing/2014/chart" uri="{C3380CC4-5D6E-409C-BE32-E72D297353CC}">
              <c16:uniqueId val="{00000000-3835-42EF-A341-C9175F8A13D2}"/>
            </c:ext>
          </c:extLst>
        </c:ser>
        <c:ser>
          <c:idx val="1"/>
          <c:order val="1"/>
          <c:tx>
            <c:strRef>
              <c:f>'total canales de comu JUNIO'!$F$11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JUNIO'!$G$9:$H$9</c:f>
              <c:strCache>
                <c:ptCount val="2"/>
                <c:pt idx="0">
                  <c:v>CANTIDAD</c:v>
                </c:pt>
                <c:pt idx="1">
                  <c:v>PORCENTAJE </c:v>
                </c:pt>
              </c:strCache>
            </c:strRef>
          </c:cat>
          <c:val>
            <c:numRef>
              <c:f>'total canales de comu JUNIO'!$G$11:$H$11</c:f>
              <c:numCache>
                <c:formatCode>0%</c:formatCode>
                <c:ptCount val="2"/>
                <c:pt idx="0" formatCode="General">
                  <c:v>315</c:v>
                </c:pt>
                <c:pt idx="1">
                  <c:v>0.57272727272727275</c:v>
                </c:pt>
              </c:numCache>
            </c:numRef>
          </c:val>
          <c:extLst>
            <c:ext xmlns:c16="http://schemas.microsoft.com/office/drawing/2014/chart" uri="{C3380CC4-5D6E-409C-BE32-E72D297353CC}">
              <c16:uniqueId val="{00000001-3835-42EF-A341-C9175F8A13D2}"/>
            </c:ext>
          </c:extLst>
        </c:ser>
        <c:ser>
          <c:idx val="2"/>
          <c:order val="2"/>
          <c:tx>
            <c:strRef>
              <c:f>'total canales de comu JUNIO'!$F$12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JUNIO'!$G$9:$H$9</c:f>
              <c:strCache>
                <c:ptCount val="2"/>
                <c:pt idx="0">
                  <c:v>CANTIDAD</c:v>
                </c:pt>
                <c:pt idx="1">
                  <c:v>PORCENTAJE </c:v>
                </c:pt>
              </c:strCache>
            </c:strRef>
          </c:cat>
          <c:val>
            <c:numRef>
              <c:f>'total canales de comu JUNIO'!$G$12:$H$12</c:f>
              <c:numCache>
                <c:formatCode>0%</c:formatCode>
                <c:ptCount val="2"/>
                <c:pt idx="0" formatCode="General">
                  <c:v>110</c:v>
                </c:pt>
                <c:pt idx="1">
                  <c:v>0.2</c:v>
                </c:pt>
              </c:numCache>
            </c:numRef>
          </c:val>
          <c:extLst>
            <c:ext xmlns:c16="http://schemas.microsoft.com/office/drawing/2014/chart" uri="{C3380CC4-5D6E-409C-BE32-E72D297353CC}">
              <c16:uniqueId val="{00000002-3835-42EF-A341-C9175F8A13D2}"/>
            </c:ext>
          </c:extLst>
        </c:ser>
        <c:ser>
          <c:idx val="3"/>
          <c:order val="3"/>
          <c:tx>
            <c:strRef>
              <c:f>'total canales de comu JUNIO'!$F$13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JUNIO'!$G$9:$H$9</c:f>
              <c:strCache>
                <c:ptCount val="2"/>
                <c:pt idx="0">
                  <c:v>CANTIDAD</c:v>
                </c:pt>
                <c:pt idx="1">
                  <c:v>PORCENTAJE </c:v>
                </c:pt>
              </c:strCache>
            </c:strRef>
          </c:cat>
          <c:val>
            <c:numRef>
              <c:f>'total canales de comu JUNIO'!$G$13:$H$13</c:f>
              <c:numCache>
                <c:formatCode>0%</c:formatCode>
                <c:ptCount val="2"/>
                <c:pt idx="0" formatCode="General">
                  <c:v>550</c:v>
                </c:pt>
                <c:pt idx="1">
                  <c:v>1</c:v>
                </c:pt>
              </c:numCache>
            </c:numRef>
          </c:val>
          <c:extLst>
            <c:ext xmlns:c16="http://schemas.microsoft.com/office/drawing/2014/chart" uri="{C3380CC4-5D6E-409C-BE32-E72D297353CC}">
              <c16:uniqueId val="{00000003-3835-42EF-A341-C9175F8A13D2}"/>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65</c:v>
                </c:pt>
                <c:pt idx="1">
                  <c:v>45</c:v>
                </c:pt>
                <c:pt idx="2">
                  <c:v>15</c:v>
                </c:pt>
                <c:pt idx="3">
                  <c:v>125</c:v>
                </c:pt>
              </c:numCache>
            </c:numRef>
          </c:val>
          <c:extLst>
            <c:ext xmlns:c16="http://schemas.microsoft.com/office/drawing/2014/chart" uri="{C3380CC4-5D6E-409C-BE32-E72D297353CC}">
              <c16:uniqueId val="{00000000-5F70-4906-9552-595A5EF74DCE}"/>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0.52</c:v>
                </c:pt>
                <c:pt idx="1">
                  <c:v>0.36</c:v>
                </c:pt>
                <c:pt idx="2">
                  <c:v>0.12</c:v>
                </c:pt>
                <c:pt idx="3">
                  <c:v>1</c:v>
                </c:pt>
              </c:numCache>
            </c:numRef>
          </c:val>
          <c:extLst>
            <c:ext xmlns:c16="http://schemas.microsoft.com/office/drawing/2014/chart" uri="{C3380CC4-5D6E-409C-BE32-E72D297353CC}">
              <c16:uniqueId val="{00000001-5F70-4906-9552-595A5EF74DCE}"/>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JUNIO'!$G$9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JUNIO'!$F$10:$F$12</c:f>
              <c:strCache>
                <c:ptCount val="3"/>
                <c:pt idx="0">
                  <c:v>atencionalusuario@itp.edu.co</c:v>
                </c:pt>
                <c:pt idx="1">
                  <c:v>notificacionesjudiciales@itp.edu.co</c:v>
                </c:pt>
                <c:pt idx="2">
                  <c:v>TOTAL VIRTUAL </c:v>
                </c:pt>
              </c:strCache>
            </c:strRef>
          </c:cat>
          <c:val>
            <c:numRef>
              <c:f>'canales de comun virtual JUNIO'!$G$10:$G$12</c:f>
              <c:numCache>
                <c:formatCode>General</c:formatCode>
                <c:ptCount val="3"/>
                <c:pt idx="0">
                  <c:v>311</c:v>
                </c:pt>
                <c:pt idx="1">
                  <c:v>4</c:v>
                </c:pt>
                <c:pt idx="2">
                  <c:v>315</c:v>
                </c:pt>
              </c:numCache>
            </c:numRef>
          </c:val>
          <c:extLst>
            <c:ext xmlns:c16="http://schemas.microsoft.com/office/drawing/2014/chart" uri="{C3380CC4-5D6E-409C-BE32-E72D297353CC}">
              <c16:uniqueId val="{00000000-E99E-45DE-AAEE-CE2AA919C4C2}"/>
            </c:ext>
          </c:extLst>
        </c:ser>
        <c:ser>
          <c:idx val="1"/>
          <c:order val="1"/>
          <c:tx>
            <c:strRef>
              <c:f>'canales de comun virtual JUNIO'!$H$9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JUNIO'!$F$10:$F$12</c:f>
              <c:strCache>
                <c:ptCount val="3"/>
                <c:pt idx="0">
                  <c:v>atencionalusuario@itp.edu.co</c:v>
                </c:pt>
                <c:pt idx="1">
                  <c:v>notificacionesjudiciales@itp.edu.co</c:v>
                </c:pt>
                <c:pt idx="2">
                  <c:v>TOTAL VIRTUAL </c:v>
                </c:pt>
              </c:strCache>
            </c:strRef>
          </c:cat>
          <c:val>
            <c:numRef>
              <c:f>'canales de comun virtual JUNIO'!$H$10:$H$12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E99E-45DE-AAEE-CE2AA919C4C2}"/>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2828524232214899"/>
          <c:y val="3.907202404621574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'2023'!$G$10:$G$16</c:f>
              <c:numCache>
                <c:formatCode>0</c:formatCode>
                <c:ptCount val="7"/>
                <c:pt idx="0">
                  <c:v>63</c:v>
                </c:pt>
                <c:pt idx="1">
                  <c:v>112</c:v>
                </c:pt>
                <c:pt idx="2">
                  <c:v>1</c:v>
                </c:pt>
                <c:pt idx="3">
                  <c:v>0</c:v>
                </c:pt>
                <c:pt idx="4">
                  <c:v>0</c:v>
                </c:pt>
                <c:pt idx="5">
                  <c:v>0</c:v>
                </c:pt>
                <c:pt idx="6">
                  <c:v>78</c:v>
                </c:pt>
              </c:numCache>
            </c:numRef>
          </c:val>
          <c:extLst>
            <c:ext xmlns:c16="http://schemas.microsoft.com/office/drawing/2014/chart" uri="{C3380CC4-5D6E-409C-BE32-E72D297353CC}">
              <c16:uniqueId val="{00000000-2684-48CE-9C10-B81208FB9ECC}"/>
            </c:ext>
          </c:extLst>
        </c:ser>
        <c:ser>
          <c:idx val="1"/>
          <c:order val="1"/>
          <c:tx>
            <c:strRef>
              <c:f>'2023'!$H$9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'2023'!$H$10:$H$16</c:f>
              <c:numCache>
                <c:formatCode>0%</c:formatCode>
                <c:ptCount val="7"/>
                <c:pt idx="0">
                  <c:v>0.24803149606299213</c:v>
                </c:pt>
                <c:pt idx="1">
                  <c:v>0.44094488188976377</c:v>
                </c:pt>
                <c:pt idx="2">
                  <c:v>3.937007874015748E-3</c:v>
                </c:pt>
                <c:pt idx="3">
                  <c:v>0</c:v>
                </c:pt>
                <c:pt idx="4">
                  <c:v>0</c:v>
                </c:pt>
                <c:pt idx="5">
                  <c:v>0</c:v>
                </c:pt>
                <c:pt idx="6">
                  <c:v>0.30708661417322836</c:v>
                </c:pt>
              </c:numCache>
            </c:numRef>
          </c:val>
          <c:extLst>
            <c:ext xmlns:c16="http://schemas.microsoft.com/office/drawing/2014/chart" uri="{C3380CC4-5D6E-409C-BE32-E72D297353CC}">
              <c16:uniqueId val="{00000001-2684-48CE-9C10-B81208FB9ECC}"/>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SIN ATENDER</a:t>
            </a:r>
          </a:p>
        </c:rich>
      </c:tx>
      <c:layout>
        <c:manualLayout>
          <c:xMode val="edge"/>
          <c:yMode val="edge"/>
          <c:x val="0.25617337366274673"/>
          <c:y val="6.3887557898099348E-3"/>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2066654461639443E-2"/>
          <c:y val="0.10533473684740054"/>
          <c:w val="0.90145205071564138"/>
          <c:h val="0.79181182850466647"/>
        </c:manualLayout>
      </c:layout>
      <c:bar3DChart>
        <c:barDir val="col"/>
        <c:grouping val="clustere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'Peticiones por dependencia'!$G$10:$G$24</c:f>
              <c:numCache>
                <c:formatCode>General</c:formatCode>
                <c:ptCount val="15"/>
                <c:pt idx="0">
                  <c:v>0</c:v>
                </c:pt>
                <c:pt idx="1">
                  <c:v>0</c:v>
                </c:pt>
                <c:pt idx="2">
                  <c:v>0</c:v>
                </c:pt>
                <c:pt idx="3">
                  <c:v>0</c:v>
                </c:pt>
                <c:pt idx="4">
                  <c:v>0</c:v>
                </c:pt>
                <c:pt idx="5">
                  <c:v>0</c:v>
                </c:pt>
                <c:pt idx="6">
                  <c:v>4</c:v>
                </c:pt>
                <c:pt idx="7">
                  <c:v>0</c:v>
                </c:pt>
                <c:pt idx="8">
                  <c:v>0</c:v>
                </c:pt>
                <c:pt idx="9">
                  <c:v>0</c:v>
                </c:pt>
                <c:pt idx="10">
                  <c:v>0</c:v>
                </c:pt>
                <c:pt idx="11">
                  <c:v>0</c:v>
                </c:pt>
                <c:pt idx="12">
                  <c:v>0</c:v>
                </c:pt>
                <c:pt idx="13">
                  <c:v>0</c:v>
                </c:pt>
                <c:pt idx="14">
                  <c:v>0</c:v>
                </c:pt>
              </c:numCache>
            </c:numRef>
          </c:val>
          <c:extLst>
            <c:ext xmlns:c16="http://schemas.microsoft.com/office/drawing/2014/chart" uri="{C3380CC4-5D6E-409C-BE32-E72D297353CC}">
              <c16:uniqueId val="{00000000-C256-422A-B76A-95EB2F5C8BFD}"/>
            </c:ext>
          </c:extLst>
        </c:ser>
        <c:dLbls>
          <c:showLegendKey val="0"/>
          <c:showVal val="1"/>
          <c:showCatName val="0"/>
          <c:showSerName val="0"/>
          <c:showPercent val="0"/>
          <c:showBubbleSize val="0"/>
        </c:dLbls>
        <c:gapWidth val="65"/>
        <c:shape val="box"/>
        <c:axId val="-1684303488"/>
        <c:axId val="-1684294784"/>
        <c:axId val="0"/>
      </c:bar3DChart>
      <c:catAx>
        <c:axId val="-1684303488"/>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1684294784"/>
        <c:crosses val="autoZero"/>
        <c:auto val="1"/>
        <c:lblAlgn val="ctr"/>
        <c:lblOffset val="100"/>
        <c:noMultiLvlLbl val="0"/>
      </c:catAx>
      <c:valAx>
        <c:axId val="-168429478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30348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0.40614</cdr:x>
      <cdr:y>0.92481</cdr:y>
    </cdr:from>
    <cdr:to>
      <cdr:x>0.61949</cdr:x>
      <cdr:y>1</cdr:y>
    </cdr:to>
    <cdr:pic>
      <cdr:nvPicPr>
        <cdr:cNvPr id="2" name="chart">
          <a:extLst xmlns:a="http://schemas.openxmlformats.org/drawingml/2006/main">
            <a:ext uri="{FF2B5EF4-FFF2-40B4-BE49-F238E27FC236}">
              <a16:creationId xmlns:a16="http://schemas.microsoft.com/office/drawing/2014/main" id="{8BC45AB3-D9E1-41F3-BFDB-AFEA75BDB9E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947782" y="2921182"/>
          <a:ext cx="1023192" cy="237501"/>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CO" dirty="0" err="1"/>
              <a:t>ona</a:t>
            </a:r>
            <a:endParaRPr lang="es-CO" dirty="0"/>
          </a:p>
        </p:txBody>
      </p:sp>
    </p:spTree>
    <p:extLst>
      <p:ext uri="{BB962C8B-B14F-4D97-AF65-F5344CB8AC3E}">
        <p14:creationId xmlns:p14="http://schemas.microsoft.com/office/powerpoint/2010/main" val="3663718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7" Type="http://schemas.openxmlformats.org/officeDocument/2006/relationships/chart" Target="../charts/chart3.xml"/><Relationship Id="rId2" Type="http://schemas.openxmlformats.org/officeDocument/2006/relationships/hyperlink" Target="mailto:atencionalusuario@itp.edu.co" TargetMode="Externa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chart" Target="../charts/char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Junio/2023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63491" y="2181364"/>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Junio de 2023. </a:t>
            </a:r>
          </a:p>
          <a:p>
            <a:pPr algn="just"/>
            <a:endParaRPr lang="es-CO" dirty="0"/>
          </a:p>
          <a:p>
            <a:pPr algn="just"/>
            <a:r>
              <a:rPr lang="es-CO" dirty="0"/>
              <a:t>               De acuerdo con los datos arrojados por los canales de atención, </a:t>
            </a:r>
          </a:p>
          <a:p>
            <a:pPr algn="just"/>
            <a:r>
              <a:rPr lang="es-CO" dirty="0"/>
              <a:t>               durante en el mes de junio, se </a:t>
            </a:r>
            <a:r>
              <a:rPr lang="es-CO" dirty="0">
                <a:solidFill>
                  <a:schemeClr val="tx1"/>
                </a:solidFill>
              </a:rPr>
              <a:t>recibieron (550)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522472" y="2719470"/>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579134" y="3630709"/>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3" name="Gráfico 12">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241218521"/>
              </p:ext>
            </p:extLst>
          </p:nvPr>
        </p:nvGraphicFramePr>
        <p:xfrm>
          <a:off x="5197097" y="2972153"/>
          <a:ext cx="5614036" cy="26898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9" y="3134540"/>
            <a:ext cx="10601726" cy="2851481"/>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5655476" y="439694"/>
            <a:ext cx="4541711" cy="1200329"/>
          </a:xfrm>
          <a:prstGeom prst="rect">
            <a:avLst/>
          </a:prstGeom>
        </p:spPr>
        <p:txBody>
          <a:bodyPr wrap="square">
            <a:spAutoFit/>
          </a:bodyPr>
          <a:lstStyle/>
          <a:p>
            <a:r>
              <a:rPr lang="es-CO" sz="1200" dirty="0">
                <a:solidFill>
                  <a:schemeClr val="tx1"/>
                </a:solidFill>
              </a:rPr>
              <a:t>El 52% de la comunicación vía telefonía celular, corresponde a las llamadas recibidas, donde se brindó información tendiente a las fechas de Selección y Admisión de estudiantes nuevos 15 y 16 de junio de 2023. Publicación de lista de admitidos 20-junio-2023 y Matrícula ordinaria estudiantes del 20-junio al 28-julio-2023.   </a:t>
            </a:r>
          </a:p>
        </p:txBody>
      </p:sp>
      <p:sp>
        <p:nvSpPr>
          <p:cNvPr id="31" name="Rectángulo 30"/>
          <p:cNvSpPr/>
          <p:nvPr/>
        </p:nvSpPr>
        <p:spPr>
          <a:xfrm>
            <a:off x="5750032" y="3134540"/>
            <a:ext cx="4516166" cy="1938992"/>
          </a:xfrm>
          <a:prstGeom prst="rect">
            <a:avLst/>
          </a:prstGeom>
        </p:spPr>
        <p:txBody>
          <a:bodyPr wrap="square">
            <a:spAutoFit/>
          </a:bodyPr>
          <a:lstStyle/>
          <a:p>
            <a:pPr algn="just"/>
            <a:r>
              <a:rPr lang="es-ES" sz="1200" dirty="0"/>
              <a:t>La mayoría de las interacciones (97%) se dirigen al canal de atención al usuario </a:t>
            </a:r>
            <a:r>
              <a:rPr lang="es-CO" sz="1200" u="sng" dirty="0">
                <a:hlinkClick r:id="rId2"/>
              </a:rPr>
              <a:t>atencionalusuario@itp.edu.co</a:t>
            </a:r>
            <a:r>
              <a:rPr lang="es-ES" sz="1200" dirty="0"/>
              <a:t>. Esto sugiere que la mayoría de las consultas, solicitudes o peticiones de los usuarios se canalizan a través de este medio.</a:t>
            </a:r>
          </a:p>
          <a:p>
            <a:pPr algn="just"/>
            <a:endParaRPr lang="es-ES" sz="1200" dirty="0"/>
          </a:p>
          <a:p>
            <a:pPr algn="just"/>
            <a:r>
              <a:rPr lang="es-ES" sz="1200" dirty="0"/>
              <a:t>Las notificaciones judiciales representan solo el 3% del total de interacciones virtuales </a:t>
            </a:r>
            <a:r>
              <a:rPr lang="es-CO" sz="1200" u="sng" dirty="0">
                <a:hlinkClick r:id="rId3"/>
              </a:rPr>
              <a:t>notificacionesjudiciales@itp.edu.co</a:t>
            </a:r>
            <a:r>
              <a:rPr lang="es-ES" sz="1200" dirty="0"/>
              <a:t>. Esto indica que, en comparación con las consultas de los usuarios, las comunicaciones relacionadas con asuntos judiciales son relativamente bajas en número.</a:t>
            </a:r>
            <a:r>
              <a:rPr lang="es-CO" sz="1200" dirty="0"/>
              <a:t> </a:t>
            </a:r>
          </a:p>
        </p:txBody>
      </p:sp>
      <p:pic>
        <p:nvPicPr>
          <p:cNvPr id="8" name="Imagen 7">
            <a:extLst>
              <a:ext uri="{FF2B5EF4-FFF2-40B4-BE49-F238E27FC236}">
                <a16:creationId xmlns:a16="http://schemas.microsoft.com/office/drawing/2014/main" id="{0ABF62C0-B24A-41C4-84A4-2BC8AA675031}"/>
              </a:ext>
            </a:extLst>
          </p:cNvPr>
          <p:cNvPicPr>
            <a:picLocks noChangeAspect="1"/>
          </p:cNvPicPr>
          <p:nvPr/>
        </p:nvPicPr>
        <p:blipFill>
          <a:blip r:embed="rId4"/>
          <a:stretch>
            <a:fillRect/>
          </a:stretch>
        </p:blipFill>
        <p:spPr>
          <a:xfrm>
            <a:off x="5718774" y="1607148"/>
            <a:ext cx="4312920" cy="1272540"/>
          </a:xfrm>
          <a:prstGeom prst="rect">
            <a:avLst/>
          </a:prstGeom>
        </p:spPr>
      </p:pic>
      <p:graphicFrame>
        <p:nvGraphicFramePr>
          <p:cNvPr id="23" name="Gráfico 22">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2629121383"/>
              </p:ext>
            </p:extLst>
          </p:nvPr>
        </p:nvGraphicFramePr>
        <p:xfrm>
          <a:off x="1196816" y="405255"/>
          <a:ext cx="4821554" cy="2219325"/>
        </p:xfrm>
        <a:graphic>
          <a:graphicData uri="http://schemas.openxmlformats.org/drawingml/2006/chart">
            <c:chart xmlns:c="http://schemas.openxmlformats.org/drawingml/2006/chart" xmlns:r="http://schemas.openxmlformats.org/officeDocument/2006/relationships" r:id="rId5"/>
          </a:graphicData>
        </a:graphic>
      </p:graphicFrame>
      <p:pic>
        <p:nvPicPr>
          <p:cNvPr id="12" name="Imagen 11">
            <a:extLst>
              <a:ext uri="{FF2B5EF4-FFF2-40B4-BE49-F238E27FC236}">
                <a16:creationId xmlns:a16="http://schemas.microsoft.com/office/drawing/2014/main" id="{55F748F8-4AF2-4128-9175-D24819429779}"/>
              </a:ext>
            </a:extLst>
          </p:cNvPr>
          <p:cNvPicPr>
            <a:picLocks noChangeAspect="1"/>
          </p:cNvPicPr>
          <p:nvPr/>
        </p:nvPicPr>
        <p:blipFill>
          <a:blip r:embed="rId6"/>
          <a:stretch>
            <a:fillRect/>
          </a:stretch>
        </p:blipFill>
        <p:spPr>
          <a:xfrm>
            <a:off x="5847956" y="5064961"/>
            <a:ext cx="4108322" cy="845820"/>
          </a:xfrm>
          <a:prstGeom prst="rect">
            <a:avLst/>
          </a:prstGeom>
        </p:spPr>
      </p:pic>
      <p:graphicFrame>
        <p:nvGraphicFramePr>
          <p:cNvPr id="25" name="Gráfico 24">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04270754"/>
              </p:ext>
            </p:extLst>
          </p:nvPr>
        </p:nvGraphicFramePr>
        <p:xfrm>
          <a:off x="1140516" y="3050920"/>
          <a:ext cx="4526281" cy="2320292"/>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8771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rPr>
                <a:t>6355</a:t>
              </a:r>
            </a:p>
            <a:p>
              <a:pPr lvl="0" defTabSz="914400">
                <a:lnSpc>
                  <a:spcPct val="90000"/>
                </a:lnSpc>
                <a:spcBef>
                  <a:spcPts val="0"/>
                </a:spcBef>
                <a:buClrTx/>
                <a:defRPr/>
              </a:pPr>
              <a:r>
                <a:rPr lang="es-CO" sz="1600" b="1" dirty="0">
                  <a:solidFill>
                    <a:srgbClr val="000000"/>
                  </a:solidFill>
                  <a:latin typeface="Arial" panose="020B0604020202020204" pitchFamily="34" charset="0"/>
                </a:rPr>
                <a:t>25%</a:t>
              </a:r>
              <a:r>
                <a:rPr lang="es-CO" sz="1600"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112	</a:t>
            </a:r>
          </a:p>
          <a:p>
            <a:pPr lvl="0" defTabSz="914400">
              <a:lnSpc>
                <a:spcPct val="90000"/>
              </a:lnSpc>
              <a:spcBef>
                <a:spcPts val="0"/>
              </a:spcBef>
              <a:buClrTx/>
              <a:defRPr/>
            </a:pPr>
            <a:r>
              <a:rPr lang="es-CO" sz="1400" b="1" dirty="0">
                <a:solidFill>
                  <a:srgbClr val="000000"/>
                </a:solidFill>
                <a:latin typeface="Arial" panose="020B0604020202020204" pitchFamily="34" charset="0"/>
              </a:rPr>
              <a:t>44%</a:t>
            </a:r>
            <a:r>
              <a:rPr lang="es-CO" sz="1400" b="1" dirty="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1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dirty="0">
                  <a:solidFill>
                    <a:srgbClr val="000000"/>
                  </a:solidFill>
                  <a:latin typeface="Calibri" panose="020F0502020204030204" pitchFamily="34" charset="0"/>
                </a:rPr>
                <a:t>78</a:t>
              </a:r>
              <a:r>
                <a:rPr lang="es-CO" sz="1600" b="1" dirty="0"/>
                <a:t> </a:t>
              </a:r>
            </a:p>
            <a:p>
              <a:pPr lvl="0" defTabSz="914400">
                <a:lnSpc>
                  <a:spcPct val="90000"/>
                </a:lnSpc>
                <a:spcBef>
                  <a:spcPts val="0"/>
                </a:spcBef>
                <a:buClrTx/>
                <a:defRPr/>
              </a:pPr>
              <a:r>
                <a:rPr lang="es-CO" sz="1600" b="1" dirty="0">
                  <a:solidFill>
                    <a:srgbClr val="000000"/>
                  </a:solidFill>
                  <a:latin typeface="Arial" panose="020B0604020202020204" pitchFamily="34" charset="0"/>
                </a:rPr>
                <a:t>31%</a:t>
              </a:r>
              <a:r>
                <a:rPr lang="es-CO" sz="1600" b="1"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08A15724-10CC-4909-AB8C-4ADDBD5D0896}"/>
              </a:ext>
            </a:extLst>
          </p:cNvPr>
          <p:cNvSpPr txBox="1"/>
          <p:nvPr/>
        </p:nvSpPr>
        <p:spPr>
          <a:xfrm>
            <a:off x="273376" y="2843841"/>
            <a:ext cx="6651397" cy="3539430"/>
          </a:xfrm>
          <a:prstGeom prst="rect">
            <a:avLst/>
          </a:prstGeom>
          <a:noFill/>
        </p:spPr>
        <p:txBody>
          <a:bodyPr wrap="square">
            <a:spAutoFit/>
          </a:bodyPr>
          <a:lstStyle/>
          <a:p>
            <a:pPr algn="just"/>
            <a:r>
              <a:rPr lang="es-ES" dirty="0"/>
              <a:t>Peticiones de Información: Representan el 25% del total de PQRS. Este tipo de PQRS involucra solicitudes de información sobre planes de mejoramiento, planes de estudios, servicios,, solicitudes de documentos institucionales para convenios de pasantías y practicas o políticas.</a:t>
            </a:r>
          </a:p>
          <a:p>
            <a:pPr algn="just"/>
            <a:endParaRPr lang="es-ES" dirty="0"/>
          </a:p>
          <a:p>
            <a:pPr algn="just"/>
            <a:r>
              <a:rPr lang="es-ES" dirty="0"/>
              <a:t>Peticiones de Interés Particular: Son la categoría más grande, con un 44% del total de PQRS. Esto sugiere que durante el mes de junio de 2023, hubo una cantidad significativa de consultas o solicitudes relacionadas con asuntos específicos que conciernen a individuos en particular. Solicitudes de validaciones por suficiencia, homologaciones, transferencias, cambios de sede y ampliaciones ITP Puerto Asís y Valle del Guamuez.</a:t>
            </a:r>
          </a:p>
          <a:p>
            <a:pPr algn="just"/>
            <a:endParaRPr lang="es-ES" dirty="0"/>
          </a:p>
          <a:p>
            <a:pPr algn="just"/>
            <a:r>
              <a:rPr lang="es-ES" dirty="0"/>
              <a:t>Quejas, Reclamos, Sugerencias y Denuncias: Se registro una queja relacionada con una agresión de carácter verbal ocasionada a una estudiante por un particular en las instalaciones del Instituto Tecnológico del Putumayo.  </a:t>
            </a:r>
          </a:p>
          <a:p>
            <a:r>
              <a:rPr lang="es-ES" dirty="0"/>
              <a:t>  </a:t>
            </a:r>
          </a:p>
        </p:txBody>
      </p:sp>
      <p:sp>
        <p:nvSpPr>
          <p:cNvPr id="13" name="CuadroTexto 12">
            <a:extLst>
              <a:ext uri="{FF2B5EF4-FFF2-40B4-BE49-F238E27FC236}">
                <a16:creationId xmlns:a16="http://schemas.microsoft.com/office/drawing/2014/main" id="{A19E0706-65FE-4133-883B-C229D4D3A11E}"/>
              </a:ext>
            </a:extLst>
          </p:cNvPr>
          <p:cNvSpPr txBox="1"/>
          <p:nvPr/>
        </p:nvSpPr>
        <p:spPr>
          <a:xfrm>
            <a:off x="6924774" y="2843841"/>
            <a:ext cx="4993849" cy="2893100"/>
          </a:xfrm>
          <a:prstGeom prst="rect">
            <a:avLst/>
          </a:prstGeom>
          <a:noFill/>
        </p:spPr>
        <p:txBody>
          <a:bodyPr wrap="square">
            <a:spAutoFit/>
          </a:bodyPr>
          <a:lstStyle/>
          <a:p>
            <a:pPr algn="just"/>
            <a:r>
              <a:rPr lang="es-ES" dirty="0"/>
              <a:t>Otro: Esta categoría comprende el 31% del total de PQRS. Corresponder a invitaciones a congresos, ferias universitaria, reuniones, presentación de catálogos de productos, </a:t>
            </a:r>
            <a:r>
              <a:rPr lang="es-ES" dirty="0" err="1"/>
              <a:t>brochure</a:t>
            </a:r>
            <a:r>
              <a:rPr lang="es-ES" dirty="0"/>
              <a:t> de Universidades, entre otros.</a:t>
            </a:r>
          </a:p>
          <a:p>
            <a:pPr algn="just"/>
            <a:endParaRPr lang="es-ES" dirty="0"/>
          </a:p>
          <a:p>
            <a:pPr algn="just"/>
            <a:r>
              <a:rPr lang="es-ES" dirty="0"/>
              <a:t>En resumen, durante el mes de junio de 2023, las peticiones de interés particular fueron el tipo más común de PQRS, seguidas de las peticiones de información. Aunque se registro una (01) queja la cual se soluciono según los protocolos establecidos. "Otro" aún representó una proporción significativa, lo que indica una variedad de consultas o solicitudes no clasificadas en las categorías principales.</a:t>
            </a:r>
          </a:p>
        </p:txBody>
      </p:sp>
      <p:graphicFrame>
        <p:nvGraphicFramePr>
          <p:cNvPr id="14" name="Gráfico 1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099407924"/>
              </p:ext>
            </p:extLst>
          </p:nvPr>
        </p:nvGraphicFramePr>
        <p:xfrm>
          <a:off x="2586037" y="191435"/>
          <a:ext cx="7019926" cy="2515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5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42240" y="564246"/>
            <a:ext cx="5706165" cy="353943"/>
          </a:xfrm>
          <a:prstGeom prst="rect">
            <a:avLst/>
          </a:prstGeom>
        </p:spPr>
        <p:txBody>
          <a:bodyPr wrap="square">
            <a:spAutoFit/>
          </a:bodyPr>
          <a:lstStyle/>
          <a:p>
            <a:r>
              <a:rPr lang="es-CO" sz="1700" dirty="0">
                <a:latin typeface="MyriadPro-Regular" panose="020B0503030403020204" pitchFamily="34" charset="0"/>
              </a:rPr>
              <a:t>asignadas a dependencias y grupos internos de trabajo</a:t>
            </a:r>
            <a:endParaRPr lang="es-CO" dirty="0"/>
          </a:p>
        </p:txBody>
      </p:sp>
      <p:pic>
        <p:nvPicPr>
          <p:cNvPr id="12" name="Imagen 11"/>
          <p:cNvPicPr>
            <a:picLocks noChangeAspect="1"/>
          </p:cNvPicPr>
          <p:nvPr/>
        </p:nvPicPr>
        <p:blipFill>
          <a:blip r:embed="rId2"/>
          <a:stretch>
            <a:fillRect/>
          </a:stretch>
        </p:blipFill>
        <p:spPr>
          <a:xfrm>
            <a:off x="8333485" y="5586413"/>
            <a:ext cx="759341" cy="1916723"/>
          </a:xfrm>
          <a:prstGeom prst="rect">
            <a:avLst/>
          </a:prstGeom>
        </p:spPr>
      </p:pic>
      <p:graphicFrame>
        <p:nvGraphicFramePr>
          <p:cNvPr id="10" name="Gráfico 9">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943296189"/>
              </p:ext>
            </p:extLst>
          </p:nvPr>
        </p:nvGraphicFramePr>
        <p:xfrm>
          <a:off x="6911774" y="1115482"/>
          <a:ext cx="4795838" cy="3975735"/>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agen 5">
            <a:extLst>
              <a:ext uri="{FF2B5EF4-FFF2-40B4-BE49-F238E27FC236}">
                <a16:creationId xmlns:a16="http://schemas.microsoft.com/office/drawing/2014/main" id="{7F420B95-01B5-4866-8E3F-FB5FCEE1E49B}"/>
              </a:ext>
            </a:extLst>
          </p:cNvPr>
          <p:cNvPicPr>
            <a:picLocks noChangeAspect="1"/>
          </p:cNvPicPr>
          <p:nvPr/>
        </p:nvPicPr>
        <p:blipFill>
          <a:blip r:embed="rId4"/>
          <a:stretch>
            <a:fillRect/>
          </a:stretch>
        </p:blipFill>
        <p:spPr>
          <a:xfrm>
            <a:off x="722359" y="1106608"/>
            <a:ext cx="5844540" cy="3131820"/>
          </a:xfrm>
          <a:prstGeom prst="rect">
            <a:avLst/>
          </a:prstGeom>
        </p:spPr>
      </p:pic>
      <p:sp>
        <p:nvSpPr>
          <p:cNvPr id="14" name="CuadroTexto 13">
            <a:extLst>
              <a:ext uri="{FF2B5EF4-FFF2-40B4-BE49-F238E27FC236}">
                <a16:creationId xmlns:a16="http://schemas.microsoft.com/office/drawing/2014/main" id="{0A11EED4-A7BA-4FE1-9A55-0CD5EA1D7BBE}"/>
              </a:ext>
            </a:extLst>
          </p:cNvPr>
          <p:cNvSpPr txBox="1"/>
          <p:nvPr/>
        </p:nvSpPr>
        <p:spPr>
          <a:xfrm>
            <a:off x="659516" y="4394816"/>
            <a:ext cx="6094428" cy="1815882"/>
          </a:xfrm>
          <a:prstGeom prst="rect">
            <a:avLst/>
          </a:prstGeom>
          <a:noFill/>
        </p:spPr>
        <p:txBody>
          <a:bodyPr wrap="square">
            <a:spAutoFit/>
          </a:bodyPr>
          <a:lstStyle/>
          <a:p>
            <a:pPr algn="just"/>
            <a:r>
              <a:rPr lang="es-ES" dirty="0"/>
              <a:t>La mayoría de las dependencias lograron atender todas las solicitudes recibidas (100% de atención).</a:t>
            </a:r>
          </a:p>
          <a:p>
            <a:pPr algn="just"/>
            <a:endParaRPr lang="es-ES" dirty="0"/>
          </a:p>
          <a:p>
            <a:pPr algn="just"/>
            <a:r>
              <a:rPr lang="es-ES" dirty="0"/>
              <a:t>Sin embargo, la dependencia de Talento Humano tuvo un porcentaje de atención del 91%, con (04) solicitudes sin atender. La cuales  corresponden al pago de estampilla que los peticionarios no realizaron para el tramite de expedición de  certificaciones laborales. Una vez se surta el respectivo pago, se procederá con la respectiva respuesta. </a:t>
            </a:r>
          </a:p>
        </p:txBody>
      </p:sp>
    </p:spTree>
    <p:extLst>
      <p:ext uri="{BB962C8B-B14F-4D97-AF65-F5344CB8AC3E}">
        <p14:creationId xmlns:p14="http://schemas.microsoft.com/office/powerpoint/2010/main" val="130422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3414059529"/>
              </p:ext>
            </p:extLst>
          </p:nvPr>
        </p:nvGraphicFramePr>
        <p:xfrm>
          <a:off x="1463574" y="3471929"/>
          <a:ext cx="5037455" cy="2410143"/>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1280811" y="1472837"/>
            <a:ext cx="10097342" cy="1600438"/>
          </a:xfrm>
          <a:prstGeom prst="rect">
            <a:avLst/>
          </a:prstGeom>
        </p:spPr>
        <p:txBody>
          <a:bodyPr wrap="square">
            <a:spAutoFit/>
          </a:bodyPr>
          <a:lstStyle/>
          <a:p>
            <a:pPr algn="just"/>
            <a:r>
              <a:rPr lang="es-ES" dirty="0"/>
              <a:t>Durante el mes de junio de 2023, la mayoría de las dependencias del Instituto demostraron un compromiso destacado y una eficiencia notable en la gestión de las PQRS. No obstante, es esencial destacar y abordar las áreas donde se detectaron solicitudes sin atender, con el objetivo de implementar mejoras y asegurar una atención completa a los usuarios.</a:t>
            </a:r>
          </a:p>
          <a:p>
            <a:pPr algn="just"/>
            <a:endParaRPr lang="es-ES" dirty="0"/>
          </a:p>
          <a:p>
            <a:pPr algn="just"/>
            <a:r>
              <a:rPr lang="es-ES" dirty="0"/>
              <a:t>En cuanto a la queja, se atendió diligentemente y se proporcionó una respuesta adecuada a la peticionaria</a:t>
            </a:r>
            <a:r>
              <a:rPr lang="es-CO" dirty="0"/>
              <a:t>. </a:t>
            </a:r>
            <a:r>
              <a:rPr lang="es-ES" dirty="0"/>
              <a:t>La institución procedió con el tratamiento respectivo según los términos del Protocolo de atención a casos de violencias y cualquier tipo de discriminación basada en genero del Instituto Tecnológico del Putumayo.</a:t>
            </a:r>
            <a:r>
              <a:rPr lang="es-CO" dirty="0"/>
              <a:t>     </a:t>
            </a:r>
          </a:p>
        </p:txBody>
      </p:sp>
      <p:pic>
        <p:nvPicPr>
          <p:cNvPr id="3" name="Imagen 2">
            <a:extLst>
              <a:ext uri="{FF2B5EF4-FFF2-40B4-BE49-F238E27FC236}">
                <a16:creationId xmlns:a16="http://schemas.microsoft.com/office/drawing/2014/main" id="{CD3D3DF3-E854-4A1F-95DE-4C1825CBDCFC}"/>
              </a:ext>
            </a:extLst>
          </p:cNvPr>
          <p:cNvPicPr>
            <a:picLocks noChangeAspect="1"/>
          </p:cNvPicPr>
          <p:nvPr/>
        </p:nvPicPr>
        <p:blipFill rotWithShape="1">
          <a:blip r:embed="rId3"/>
          <a:srcRect l="11895" t="14109" r="37633" b="22551"/>
          <a:stretch/>
        </p:blipFill>
        <p:spPr>
          <a:xfrm>
            <a:off x="8031637" y="3180939"/>
            <a:ext cx="3582185" cy="2528740"/>
          </a:xfrm>
          <a:prstGeom prst="rect">
            <a:avLst/>
          </a:prstGeom>
        </p:spPr>
      </p:pic>
    </p:spTree>
    <p:extLst>
      <p:ext uri="{BB962C8B-B14F-4D97-AF65-F5344CB8AC3E}">
        <p14:creationId xmlns:p14="http://schemas.microsoft.com/office/powerpoint/2010/main" val="8086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21265" y="1641536"/>
            <a:ext cx="3687166" cy="1600438"/>
          </a:xfrm>
          <a:prstGeom prst="rect">
            <a:avLst/>
          </a:prstGeom>
        </p:spPr>
        <p:txBody>
          <a:bodyPr wrap="square">
            <a:spAutoFit/>
          </a:bodyPr>
          <a:lstStyle/>
          <a:p>
            <a:pPr algn="just"/>
            <a:r>
              <a:rPr lang="es-ES" dirty="0"/>
              <a:t>Proporciona capacitación y sensibilización a todo el personal involucrado en la gestión de PQRS y acciones legales. Esto puede ayudar a garantizar que todos estén familiarizados con los procedimientos y plazos aplicables, y puedan cumplir con sus responsabilidades de manera efectiva.</a:t>
            </a:r>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39892"/>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152709"/>
            <a:ext cx="3687166" cy="1600438"/>
          </a:xfrm>
          <a:prstGeom prst="rect">
            <a:avLst/>
          </a:prstGeom>
        </p:spPr>
        <p:txBody>
          <a:bodyPr wrap="square">
            <a:spAutoFit/>
          </a:bodyPr>
          <a:lstStyle/>
          <a:p>
            <a:pPr algn="just"/>
            <a:r>
              <a:rPr lang="es-ES" dirty="0"/>
              <a:t>Establece procedimientos estandarizados y documentados para la gestión de PQRS y acciones legales. Esto ayuda a garantizar la coherencia en la aplicación de políticas y procedimientos en todas las áreas de la organización.</a:t>
            </a:r>
            <a:r>
              <a:rPr lang="es-CO" dirty="0"/>
              <a:t> </a:t>
            </a:r>
          </a:p>
          <a:p>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10" name="Imagen 9">
            <a:extLst>
              <a:ext uri="{FF2B5EF4-FFF2-40B4-BE49-F238E27FC236}">
                <a16:creationId xmlns:a16="http://schemas.microsoft.com/office/drawing/2014/main" id="{DE5643E0-743C-4157-B395-3E0ADD41E5EA}"/>
              </a:ext>
            </a:extLst>
          </p:cNvPr>
          <p:cNvPicPr>
            <a:picLocks noChangeAspect="1"/>
          </p:cNvPicPr>
          <p:nvPr/>
        </p:nvPicPr>
        <p:blipFill rotWithShape="1">
          <a:blip r:embed="rId8"/>
          <a:srcRect l="12740" t="20315" r="33428" b="20316"/>
          <a:stretch/>
        </p:blipFill>
        <p:spPr>
          <a:xfrm>
            <a:off x="1225358" y="1303148"/>
            <a:ext cx="3437728" cy="2132633"/>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11684</TotalTime>
  <Words>978</Words>
  <Application>Microsoft Office PowerPoint</Application>
  <PresentationFormat>Panorámica</PresentationFormat>
  <Paragraphs>109</Paragraphs>
  <Slides>8</Slides>
  <Notes>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Calibri</vt:lpstr>
      <vt:lpstr>MyriadPro-Regular</vt:lpstr>
      <vt:lpstr>Arial</vt:lpstr>
      <vt:lpstr>Poppins SemiBold</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ACER</cp:lastModifiedBy>
  <cp:revision>243</cp:revision>
  <dcterms:created xsi:type="dcterms:W3CDTF">2021-09-26T15:48:41Z</dcterms:created>
  <dcterms:modified xsi:type="dcterms:W3CDTF">2024-05-14T01:23:21Z</dcterms:modified>
</cp:coreProperties>
</file>