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notesSlides/notesSlide3.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56" r:id="rId2"/>
    <p:sldId id="270" r:id="rId3"/>
    <p:sldId id="3449" r:id="rId4"/>
    <p:sldId id="3450" r:id="rId5"/>
    <p:sldId id="3452" r:id="rId6"/>
    <p:sldId id="3451" r:id="rId7"/>
    <p:sldId id="260" r:id="rId8"/>
    <p:sldId id="3454"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Poppins SemiBold" panose="020B0604020202020204" charset="0"/>
      <p:bold r:id="rId15"/>
      <p:boldItalic r:id="rId16"/>
    </p:embeddedFont>
    <p:embeddedFont>
      <p:font typeface="Open Sans Light" panose="020B0604020202020204" charset="0"/>
      <p:regular r:id="rId17"/>
      <p: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9" roundtripDataSignature="AMtx7mgmntoJwwTjHv/2UItbskNTC93A1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0" autoAdjust="0"/>
    <p:restoredTop sz="83527" autoAdjust="0"/>
  </p:normalViewPr>
  <p:slideViewPr>
    <p:cSldViewPr snapToGrid="0">
      <p:cViewPr>
        <p:scale>
          <a:sx n="120" d="100"/>
          <a:sy n="120" d="100"/>
        </p:scale>
        <p:origin x="900" y="-94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6.fntdata"/><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USUARIO\Desktop\INFORMES%20ATENCION%20AL%20USUARIO%20ITP%20VIGENCIA%202023\11.INFORME%20PQRSD%20ITP%20NOVIEMBRE%202023\PORCENTAJE%20INFORME%20PQRSD%20%20NOVIEMBRE%20%202023.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C:\Users\USUARIO\Desktop\INFORMES%20ATENCION%20AL%20USUARIO%20ITP%20VIGENCIA%202023\11.INFORME%20PQRSD%20ITP%20NOVIEMBRE%202023\PORCENTAJE%20INFORME%20PQRSD%20%20NOVIEMBRE%20%202023.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C:\Users\USUARIO\Desktop\INFORMES%20ATENCION%20AL%20USUARIO%20ITP%20VIGENCIA%202023\11.INFORME%20PQRSD%20ITP%20NOVIEMBRE%202023\PORCENTAJE%20INFORME%20PQRSD%20%20NOVIEMBRE%20%202023.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file:///C:\Users\USUARIO\Desktop\INFORMES%20ATENCION%20AL%20USUARIO%20ITP%20VIGENCIA%202023\11.INFORME%20PQRSD%20ITP%20NOVIEMBRE%202023\PORCENTAJE%20INFORME%20PQRSD%20%20NOVIEMBRE%20%202023.xlsx" TargetMode="Externa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file:///C:\Users\USUARIO\Desktop\INFORMES%20ATENCION%20AL%20USUARIO%20ITP%20VIGENCIA%202023\11.INFORME%20PQRSD%20ITP%20NOVIEMBRE%202023\PORCENTAJE%20INFORME%20PQRSD%20%20NOVIEMBRE%20%20202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s-CO"/>
              <a:t>CANALES DE ATENCIÓN </a:t>
            </a:r>
          </a:p>
        </c:rich>
      </c:tx>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CO"/>
        </a:p>
      </c:txPr>
    </c:title>
    <c:autoTitleDeleted val="0"/>
    <c:plotArea>
      <c:layout/>
      <c:barChart>
        <c:barDir val="col"/>
        <c:grouping val="clustered"/>
        <c:varyColors val="0"/>
        <c:ser>
          <c:idx val="0"/>
          <c:order val="0"/>
          <c:tx>
            <c:strRef>
              <c:f>'total canales de comu noviem'!$F$10</c:f>
              <c:strCache>
                <c:ptCount val="1"/>
                <c:pt idx="0">
                  <c:v>TELEFÓNICO </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'total canales de comu noviem'!$G$9:$H$9</c:f>
              <c:strCache>
                <c:ptCount val="2"/>
                <c:pt idx="0">
                  <c:v>CANTIDAD</c:v>
                </c:pt>
                <c:pt idx="1">
                  <c:v>PORCENTAJE </c:v>
                </c:pt>
              </c:strCache>
            </c:strRef>
          </c:cat>
          <c:val>
            <c:numRef>
              <c:f>'total canales de comu noviem'!$G$10:$H$10</c:f>
              <c:numCache>
                <c:formatCode>0%</c:formatCode>
                <c:ptCount val="2"/>
                <c:pt idx="0" formatCode="General">
                  <c:v>168</c:v>
                </c:pt>
                <c:pt idx="1">
                  <c:v>0.29893238434163699</c:v>
                </c:pt>
              </c:numCache>
            </c:numRef>
          </c:val>
          <c:extLst>
            <c:ext xmlns:c16="http://schemas.microsoft.com/office/drawing/2014/chart" uri="{C3380CC4-5D6E-409C-BE32-E72D297353CC}">
              <c16:uniqueId val="{00000000-021B-4126-88DC-7B23A6967F2F}"/>
            </c:ext>
          </c:extLst>
        </c:ser>
        <c:ser>
          <c:idx val="1"/>
          <c:order val="1"/>
          <c:tx>
            <c:strRef>
              <c:f>'total canales de comu noviem'!$F$11</c:f>
              <c:strCache>
                <c:ptCount val="1"/>
                <c:pt idx="0">
                  <c:v>VIRTUAL </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'total canales de comu noviem'!$G$9:$H$9</c:f>
              <c:strCache>
                <c:ptCount val="2"/>
                <c:pt idx="0">
                  <c:v>CANTIDAD</c:v>
                </c:pt>
                <c:pt idx="1">
                  <c:v>PORCENTAJE </c:v>
                </c:pt>
              </c:strCache>
            </c:strRef>
          </c:cat>
          <c:val>
            <c:numRef>
              <c:f>'total canales de comu noviem'!$G$11:$H$11</c:f>
              <c:numCache>
                <c:formatCode>0%</c:formatCode>
                <c:ptCount val="2"/>
                <c:pt idx="0" formatCode="General">
                  <c:v>312</c:v>
                </c:pt>
                <c:pt idx="1">
                  <c:v>0.55516014234875444</c:v>
                </c:pt>
              </c:numCache>
            </c:numRef>
          </c:val>
          <c:extLst>
            <c:ext xmlns:c16="http://schemas.microsoft.com/office/drawing/2014/chart" uri="{C3380CC4-5D6E-409C-BE32-E72D297353CC}">
              <c16:uniqueId val="{00000001-021B-4126-88DC-7B23A6967F2F}"/>
            </c:ext>
          </c:extLst>
        </c:ser>
        <c:ser>
          <c:idx val="2"/>
          <c:order val="2"/>
          <c:tx>
            <c:strRef>
              <c:f>'total canales de comu noviem'!$F$12</c:f>
              <c:strCache>
                <c:ptCount val="1"/>
                <c:pt idx="0">
                  <c:v>PRESENCIAL Y ESCRITO </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'total canales de comu noviem'!$G$9:$H$9</c:f>
              <c:strCache>
                <c:ptCount val="2"/>
                <c:pt idx="0">
                  <c:v>CANTIDAD</c:v>
                </c:pt>
                <c:pt idx="1">
                  <c:v>PORCENTAJE </c:v>
                </c:pt>
              </c:strCache>
            </c:strRef>
          </c:cat>
          <c:val>
            <c:numRef>
              <c:f>'total canales de comu noviem'!$G$12:$H$12</c:f>
              <c:numCache>
                <c:formatCode>0%</c:formatCode>
                <c:ptCount val="2"/>
                <c:pt idx="0" formatCode="General">
                  <c:v>82</c:v>
                </c:pt>
                <c:pt idx="1">
                  <c:v>0.14590747330960854</c:v>
                </c:pt>
              </c:numCache>
            </c:numRef>
          </c:val>
          <c:extLst>
            <c:ext xmlns:c16="http://schemas.microsoft.com/office/drawing/2014/chart" uri="{C3380CC4-5D6E-409C-BE32-E72D297353CC}">
              <c16:uniqueId val="{00000002-021B-4126-88DC-7B23A6967F2F}"/>
            </c:ext>
          </c:extLst>
        </c:ser>
        <c:ser>
          <c:idx val="3"/>
          <c:order val="3"/>
          <c:tx>
            <c:strRef>
              <c:f>'total canales de comu noviem'!$F$13</c:f>
              <c:strCache>
                <c:ptCount val="1"/>
                <c:pt idx="0">
                  <c:v>TOTAL</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'total canales de comu noviem'!$G$9:$H$9</c:f>
              <c:strCache>
                <c:ptCount val="2"/>
                <c:pt idx="0">
                  <c:v>CANTIDAD</c:v>
                </c:pt>
                <c:pt idx="1">
                  <c:v>PORCENTAJE </c:v>
                </c:pt>
              </c:strCache>
            </c:strRef>
          </c:cat>
          <c:val>
            <c:numRef>
              <c:f>'total canales de comu noviem'!$G$13:$H$13</c:f>
              <c:numCache>
                <c:formatCode>0%</c:formatCode>
                <c:ptCount val="2"/>
                <c:pt idx="0" formatCode="General">
                  <c:v>562</c:v>
                </c:pt>
                <c:pt idx="1">
                  <c:v>0.99999999999999989</c:v>
                </c:pt>
              </c:numCache>
            </c:numRef>
          </c:val>
          <c:extLst>
            <c:ext xmlns:c16="http://schemas.microsoft.com/office/drawing/2014/chart" uri="{C3380CC4-5D6E-409C-BE32-E72D297353CC}">
              <c16:uniqueId val="{00000003-021B-4126-88DC-7B23A6967F2F}"/>
            </c:ext>
          </c:extLst>
        </c:ser>
        <c:dLbls>
          <c:showLegendKey val="0"/>
          <c:showVal val="1"/>
          <c:showCatName val="0"/>
          <c:showSerName val="0"/>
          <c:showPercent val="0"/>
          <c:showBubbleSize val="0"/>
        </c:dLbls>
        <c:gapWidth val="150"/>
        <c:axId val="-217040160"/>
        <c:axId val="-217036352"/>
      </c:barChart>
      <c:catAx>
        <c:axId val="-21704016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36352"/>
        <c:crosses val="autoZero"/>
        <c:auto val="1"/>
        <c:lblAlgn val="ctr"/>
        <c:lblOffset val="100"/>
        <c:noMultiLvlLbl val="0"/>
      </c:catAx>
      <c:valAx>
        <c:axId val="-2170363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4016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s-CO"/>
              <a:t>LINEA MOVIL 3103310083   </a:t>
            </a:r>
          </a:p>
        </c:rich>
      </c:tx>
      <c:layout>
        <c:manualLayout>
          <c:xMode val="edge"/>
          <c:yMode val="edge"/>
          <c:x val="0.12455418207058794"/>
          <c:y val="1.8518518518518517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percentStacked"/>
        <c:varyColors val="0"/>
        <c:ser>
          <c:idx val="0"/>
          <c:order val="0"/>
          <c:tx>
            <c:strRef>
              <c:f>'comunicacion telefonica'!$G$9</c:f>
              <c:strCache>
                <c:ptCount val="1"/>
                <c:pt idx="0">
                  <c:v>CANTIDAD</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'comunicacion telefonica'!$F$10:$F$13</c:f>
              <c:strCache>
                <c:ptCount val="4"/>
                <c:pt idx="0">
                  <c:v>LLAMADAS RECIBIDAS</c:v>
                </c:pt>
                <c:pt idx="1">
                  <c:v>LLAMADAS REALIZADAS</c:v>
                </c:pt>
                <c:pt idx="2">
                  <c:v>LLAMADAS PERDIDAS</c:v>
                </c:pt>
                <c:pt idx="3">
                  <c:v>TOTAL DE LLAMADAS</c:v>
                </c:pt>
              </c:strCache>
            </c:strRef>
          </c:cat>
          <c:val>
            <c:numRef>
              <c:f>'comunicacion telefonica'!$G$10:$G$13</c:f>
              <c:numCache>
                <c:formatCode>General</c:formatCode>
                <c:ptCount val="4"/>
                <c:pt idx="0">
                  <c:v>131</c:v>
                </c:pt>
                <c:pt idx="1">
                  <c:v>31</c:v>
                </c:pt>
                <c:pt idx="2">
                  <c:v>6</c:v>
                </c:pt>
                <c:pt idx="3">
                  <c:v>168</c:v>
                </c:pt>
              </c:numCache>
            </c:numRef>
          </c:val>
          <c:extLst>
            <c:ext xmlns:c16="http://schemas.microsoft.com/office/drawing/2014/chart" uri="{C3380CC4-5D6E-409C-BE32-E72D297353CC}">
              <c16:uniqueId val="{00000000-BDF2-403B-9F0B-BB84B26685B2}"/>
            </c:ext>
          </c:extLst>
        </c:ser>
        <c:ser>
          <c:idx val="1"/>
          <c:order val="1"/>
          <c:tx>
            <c:strRef>
              <c:f>'comunicacion telefonica'!$H$9</c:f>
              <c:strCache>
                <c:ptCount val="1"/>
                <c:pt idx="0">
                  <c:v>PORCENTAJE </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'comunicacion telefonica'!$F$10:$F$13</c:f>
              <c:strCache>
                <c:ptCount val="4"/>
                <c:pt idx="0">
                  <c:v>LLAMADAS RECIBIDAS</c:v>
                </c:pt>
                <c:pt idx="1">
                  <c:v>LLAMADAS REALIZADAS</c:v>
                </c:pt>
                <c:pt idx="2">
                  <c:v>LLAMADAS PERDIDAS</c:v>
                </c:pt>
                <c:pt idx="3">
                  <c:v>TOTAL DE LLAMADAS</c:v>
                </c:pt>
              </c:strCache>
            </c:strRef>
          </c:cat>
          <c:val>
            <c:numRef>
              <c:f>'comunicacion telefonica'!$H$10:$H$13</c:f>
              <c:numCache>
                <c:formatCode>0%</c:formatCode>
                <c:ptCount val="4"/>
                <c:pt idx="0">
                  <c:v>0.77976190476190477</c:v>
                </c:pt>
                <c:pt idx="1">
                  <c:v>0.18452380952380953</c:v>
                </c:pt>
                <c:pt idx="2">
                  <c:v>3.5714285714285712E-2</c:v>
                </c:pt>
                <c:pt idx="3">
                  <c:v>1</c:v>
                </c:pt>
              </c:numCache>
            </c:numRef>
          </c:val>
          <c:extLst>
            <c:ext xmlns:c16="http://schemas.microsoft.com/office/drawing/2014/chart" uri="{C3380CC4-5D6E-409C-BE32-E72D297353CC}">
              <c16:uniqueId val="{00000001-BDF2-403B-9F0B-BB84B26685B2}"/>
            </c:ext>
          </c:extLst>
        </c:ser>
        <c:dLbls>
          <c:showLegendKey val="0"/>
          <c:showVal val="1"/>
          <c:showCatName val="0"/>
          <c:showSerName val="0"/>
          <c:showPercent val="0"/>
          <c:showBubbleSize val="0"/>
        </c:dLbls>
        <c:gapWidth val="150"/>
        <c:shape val="box"/>
        <c:axId val="-217036896"/>
        <c:axId val="-217039616"/>
        <c:axId val="0"/>
      </c:bar3DChart>
      <c:catAx>
        <c:axId val="-21703689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39616"/>
        <c:crosses val="autoZero"/>
        <c:auto val="1"/>
        <c:lblAlgn val="ctr"/>
        <c:lblOffset val="100"/>
        <c:noMultiLvlLbl val="0"/>
      </c:catAx>
      <c:valAx>
        <c:axId val="-2170396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3689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s-CO"/>
              <a:t>Correos Institucionales</a:t>
            </a:r>
          </a:p>
        </c:rich>
      </c:tx>
      <c:layout>
        <c:manualLayout>
          <c:xMode val="edge"/>
          <c:yMode val="edge"/>
          <c:x val="0.28244953101792508"/>
          <c:y val="4.0201005025125629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CO"/>
        </a:p>
      </c:txPr>
    </c:title>
    <c:autoTitleDeleted val="0"/>
    <c:plotArea>
      <c:layout/>
      <c:barChart>
        <c:barDir val="bar"/>
        <c:grouping val="percentStacked"/>
        <c:varyColors val="0"/>
        <c:ser>
          <c:idx val="0"/>
          <c:order val="0"/>
          <c:tx>
            <c:strRef>
              <c:f>'canales de comun virtual noviem'!$G$9</c:f>
              <c:strCache>
                <c:ptCount val="1"/>
                <c:pt idx="0">
                  <c:v>CANTIDAD</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'canales de comun virtual noviem'!$F$10:$F$12</c:f>
              <c:strCache>
                <c:ptCount val="3"/>
                <c:pt idx="0">
                  <c:v>atencionalusuario@itp.edu.co</c:v>
                </c:pt>
                <c:pt idx="1">
                  <c:v>notificacionesjudiciales@itp.edu.co</c:v>
                </c:pt>
                <c:pt idx="2">
                  <c:v>TOTAL VIRTUAL </c:v>
                </c:pt>
              </c:strCache>
            </c:strRef>
          </c:cat>
          <c:val>
            <c:numRef>
              <c:f>'canales de comun virtual noviem'!$G$10:$G$12</c:f>
              <c:numCache>
                <c:formatCode>General</c:formatCode>
                <c:ptCount val="3"/>
                <c:pt idx="0">
                  <c:v>309</c:v>
                </c:pt>
                <c:pt idx="1">
                  <c:v>3</c:v>
                </c:pt>
                <c:pt idx="2">
                  <c:v>312</c:v>
                </c:pt>
              </c:numCache>
            </c:numRef>
          </c:val>
          <c:extLst>
            <c:ext xmlns:c16="http://schemas.microsoft.com/office/drawing/2014/chart" uri="{C3380CC4-5D6E-409C-BE32-E72D297353CC}">
              <c16:uniqueId val="{00000000-FBCB-43C0-A41C-E7384BEB0333}"/>
            </c:ext>
          </c:extLst>
        </c:ser>
        <c:ser>
          <c:idx val="1"/>
          <c:order val="1"/>
          <c:tx>
            <c:strRef>
              <c:f>'canales de comun virtual noviem'!$H$9</c:f>
              <c:strCache>
                <c:ptCount val="1"/>
                <c:pt idx="0">
                  <c:v>PORCENTAJE </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'canales de comun virtual noviem'!$F$10:$F$12</c:f>
              <c:strCache>
                <c:ptCount val="3"/>
                <c:pt idx="0">
                  <c:v>atencionalusuario@itp.edu.co</c:v>
                </c:pt>
                <c:pt idx="1">
                  <c:v>notificacionesjudiciales@itp.edu.co</c:v>
                </c:pt>
                <c:pt idx="2">
                  <c:v>TOTAL VIRTUAL </c:v>
                </c:pt>
              </c:strCache>
            </c:strRef>
          </c:cat>
          <c:val>
            <c:numRef>
              <c:f>'canales de comun virtual noviem'!$H$10:$H$12</c:f>
              <c:numCache>
                <c:formatCode>0%</c:formatCode>
                <c:ptCount val="3"/>
                <c:pt idx="0">
                  <c:v>0.97399999999999998</c:v>
                </c:pt>
                <c:pt idx="1">
                  <c:v>2.5899999999999999E-2</c:v>
                </c:pt>
                <c:pt idx="2">
                  <c:v>1</c:v>
                </c:pt>
              </c:numCache>
            </c:numRef>
          </c:val>
          <c:extLst>
            <c:ext xmlns:c16="http://schemas.microsoft.com/office/drawing/2014/chart" uri="{C3380CC4-5D6E-409C-BE32-E72D297353CC}">
              <c16:uniqueId val="{00000001-FBCB-43C0-A41C-E7384BEB0333}"/>
            </c:ext>
          </c:extLst>
        </c:ser>
        <c:dLbls>
          <c:showLegendKey val="0"/>
          <c:showVal val="1"/>
          <c:showCatName val="0"/>
          <c:showSerName val="0"/>
          <c:showPercent val="0"/>
          <c:showBubbleSize val="0"/>
        </c:dLbls>
        <c:gapWidth val="150"/>
        <c:overlap val="100"/>
        <c:axId val="-217026560"/>
        <c:axId val="-217037984"/>
      </c:barChart>
      <c:catAx>
        <c:axId val="-217026560"/>
        <c:scaling>
          <c:orientation val="minMax"/>
        </c:scaling>
        <c:delete val="0"/>
        <c:axPos val="l"/>
        <c:numFmt formatCode="General" sourceLinked="1"/>
        <c:majorTickMark val="out"/>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37984"/>
        <c:crosses val="autoZero"/>
        <c:auto val="1"/>
        <c:lblAlgn val="ctr"/>
        <c:lblOffset val="100"/>
        <c:noMultiLvlLbl val="0"/>
      </c:catAx>
      <c:valAx>
        <c:axId val="-217037984"/>
        <c:scaling>
          <c:orientation val="minMax"/>
        </c:scaling>
        <c:delete val="1"/>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crossAx val="-21702656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s-CO" sz="1800" b="1" i="0" baseline="0">
                <a:effectLst/>
              </a:rPr>
              <a:t>PQRSD POR MODALIDAD DE PETICIÓN</a:t>
            </a:r>
            <a:endParaRPr lang="es-CO">
              <a:effectLst/>
            </a:endParaRPr>
          </a:p>
        </c:rich>
      </c:tx>
      <c:layout>
        <c:manualLayout>
          <c:xMode val="edge"/>
          <c:yMode val="edge"/>
          <c:x val="0.3408155652599516"/>
          <c:y val="6.1776036734852713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s-CO"/>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2055988735401969E-2"/>
          <c:y val="7.0640732722066474E-2"/>
          <c:w val="0.85575523610334536"/>
          <c:h val="0.75348202616009341"/>
        </c:manualLayout>
      </c:layout>
      <c:bar3DChart>
        <c:barDir val="col"/>
        <c:grouping val="clustered"/>
        <c:varyColors val="0"/>
        <c:ser>
          <c:idx val="0"/>
          <c:order val="0"/>
          <c:tx>
            <c:strRef>
              <c:f>'tipos pqrs Noviembre 2023'!$G$9</c:f>
              <c:strCache>
                <c:ptCount val="1"/>
                <c:pt idx="0">
                  <c:v>CANTIDAD</c:v>
                </c:pt>
              </c:strCache>
            </c:strRef>
          </c:tx>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'tipos pqrs Noviembre 2023'!$F$10:$F$16</c:f>
              <c:strCache>
                <c:ptCount val="7"/>
                <c:pt idx="0">
                  <c:v>PETICIONES DE INFORMACION</c:v>
                </c:pt>
                <c:pt idx="1">
                  <c:v>PETICIONES DE INTERES PARTICULAR </c:v>
                </c:pt>
                <c:pt idx="2">
                  <c:v>QUEJAS </c:v>
                </c:pt>
                <c:pt idx="3">
                  <c:v>RECLAMOS</c:v>
                </c:pt>
                <c:pt idx="4">
                  <c:v>SUGERENCIAS </c:v>
                </c:pt>
                <c:pt idx="5">
                  <c:v>DENUNCIAS</c:v>
                </c:pt>
                <c:pt idx="6">
                  <c:v>OTRO</c:v>
                </c:pt>
              </c:strCache>
            </c:strRef>
          </c:cat>
          <c:val>
            <c:numRef>
              <c:f>'tipos pqrs Noviembre 2023'!$G$10:$G$16</c:f>
              <c:numCache>
                <c:formatCode>0</c:formatCode>
                <c:ptCount val="7"/>
                <c:pt idx="0">
                  <c:v>32</c:v>
                </c:pt>
                <c:pt idx="1">
                  <c:v>193</c:v>
                </c:pt>
                <c:pt idx="2">
                  <c:v>0</c:v>
                </c:pt>
                <c:pt idx="3">
                  <c:v>0</c:v>
                </c:pt>
                <c:pt idx="4">
                  <c:v>0</c:v>
                </c:pt>
                <c:pt idx="5">
                  <c:v>0</c:v>
                </c:pt>
                <c:pt idx="6">
                  <c:v>45</c:v>
                </c:pt>
              </c:numCache>
            </c:numRef>
          </c:val>
          <c:extLst>
            <c:ext xmlns:c16="http://schemas.microsoft.com/office/drawing/2014/chart" uri="{C3380CC4-5D6E-409C-BE32-E72D297353CC}">
              <c16:uniqueId val="{00000000-B0A3-4F48-851E-EC8659AF02C7}"/>
            </c:ext>
          </c:extLst>
        </c:ser>
        <c:ser>
          <c:idx val="1"/>
          <c:order val="1"/>
          <c:tx>
            <c:strRef>
              <c:f>'tipos pqrs Noviembre 2023'!$H$9</c:f>
              <c:strCache>
                <c:ptCount val="1"/>
                <c:pt idx="0">
                  <c:v>PORCENTAJE </c:v>
                </c:pt>
              </c:strCache>
            </c:strRef>
          </c:tx>
          <c:spPr>
            <a:solidFill>
              <a:schemeClr val="accent2">
                <a:alpha val="85000"/>
              </a:schemeClr>
            </a:solidFill>
            <a:ln w="9525" cap="flat" cmpd="sng" algn="ctr">
              <a:solidFill>
                <a:schemeClr val="accent2">
                  <a:lumMod val="75000"/>
                </a:schemeClr>
              </a:solidFill>
              <a:round/>
            </a:ln>
            <a:effectLst/>
            <a:sp3d contourW="9525">
              <a:contourClr>
                <a:schemeClr val="accent2">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'tipos pqrs Noviembre 2023'!$F$10:$F$16</c:f>
              <c:strCache>
                <c:ptCount val="7"/>
                <c:pt idx="0">
                  <c:v>PETICIONES DE INFORMACION</c:v>
                </c:pt>
                <c:pt idx="1">
                  <c:v>PETICIONES DE INTERES PARTICULAR </c:v>
                </c:pt>
                <c:pt idx="2">
                  <c:v>QUEJAS </c:v>
                </c:pt>
                <c:pt idx="3">
                  <c:v>RECLAMOS</c:v>
                </c:pt>
                <c:pt idx="4">
                  <c:v>SUGERENCIAS </c:v>
                </c:pt>
                <c:pt idx="5">
                  <c:v>DENUNCIAS</c:v>
                </c:pt>
                <c:pt idx="6">
                  <c:v>OTRO</c:v>
                </c:pt>
              </c:strCache>
            </c:strRef>
          </c:cat>
          <c:val>
            <c:numRef>
              <c:f>'tipos pqrs Noviembre 2023'!$H$10:$H$16</c:f>
              <c:numCache>
                <c:formatCode>0%</c:formatCode>
                <c:ptCount val="7"/>
                <c:pt idx="0">
                  <c:v>0.11851851851851852</c:v>
                </c:pt>
                <c:pt idx="1">
                  <c:v>0.71481481481481479</c:v>
                </c:pt>
                <c:pt idx="2">
                  <c:v>0</c:v>
                </c:pt>
                <c:pt idx="3">
                  <c:v>0</c:v>
                </c:pt>
                <c:pt idx="4">
                  <c:v>0</c:v>
                </c:pt>
                <c:pt idx="5">
                  <c:v>0</c:v>
                </c:pt>
                <c:pt idx="6">
                  <c:v>0.16666666666666666</c:v>
                </c:pt>
              </c:numCache>
            </c:numRef>
          </c:val>
          <c:extLst>
            <c:ext xmlns:c16="http://schemas.microsoft.com/office/drawing/2014/chart" uri="{C3380CC4-5D6E-409C-BE32-E72D297353CC}">
              <c16:uniqueId val="{00000001-B0A3-4F48-851E-EC8659AF02C7}"/>
            </c:ext>
          </c:extLst>
        </c:ser>
        <c:dLbls>
          <c:showLegendKey val="0"/>
          <c:showVal val="1"/>
          <c:showCatName val="0"/>
          <c:showSerName val="0"/>
          <c:showPercent val="0"/>
          <c:showBubbleSize val="0"/>
        </c:dLbls>
        <c:gapWidth val="65"/>
        <c:shape val="box"/>
        <c:axId val="-217030368"/>
        <c:axId val="-217033088"/>
        <c:axId val="0"/>
      </c:bar3DChart>
      <c:catAx>
        <c:axId val="-21703036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s-CO"/>
          </a:p>
        </c:txPr>
        <c:crossAx val="-217033088"/>
        <c:crosses val="autoZero"/>
        <c:auto val="1"/>
        <c:lblAlgn val="ctr"/>
        <c:lblOffset val="100"/>
        <c:noMultiLvlLbl val="0"/>
      </c:catAx>
      <c:valAx>
        <c:axId val="-217033088"/>
        <c:scaling>
          <c:orientation val="minMax"/>
        </c:scaling>
        <c:delete val="0"/>
        <c:axPos val="l"/>
        <c:majorGridlines>
          <c:spPr>
            <a:ln w="9525" cap="flat" cmpd="sng" algn="ctr">
              <a:solidFill>
                <a:schemeClr val="dk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CO"/>
          </a:p>
        </c:txPr>
        <c:crossAx val="-217030368"/>
        <c:crosses val="autoZero"/>
        <c:crossBetween val="between"/>
      </c:valAx>
      <c:spPr>
        <a:noFill/>
        <a:ln>
          <a:noFill/>
        </a:ln>
        <a:effectLst/>
      </c:spPr>
    </c:plotArea>
    <c:legend>
      <c:legendPos val="b"/>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CO"/>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s-CO"/>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CO"/>
              <a:t>PETICIONES SIN ATENDER </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barChart>
        <c:barDir val="col"/>
        <c:grouping val="clustered"/>
        <c:varyColors val="0"/>
        <c:ser>
          <c:idx val="0"/>
          <c:order val="0"/>
          <c:tx>
            <c:strRef>
              <c:f>'Peticiones por dependencia'!$E$9</c:f>
              <c:strCache>
                <c:ptCount val="1"/>
                <c:pt idx="0">
                  <c:v>RECIBIDAS</c:v>
                </c:pt>
              </c:strCache>
            </c:strRef>
          </c:tx>
          <c:spPr>
            <a:solidFill>
              <a:schemeClr val="accent1"/>
            </a:solidFill>
            <a:ln>
              <a:noFill/>
            </a:ln>
            <a:effectLst/>
          </c:spPr>
          <c:invertIfNegative val="0"/>
          <c:val>
            <c:numRef>
              <c:f>'Peticiones por dependencia'!$E$10:$E$26</c:f>
              <c:numCache>
                <c:formatCode>General</c:formatCode>
                <c:ptCount val="17"/>
                <c:pt idx="0">
                  <c:v>80</c:v>
                </c:pt>
                <c:pt idx="1">
                  <c:v>9</c:v>
                </c:pt>
                <c:pt idx="2">
                  <c:v>25</c:v>
                </c:pt>
                <c:pt idx="3">
                  <c:v>11</c:v>
                </c:pt>
                <c:pt idx="4">
                  <c:v>18</c:v>
                </c:pt>
                <c:pt idx="5">
                  <c:v>68</c:v>
                </c:pt>
                <c:pt idx="6">
                  <c:v>12</c:v>
                </c:pt>
                <c:pt idx="7">
                  <c:v>2</c:v>
                </c:pt>
                <c:pt idx="8">
                  <c:v>4</c:v>
                </c:pt>
                <c:pt idx="9">
                  <c:v>6</c:v>
                </c:pt>
                <c:pt idx="10">
                  <c:v>1</c:v>
                </c:pt>
                <c:pt idx="11">
                  <c:v>14</c:v>
                </c:pt>
                <c:pt idx="12">
                  <c:v>6</c:v>
                </c:pt>
                <c:pt idx="13">
                  <c:v>1</c:v>
                </c:pt>
                <c:pt idx="14">
                  <c:v>13</c:v>
                </c:pt>
                <c:pt idx="15">
                  <c:v>1</c:v>
                </c:pt>
                <c:pt idx="16">
                  <c:v>1</c:v>
                </c:pt>
              </c:numCache>
            </c:numRef>
          </c:val>
          <c:extLst>
            <c:ext xmlns:c16="http://schemas.microsoft.com/office/drawing/2014/chart" uri="{C3380CC4-5D6E-409C-BE32-E72D297353CC}">
              <c16:uniqueId val="{00000000-43E9-47C1-A278-0384081C3EA5}"/>
            </c:ext>
          </c:extLst>
        </c:ser>
        <c:ser>
          <c:idx val="1"/>
          <c:order val="1"/>
          <c:tx>
            <c:strRef>
              <c:f>'Peticiones por dependencia'!$F$9</c:f>
              <c:strCache>
                <c:ptCount val="1"/>
                <c:pt idx="0">
                  <c:v>ATENDIDAS</c:v>
                </c:pt>
              </c:strCache>
            </c:strRef>
          </c:tx>
          <c:spPr>
            <a:solidFill>
              <a:schemeClr val="accent2"/>
            </a:solidFill>
            <a:ln>
              <a:noFill/>
            </a:ln>
            <a:effectLst/>
          </c:spPr>
          <c:invertIfNegative val="0"/>
          <c:val>
            <c:numRef>
              <c:f>'Peticiones por dependencia'!$F$10:$F$26</c:f>
              <c:numCache>
                <c:formatCode>General</c:formatCode>
                <c:ptCount val="17"/>
                <c:pt idx="0">
                  <c:v>80</c:v>
                </c:pt>
                <c:pt idx="1">
                  <c:v>9</c:v>
                </c:pt>
                <c:pt idx="2">
                  <c:v>25</c:v>
                </c:pt>
                <c:pt idx="3">
                  <c:v>11</c:v>
                </c:pt>
                <c:pt idx="4">
                  <c:v>18</c:v>
                </c:pt>
                <c:pt idx="5">
                  <c:v>66</c:v>
                </c:pt>
                <c:pt idx="6">
                  <c:v>12</c:v>
                </c:pt>
                <c:pt idx="7">
                  <c:v>2</c:v>
                </c:pt>
                <c:pt idx="8">
                  <c:v>4</c:v>
                </c:pt>
                <c:pt idx="9">
                  <c:v>6</c:v>
                </c:pt>
                <c:pt idx="10">
                  <c:v>1</c:v>
                </c:pt>
                <c:pt idx="11">
                  <c:v>14</c:v>
                </c:pt>
                <c:pt idx="12">
                  <c:v>6</c:v>
                </c:pt>
                <c:pt idx="13">
                  <c:v>1</c:v>
                </c:pt>
                <c:pt idx="14">
                  <c:v>11</c:v>
                </c:pt>
                <c:pt idx="15">
                  <c:v>1</c:v>
                </c:pt>
                <c:pt idx="16">
                  <c:v>1</c:v>
                </c:pt>
              </c:numCache>
            </c:numRef>
          </c:val>
          <c:extLst>
            <c:ext xmlns:c16="http://schemas.microsoft.com/office/drawing/2014/chart" uri="{C3380CC4-5D6E-409C-BE32-E72D297353CC}">
              <c16:uniqueId val="{00000001-43E9-47C1-A278-0384081C3EA5}"/>
            </c:ext>
          </c:extLst>
        </c:ser>
        <c:ser>
          <c:idx val="2"/>
          <c:order val="2"/>
          <c:tx>
            <c:strRef>
              <c:f>'Peticiones por dependencia'!$G$9</c:f>
              <c:strCache>
                <c:ptCount val="1"/>
                <c:pt idx="0">
                  <c:v>SIN ATENDER</c:v>
                </c:pt>
              </c:strCache>
            </c:strRef>
          </c:tx>
          <c:spPr>
            <a:solidFill>
              <a:schemeClr val="accent3"/>
            </a:solidFill>
            <a:ln>
              <a:noFill/>
            </a:ln>
            <a:effectLst/>
          </c:spPr>
          <c:invertIfNegative val="0"/>
          <c:val>
            <c:numRef>
              <c:f>'Peticiones por dependencia'!$G$10:$G$26</c:f>
              <c:numCache>
                <c:formatCode>General</c:formatCode>
                <c:ptCount val="17"/>
                <c:pt idx="0">
                  <c:v>0</c:v>
                </c:pt>
                <c:pt idx="1">
                  <c:v>0</c:v>
                </c:pt>
                <c:pt idx="2">
                  <c:v>0</c:v>
                </c:pt>
                <c:pt idx="3">
                  <c:v>0</c:v>
                </c:pt>
                <c:pt idx="4">
                  <c:v>0</c:v>
                </c:pt>
                <c:pt idx="5">
                  <c:v>2</c:v>
                </c:pt>
                <c:pt idx="6">
                  <c:v>0</c:v>
                </c:pt>
                <c:pt idx="7">
                  <c:v>0</c:v>
                </c:pt>
                <c:pt idx="8">
                  <c:v>0</c:v>
                </c:pt>
                <c:pt idx="9">
                  <c:v>0</c:v>
                </c:pt>
                <c:pt idx="10">
                  <c:v>0</c:v>
                </c:pt>
                <c:pt idx="11">
                  <c:v>0</c:v>
                </c:pt>
                <c:pt idx="12">
                  <c:v>0</c:v>
                </c:pt>
                <c:pt idx="13">
                  <c:v>0</c:v>
                </c:pt>
                <c:pt idx="14">
                  <c:v>2</c:v>
                </c:pt>
                <c:pt idx="15">
                  <c:v>0</c:v>
                </c:pt>
                <c:pt idx="16">
                  <c:v>0</c:v>
                </c:pt>
              </c:numCache>
            </c:numRef>
          </c:val>
          <c:extLst>
            <c:ext xmlns:c16="http://schemas.microsoft.com/office/drawing/2014/chart" uri="{C3380CC4-5D6E-409C-BE32-E72D297353CC}">
              <c16:uniqueId val="{00000002-43E9-47C1-A278-0384081C3EA5}"/>
            </c:ext>
          </c:extLst>
        </c:ser>
        <c:dLbls>
          <c:showLegendKey val="0"/>
          <c:showVal val="0"/>
          <c:showCatName val="0"/>
          <c:showSerName val="0"/>
          <c:showPercent val="0"/>
          <c:showBubbleSize val="0"/>
        </c:dLbls>
        <c:gapWidth val="219"/>
        <c:overlap val="-27"/>
        <c:axId val="694317520"/>
        <c:axId val="694315856"/>
      </c:barChart>
      <c:catAx>
        <c:axId val="694317520"/>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694315856"/>
        <c:crosses val="autoZero"/>
        <c:auto val="1"/>
        <c:lblAlgn val="ctr"/>
        <c:lblOffset val="100"/>
        <c:noMultiLvlLbl val="0"/>
      </c:catAx>
      <c:valAx>
        <c:axId val="6943158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69431752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CO" dirty="0"/>
          </a:p>
        </p:txBody>
      </p:sp>
    </p:spTree>
    <p:extLst>
      <p:ext uri="{BB962C8B-B14F-4D97-AF65-F5344CB8AC3E}">
        <p14:creationId xmlns:p14="http://schemas.microsoft.com/office/powerpoint/2010/main" val="38823747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CO" dirty="0"/>
          </a:p>
        </p:txBody>
      </p:sp>
    </p:spTree>
    <p:extLst>
      <p:ext uri="{BB962C8B-B14F-4D97-AF65-F5344CB8AC3E}">
        <p14:creationId xmlns:p14="http://schemas.microsoft.com/office/powerpoint/2010/main" val="9836930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58750" indent="0">
              <a:buNone/>
            </a:pPr>
            <a:endParaRPr lang="es-CO" dirty="0"/>
          </a:p>
        </p:txBody>
      </p:sp>
    </p:spTree>
    <p:extLst>
      <p:ext uri="{BB962C8B-B14F-4D97-AF65-F5344CB8AC3E}">
        <p14:creationId xmlns:p14="http://schemas.microsoft.com/office/powerpoint/2010/main" val="33057262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11"/>
        <p:cNvGrpSpPr/>
        <p:nvPr/>
      </p:nvGrpSpPr>
      <p:grpSpPr>
        <a:xfrm>
          <a:off x="0" y="0"/>
          <a:ext cx="0" cy="0"/>
          <a:chOff x="0" y="0"/>
          <a:chExt cx="0" cy="0"/>
        </a:xfrm>
      </p:grpSpPr>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3"/>
        <p:cNvGrpSpPr/>
        <p:nvPr/>
      </p:nvGrpSpPr>
      <p:grpSpPr>
        <a:xfrm>
          <a:off x="0" y="0"/>
          <a:ext cx="0" cy="0"/>
          <a:chOff x="0" y="0"/>
          <a:chExt cx="0" cy="0"/>
        </a:xfrm>
      </p:grpSpPr>
      <p:sp>
        <p:nvSpPr>
          <p:cNvPr id="64" name="Google Shape;64;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14"/>
          <p:cNvSpPr>
            <a:spLocks noGrp="1"/>
          </p:cNvSpPr>
          <p:nvPr>
            <p:ph type="pic" idx="2"/>
          </p:nvPr>
        </p:nvSpPr>
        <p:spPr>
          <a:xfrm>
            <a:off x="5183188" y="987425"/>
            <a:ext cx="6172200" cy="4873625"/>
          </a:xfrm>
          <a:prstGeom prst="rect">
            <a:avLst/>
          </a:prstGeom>
          <a:noFill/>
          <a:ln>
            <a:noFill/>
          </a:ln>
        </p:spPr>
      </p:sp>
      <p:sp>
        <p:nvSpPr>
          <p:cNvPr id="66" name="Google Shape;66;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7" name="Google Shape;67;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70"/>
        <p:cNvGrpSpPr/>
        <p:nvPr/>
      </p:nvGrpSpPr>
      <p:grpSpPr>
        <a:xfrm>
          <a:off x="0" y="0"/>
          <a:ext cx="0" cy="0"/>
          <a:chOff x="0" y="0"/>
          <a:chExt cx="0" cy="0"/>
        </a:xfrm>
      </p:grpSpPr>
      <p:sp>
        <p:nvSpPr>
          <p:cNvPr id="71" name="Google Shape;71;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6"/>
        <p:cNvGrpSpPr/>
        <p:nvPr/>
      </p:nvGrpSpPr>
      <p:grpSpPr>
        <a:xfrm>
          <a:off x="0" y="0"/>
          <a:ext cx="0" cy="0"/>
          <a:chOff x="0" y="0"/>
          <a:chExt cx="0" cy="0"/>
        </a:xfrm>
      </p:grpSpPr>
      <p:sp>
        <p:nvSpPr>
          <p:cNvPr id="77" name="Google Shape;77;p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Diseño personalizado">
  <p:cSld name="1_Diseño personalizado">
    <p:spTree>
      <p:nvGrpSpPr>
        <p:cNvPr id="1" name="Shape 82"/>
        <p:cNvGrpSpPr/>
        <p:nvPr/>
      </p:nvGrpSpPr>
      <p:grpSpPr>
        <a:xfrm>
          <a:off x="0" y="0"/>
          <a:ext cx="0" cy="0"/>
          <a:chOff x="0" y="0"/>
          <a:chExt cx="0" cy="0"/>
        </a:xfrm>
      </p:grpSpPr>
      <p:pic>
        <p:nvPicPr>
          <p:cNvPr id="83" name="Google Shape;83;p17"/>
          <p:cNvPicPr preferRelativeResize="0"/>
          <p:nvPr/>
        </p:nvPicPr>
        <p:blipFill rotWithShape="1">
          <a:blip r:embed="rId2">
            <a:alphaModFix/>
          </a:blip>
          <a:srcRect/>
          <a:stretch/>
        </p:blipFill>
        <p:spPr>
          <a:xfrm>
            <a:off x="-1" y="3506372"/>
            <a:ext cx="12196275" cy="335162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seño personalizado">
  <p:cSld name="Diseño personalizado">
    <p:spTree>
      <p:nvGrpSpPr>
        <p:cNvPr id="1" name="Shape 15"/>
        <p:cNvGrpSpPr/>
        <p:nvPr/>
      </p:nvGrpSpPr>
      <p:grpSpPr>
        <a:xfrm>
          <a:off x="0" y="0"/>
          <a:ext cx="0" cy="0"/>
          <a:chOff x="0" y="0"/>
          <a:chExt cx="0" cy="0"/>
        </a:xfrm>
      </p:grpSpPr>
      <p:pic>
        <p:nvPicPr>
          <p:cNvPr id="16" name="Google Shape;16;p6"/>
          <p:cNvPicPr preferRelativeResize="0"/>
          <p:nvPr/>
        </p:nvPicPr>
        <p:blipFill rotWithShape="1">
          <a:blip r:embed="rId2">
            <a:alphaModFix/>
          </a:blip>
          <a:srcRect/>
          <a:stretch/>
        </p:blipFill>
        <p:spPr>
          <a:xfrm>
            <a:off x="18324" y="0"/>
            <a:ext cx="12173675" cy="686833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7"/>
        <p:cNvGrpSpPr/>
        <p:nvPr/>
      </p:nvGrpSpPr>
      <p:grpSpPr>
        <a:xfrm>
          <a:off x="0" y="0"/>
          <a:ext cx="0" cy="0"/>
          <a:chOff x="0" y="0"/>
          <a:chExt cx="0" cy="0"/>
        </a:xfrm>
      </p:grpSpPr>
      <p:sp>
        <p:nvSpPr>
          <p:cNvPr id="18" name="Google Shape;18;p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 name="Google Shape;20;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23"/>
        <p:cNvGrpSpPr/>
        <p:nvPr/>
      </p:nvGrpSpPr>
      <p:grpSpPr>
        <a:xfrm>
          <a:off x="0" y="0"/>
          <a:ext cx="0" cy="0"/>
          <a:chOff x="0" y="0"/>
          <a:chExt cx="0" cy="0"/>
        </a:xfrm>
      </p:grpSpPr>
      <p:sp>
        <p:nvSpPr>
          <p:cNvPr id="24" name="Google Shape;24;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9"/>
        <p:cNvGrpSpPr/>
        <p:nvPr/>
      </p:nvGrpSpPr>
      <p:grpSpPr>
        <a:xfrm>
          <a:off x="0" y="0"/>
          <a:ext cx="0" cy="0"/>
          <a:chOff x="0" y="0"/>
          <a:chExt cx="0" cy="0"/>
        </a:xfrm>
      </p:grpSpPr>
      <p:sp>
        <p:nvSpPr>
          <p:cNvPr id="30" name="Google Shape;30;p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2" name="Google Shape;3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35"/>
        <p:cNvGrpSpPr/>
        <p:nvPr/>
      </p:nvGrpSpPr>
      <p:grpSpPr>
        <a:xfrm>
          <a:off x="0" y="0"/>
          <a:ext cx="0" cy="0"/>
          <a:chOff x="0" y="0"/>
          <a:chExt cx="0" cy="0"/>
        </a:xfrm>
      </p:grpSpPr>
      <p:sp>
        <p:nvSpPr>
          <p:cNvPr id="36" name="Google Shape;36;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1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42"/>
        <p:cNvGrpSpPr/>
        <p:nvPr/>
      </p:nvGrpSpPr>
      <p:grpSpPr>
        <a:xfrm>
          <a:off x="0" y="0"/>
          <a:ext cx="0" cy="0"/>
          <a:chOff x="0" y="0"/>
          <a:chExt cx="0" cy="0"/>
        </a:xfrm>
      </p:grpSpPr>
      <p:sp>
        <p:nvSpPr>
          <p:cNvPr id="43" name="Google Shape;43;p1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1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1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51"/>
        <p:cNvGrpSpPr/>
        <p:nvPr/>
      </p:nvGrpSpPr>
      <p:grpSpPr>
        <a:xfrm>
          <a:off x="0" y="0"/>
          <a:ext cx="0" cy="0"/>
          <a:chOff x="0" y="0"/>
          <a:chExt cx="0" cy="0"/>
        </a:xfrm>
      </p:grpSpPr>
      <p:sp>
        <p:nvSpPr>
          <p:cNvPr id="52" name="Google Shape;52;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6"/>
        <p:cNvGrpSpPr/>
        <p:nvPr/>
      </p:nvGrpSpPr>
      <p:grpSpPr>
        <a:xfrm>
          <a:off x="0" y="0"/>
          <a:ext cx="0" cy="0"/>
          <a:chOff x="0" y="0"/>
          <a:chExt cx="0" cy="0"/>
        </a:xfrm>
      </p:grpSpPr>
      <p:sp>
        <p:nvSpPr>
          <p:cNvPr id="57" name="Google Shape;57;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9" name="Google Shape;59;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0" name="Google Shape;60;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chart" Target="../charts/chart3.xml"/><Relationship Id="rId5" Type="http://schemas.openxmlformats.org/officeDocument/2006/relationships/image" Target="../media/image7.emf"/><Relationship Id="rId4" Type="http://schemas.openxmlformats.org/officeDocument/2006/relationships/chart" Target="../charts/char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94" y="0"/>
            <a:ext cx="12175420" cy="6858000"/>
          </a:xfrm>
          <a:prstGeom prst="rect">
            <a:avLst/>
          </a:prstGeom>
        </p:spPr>
      </p:pic>
      <p:pic>
        <p:nvPicPr>
          <p:cNvPr id="89" name="Google Shape;89;p1"/>
          <p:cNvPicPr preferRelativeResize="0"/>
          <p:nvPr/>
        </p:nvPicPr>
        <p:blipFill rotWithShape="1">
          <a:blip r:embed="rId4">
            <a:alphaModFix/>
          </a:blip>
          <a:srcRect/>
          <a:stretch/>
        </p:blipFill>
        <p:spPr>
          <a:xfrm>
            <a:off x="5284177" y="2822331"/>
            <a:ext cx="6888549" cy="4035669"/>
          </a:xfrm>
          <a:prstGeom prst="rect">
            <a:avLst/>
          </a:prstGeom>
          <a:noFill/>
          <a:ln>
            <a:noFill/>
          </a:ln>
        </p:spPr>
      </p:pic>
      <p:sp>
        <p:nvSpPr>
          <p:cNvPr id="90" name="Google Shape;90;p1"/>
          <p:cNvSpPr txBox="1"/>
          <p:nvPr/>
        </p:nvSpPr>
        <p:spPr>
          <a:xfrm>
            <a:off x="237393" y="413238"/>
            <a:ext cx="5231423" cy="2554505"/>
          </a:xfrm>
          <a:prstGeom prst="rect">
            <a:avLst/>
          </a:prstGeom>
          <a:noFill/>
          <a:ln>
            <a:noFill/>
          </a:ln>
        </p:spPr>
        <p:txBody>
          <a:bodyPr spcFirstLastPara="1" wrap="square" lIns="91425" tIns="45700" rIns="91425" bIns="45700" anchor="t" anchorCtr="0">
            <a:spAutoFit/>
          </a:bodyPr>
          <a:lstStyle/>
          <a:p>
            <a:pPr lvl="0" algn="ctr"/>
            <a:r>
              <a:rPr lang="es-CO" sz="3200" b="1" dirty="0">
                <a:solidFill>
                  <a:schemeClr val="accent1">
                    <a:lumMod val="50000"/>
                  </a:schemeClr>
                </a:solidFill>
              </a:rPr>
              <a:t>Informe de </a:t>
            </a:r>
            <a:r>
              <a:rPr lang="es-CO" sz="3200" b="1" dirty="0" smtClean="0">
                <a:solidFill>
                  <a:schemeClr val="accent1">
                    <a:lumMod val="50000"/>
                  </a:schemeClr>
                </a:solidFill>
              </a:rPr>
              <a:t>Peticiones, Quejas, </a:t>
            </a:r>
            <a:r>
              <a:rPr lang="es-CO" sz="3200" b="1" dirty="0">
                <a:solidFill>
                  <a:schemeClr val="accent1">
                    <a:lumMod val="50000"/>
                  </a:schemeClr>
                </a:solidFill>
              </a:rPr>
              <a:t>Reclamos,</a:t>
            </a:r>
          </a:p>
          <a:p>
            <a:pPr lvl="0" algn="ctr"/>
            <a:r>
              <a:rPr lang="es-CO" sz="3200" b="1" dirty="0">
                <a:solidFill>
                  <a:schemeClr val="accent1">
                    <a:lumMod val="50000"/>
                  </a:schemeClr>
                </a:solidFill>
              </a:rPr>
              <a:t>Sugerencias y Denuncias</a:t>
            </a:r>
          </a:p>
          <a:p>
            <a:pPr lvl="0" algn="ctr"/>
            <a:r>
              <a:rPr lang="es-CO" sz="3200" b="1" dirty="0">
                <a:solidFill>
                  <a:schemeClr val="accent1">
                    <a:lumMod val="50000"/>
                  </a:schemeClr>
                </a:solidFill>
              </a:rPr>
              <a:t>(PQRSD</a:t>
            </a:r>
            <a:r>
              <a:rPr lang="es-CO" sz="3200" b="1" dirty="0" smtClean="0">
                <a:solidFill>
                  <a:schemeClr val="accent1">
                    <a:lumMod val="50000"/>
                  </a:schemeClr>
                </a:solidFill>
              </a:rPr>
              <a:t>)</a:t>
            </a:r>
          </a:p>
          <a:p>
            <a:pPr lvl="0" algn="ctr"/>
            <a:r>
              <a:rPr lang="es-CO" sz="3200" b="1" dirty="0" smtClean="0">
                <a:solidFill>
                  <a:schemeClr val="accent1">
                    <a:lumMod val="50000"/>
                  </a:schemeClr>
                </a:solidFill>
              </a:rPr>
              <a:t> </a:t>
            </a:r>
            <a:r>
              <a:rPr lang="es-CO" sz="3200" b="1" dirty="0" smtClean="0">
                <a:solidFill>
                  <a:schemeClr val="accent1">
                    <a:lumMod val="50000"/>
                  </a:schemeClr>
                </a:solidFill>
              </a:rPr>
              <a:t>noviembre/2023</a:t>
            </a:r>
            <a:endParaRPr sz="3200" b="1" i="0" u="none" strike="noStrike" cap="none" dirty="0">
              <a:solidFill>
                <a:schemeClr val="accent1">
                  <a:lumMod val="50000"/>
                </a:schemeClr>
              </a:solidFill>
              <a:sym typeface="Arial"/>
            </a:endParaRPr>
          </a:p>
        </p:txBody>
      </p:sp>
      <p:sp>
        <p:nvSpPr>
          <p:cNvPr id="7" name="Google Shape;90;p1"/>
          <p:cNvSpPr txBox="1"/>
          <p:nvPr/>
        </p:nvSpPr>
        <p:spPr>
          <a:xfrm>
            <a:off x="6832243" y="5196253"/>
            <a:ext cx="3792415" cy="784790"/>
          </a:xfrm>
          <a:prstGeom prst="rect">
            <a:avLst/>
          </a:prstGeom>
          <a:noFill/>
          <a:ln>
            <a:noFill/>
          </a:ln>
        </p:spPr>
        <p:txBody>
          <a:bodyPr spcFirstLastPara="1" wrap="square" lIns="91425" tIns="45700" rIns="91425" bIns="45700" anchor="t" anchorCtr="0">
            <a:spAutoFit/>
          </a:bodyPr>
          <a:lstStyle/>
          <a:p>
            <a:pPr algn="ctr"/>
            <a:r>
              <a:rPr lang="es-CO" sz="1100" b="1" dirty="0">
                <a:solidFill>
                  <a:schemeClr val="accent1">
                    <a:lumMod val="75000"/>
                  </a:schemeClr>
                </a:solidFill>
              </a:rPr>
              <a:t>OFICINA DE ATENCIÓN AL USUARIO INSTITUTO TECNOLÓGICO DEL PUTUMAYO</a:t>
            </a:r>
            <a:endParaRPr lang="es-CO" sz="1100" dirty="0">
              <a:solidFill>
                <a:schemeClr val="accent1">
                  <a:lumMod val="75000"/>
                </a:schemeClr>
              </a:solidFill>
            </a:endParaRPr>
          </a:p>
          <a:p>
            <a:pPr algn="ctr"/>
            <a:r>
              <a:rPr lang="es-CO" sz="1100" b="1" dirty="0">
                <a:solidFill>
                  <a:schemeClr val="accent1">
                    <a:lumMod val="75000"/>
                  </a:schemeClr>
                </a:solidFill>
              </a:rPr>
              <a:t>RESOLUCIONES </a:t>
            </a:r>
            <a:r>
              <a:rPr lang="es-CO" sz="1100" b="1" dirty="0" err="1">
                <a:solidFill>
                  <a:schemeClr val="accent1">
                    <a:lumMod val="75000"/>
                  </a:schemeClr>
                </a:solidFill>
              </a:rPr>
              <a:t>Nros</a:t>
            </a:r>
            <a:r>
              <a:rPr lang="es-CO" sz="1100" b="1" dirty="0">
                <a:solidFill>
                  <a:schemeClr val="accent1">
                    <a:lumMod val="75000"/>
                  </a:schemeClr>
                </a:solidFill>
              </a:rPr>
              <a:t>. 0316/2015 - 0070/2016</a:t>
            </a:r>
            <a:endParaRPr lang="es-CO" sz="1100" dirty="0">
              <a:solidFill>
                <a:schemeClr val="accent1">
                  <a:lumMod val="75000"/>
                </a:schemeClr>
              </a:solidFill>
            </a:endParaRPr>
          </a:p>
          <a:p>
            <a:pPr lvl="0" algn="ctr"/>
            <a:endParaRPr sz="1200" b="1" i="0" u="none" strike="noStrike" cap="none" dirty="0">
              <a:solidFill>
                <a:schemeClr val="accent1">
                  <a:lumMod val="75000"/>
                </a:schemeClr>
              </a:solidFil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Imagen 27"/>
          <p:cNvPicPr>
            <a:picLocks noChangeAspect="1"/>
          </p:cNvPicPr>
          <p:nvPr/>
        </p:nvPicPr>
        <p:blipFill>
          <a:blip r:embed="rId2"/>
          <a:stretch>
            <a:fillRect/>
          </a:stretch>
        </p:blipFill>
        <p:spPr>
          <a:xfrm>
            <a:off x="311987" y="2370208"/>
            <a:ext cx="4248727" cy="4018756"/>
          </a:xfrm>
          <a:prstGeom prst="rect">
            <a:avLst/>
          </a:prstGeom>
        </p:spPr>
      </p:pic>
      <p:sp>
        <p:nvSpPr>
          <p:cNvPr id="3" name="Freeform 1">
            <a:extLst>
              <a:ext uri="{FF2B5EF4-FFF2-40B4-BE49-F238E27FC236}">
                <a16:creationId xmlns:a16="http://schemas.microsoft.com/office/drawing/2014/main" id="{DB5E2079-2B1E-492E-8572-B1B0CF2834C1}"/>
              </a:ext>
            </a:extLst>
          </p:cNvPr>
          <p:cNvSpPr>
            <a:spLocks noChangeArrowheads="1"/>
          </p:cNvSpPr>
          <p:nvPr/>
        </p:nvSpPr>
        <p:spPr bwMode="auto">
          <a:xfrm>
            <a:off x="3102199" y="261352"/>
            <a:ext cx="8662004" cy="2388272"/>
          </a:xfrm>
          <a:custGeom>
            <a:avLst/>
            <a:gdLst>
              <a:gd name="T0" fmla="*/ 8738 w 9561"/>
              <a:gd name="T1" fmla="*/ 0 h 3221"/>
              <a:gd name="T2" fmla="*/ 9560 w 9561"/>
              <a:gd name="T3" fmla="*/ 1610 h 3221"/>
              <a:gd name="T4" fmla="*/ 8738 w 9561"/>
              <a:gd name="T5" fmla="*/ 3220 h 3221"/>
              <a:gd name="T6" fmla="*/ 0 w 9561"/>
              <a:gd name="T7" fmla="*/ 3220 h 3221"/>
              <a:gd name="T8" fmla="*/ 0 w 9561"/>
              <a:gd name="T9" fmla="*/ 0 h 3221"/>
              <a:gd name="T10" fmla="*/ 8738 w 9561"/>
              <a:gd name="T11" fmla="*/ 0 h 3221"/>
            </a:gdLst>
            <a:ahLst/>
            <a:cxnLst>
              <a:cxn ang="0">
                <a:pos x="T0" y="T1"/>
              </a:cxn>
              <a:cxn ang="0">
                <a:pos x="T2" y="T3"/>
              </a:cxn>
              <a:cxn ang="0">
                <a:pos x="T4" y="T5"/>
              </a:cxn>
              <a:cxn ang="0">
                <a:pos x="T6" y="T7"/>
              </a:cxn>
              <a:cxn ang="0">
                <a:pos x="T8" y="T9"/>
              </a:cxn>
              <a:cxn ang="0">
                <a:pos x="T10" y="T11"/>
              </a:cxn>
            </a:cxnLst>
            <a:rect l="0" t="0" r="r" b="b"/>
            <a:pathLst>
              <a:path w="9561" h="3221">
                <a:moveTo>
                  <a:pt x="8738" y="0"/>
                </a:moveTo>
                <a:lnTo>
                  <a:pt x="9560" y="1610"/>
                </a:lnTo>
                <a:lnTo>
                  <a:pt x="8738" y="3220"/>
                </a:lnTo>
                <a:lnTo>
                  <a:pt x="0" y="3220"/>
                </a:lnTo>
                <a:lnTo>
                  <a:pt x="0" y="0"/>
                </a:lnTo>
                <a:lnTo>
                  <a:pt x="8738" y="0"/>
                </a:lnTo>
              </a:path>
            </a:pathLst>
          </a:custGeom>
          <a:solidFill>
            <a:schemeClr val="accent1">
              <a:lumMod val="40000"/>
              <a:lumOff val="60000"/>
            </a:schemeClr>
          </a:solidFill>
          <a:ln>
            <a:noFill/>
          </a:ln>
          <a:effectLst/>
        </p:spPr>
        <p:txBody>
          <a:bodyPr wrap="none" anchor="ctr"/>
          <a:lstStyle/>
          <a:p>
            <a:pPr algn="just"/>
            <a:r>
              <a:rPr lang="es-CO" dirty="0" smtClean="0"/>
              <a:t>              </a:t>
            </a:r>
          </a:p>
          <a:p>
            <a:pPr algn="just"/>
            <a:endParaRPr lang="es-CO" dirty="0"/>
          </a:p>
          <a:p>
            <a:pPr algn="just"/>
            <a:r>
              <a:rPr lang="es-CO" dirty="0" smtClean="0"/>
              <a:t>              El </a:t>
            </a:r>
            <a:r>
              <a:rPr lang="es-CO" dirty="0"/>
              <a:t>presente documento corresponde al Informe de Peticiones, Quejas,</a:t>
            </a:r>
          </a:p>
          <a:p>
            <a:pPr algn="just"/>
            <a:r>
              <a:rPr lang="es-CO" dirty="0" smtClean="0"/>
              <a:t>              Reclamos</a:t>
            </a:r>
            <a:r>
              <a:rPr lang="es-CO" dirty="0"/>
              <a:t>, Sugerencias y Denuncias (PQRSD) recibidas y atendidas por </a:t>
            </a:r>
            <a:r>
              <a:rPr lang="es-CO" dirty="0" smtClean="0"/>
              <a:t>la</a:t>
            </a:r>
            <a:endParaRPr lang="es-CO" dirty="0"/>
          </a:p>
          <a:p>
            <a:pPr algn="just"/>
            <a:r>
              <a:rPr lang="es-CO" dirty="0" smtClean="0"/>
              <a:t>              Oficina de atención al usuario del Instituto Tecnológico del Putumayo </a:t>
            </a:r>
            <a:endParaRPr lang="es-CO" dirty="0"/>
          </a:p>
          <a:p>
            <a:pPr algn="just"/>
            <a:r>
              <a:rPr lang="es-CO" dirty="0" smtClean="0"/>
              <a:t>              Correspondiente al mes de Noviembre de </a:t>
            </a:r>
            <a:r>
              <a:rPr lang="es-CO" dirty="0" smtClean="0"/>
              <a:t>2023. </a:t>
            </a:r>
            <a:endParaRPr lang="es-CO" dirty="0" smtClean="0"/>
          </a:p>
          <a:p>
            <a:pPr algn="just"/>
            <a:endParaRPr lang="es-CO" dirty="0"/>
          </a:p>
          <a:p>
            <a:pPr algn="just"/>
            <a:r>
              <a:rPr lang="es-CO" dirty="0" smtClean="0"/>
              <a:t>               De </a:t>
            </a:r>
            <a:r>
              <a:rPr lang="es-CO" dirty="0"/>
              <a:t>acuerdo con los datos </a:t>
            </a:r>
            <a:r>
              <a:rPr lang="es-CO" dirty="0" smtClean="0"/>
              <a:t>arrojados por </a:t>
            </a:r>
            <a:r>
              <a:rPr lang="es-CO" dirty="0"/>
              <a:t>los canales de </a:t>
            </a:r>
            <a:r>
              <a:rPr lang="es-CO" dirty="0" smtClean="0"/>
              <a:t>atención, </a:t>
            </a:r>
          </a:p>
          <a:p>
            <a:pPr algn="just"/>
            <a:r>
              <a:rPr lang="es-CO" dirty="0"/>
              <a:t> </a:t>
            </a:r>
            <a:r>
              <a:rPr lang="es-CO" dirty="0" smtClean="0"/>
              <a:t>              durante </a:t>
            </a:r>
            <a:r>
              <a:rPr lang="es-CO" dirty="0"/>
              <a:t>en el mes de </a:t>
            </a:r>
            <a:r>
              <a:rPr lang="es-CO" dirty="0" smtClean="0"/>
              <a:t>Noviembre, </a:t>
            </a:r>
            <a:r>
              <a:rPr lang="es-CO" dirty="0"/>
              <a:t>se </a:t>
            </a:r>
            <a:r>
              <a:rPr lang="es-CO" dirty="0">
                <a:solidFill>
                  <a:schemeClr val="tx1"/>
                </a:solidFill>
              </a:rPr>
              <a:t>recibieron </a:t>
            </a:r>
            <a:r>
              <a:rPr lang="es-CO" dirty="0" smtClean="0">
                <a:solidFill>
                  <a:schemeClr val="tx1"/>
                </a:solidFill>
              </a:rPr>
              <a:t>(562) </a:t>
            </a:r>
            <a:r>
              <a:rPr lang="es-CO" dirty="0" smtClean="0"/>
              <a:t>PQRSD</a:t>
            </a:r>
          </a:p>
          <a:p>
            <a:pPr algn="just"/>
            <a:r>
              <a:rPr lang="es-CO" dirty="0" smtClean="0"/>
              <a:t>               garantizando el registro del 100% y teniendo en cuenta lo reportado </a:t>
            </a:r>
          </a:p>
          <a:p>
            <a:pPr algn="just"/>
            <a:r>
              <a:rPr lang="es-CO" dirty="0" smtClean="0"/>
              <a:t>               les </a:t>
            </a:r>
            <a:r>
              <a:rPr lang="es-CO" dirty="0"/>
              <a:t>fue asignado </a:t>
            </a:r>
            <a:r>
              <a:rPr lang="es-CO" dirty="0" smtClean="0"/>
              <a:t>su </a:t>
            </a:r>
            <a:r>
              <a:rPr lang="es-CO" dirty="0"/>
              <a:t>trámite, </a:t>
            </a:r>
            <a:r>
              <a:rPr lang="es-CO" dirty="0" smtClean="0"/>
              <a:t>no se negó </a:t>
            </a:r>
            <a:r>
              <a:rPr lang="es-CO" dirty="0"/>
              <a:t>el acceso a ninguna de ellas.</a:t>
            </a:r>
          </a:p>
          <a:p>
            <a:pPr algn="just"/>
            <a:r>
              <a:rPr lang="es-CO" dirty="0" smtClean="0"/>
              <a:t> </a:t>
            </a:r>
          </a:p>
        </p:txBody>
      </p:sp>
      <p:sp>
        <p:nvSpPr>
          <p:cNvPr id="4" name="Freeform 2">
            <a:extLst>
              <a:ext uri="{FF2B5EF4-FFF2-40B4-BE49-F238E27FC236}">
                <a16:creationId xmlns:a16="http://schemas.microsoft.com/office/drawing/2014/main" id="{CC16497B-B8A4-4BE6-AA2B-35896462B7BA}"/>
              </a:ext>
            </a:extLst>
          </p:cNvPr>
          <p:cNvSpPr>
            <a:spLocks noChangeArrowheads="1"/>
          </p:cNvSpPr>
          <p:nvPr/>
        </p:nvSpPr>
        <p:spPr bwMode="auto">
          <a:xfrm>
            <a:off x="10675987" y="387927"/>
            <a:ext cx="944097" cy="2111393"/>
          </a:xfrm>
          <a:custGeom>
            <a:avLst/>
            <a:gdLst>
              <a:gd name="T0" fmla="*/ 779 w 1015"/>
              <a:gd name="T1" fmla="*/ 1525 h 3050"/>
              <a:gd name="T2" fmla="*/ 0 w 1015"/>
              <a:gd name="T3" fmla="*/ 3049 h 3050"/>
              <a:gd name="T4" fmla="*/ 235 w 1015"/>
              <a:gd name="T5" fmla="*/ 3049 h 3050"/>
              <a:gd name="T6" fmla="*/ 1014 w 1015"/>
              <a:gd name="T7" fmla="*/ 1525 h 3050"/>
              <a:gd name="T8" fmla="*/ 235 w 1015"/>
              <a:gd name="T9" fmla="*/ 0 h 3050"/>
              <a:gd name="T10" fmla="*/ 0 w 1015"/>
              <a:gd name="T11" fmla="*/ 0 h 3050"/>
              <a:gd name="T12" fmla="*/ 779 w 1015"/>
              <a:gd name="T13" fmla="*/ 1525 h 3050"/>
            </a:gdLst>
            <a:ahLst/>
            <a:cxnLst>
              <a:cxn ang="0">
                <a:pos x="T0" y="T1"/>
              </a:cxn>
              <a:cxn ang="0">
                <a:pos x="T2" y="T3"/>
              </a:cxn>
              <a:cxn ang="0">
                <a:pos x="T4" y="T5"/>
              </a:cxn>
              <a:cxn ang="0">
                <a:pos x="T6" y="T7"/>
              </a:cxn>
              <a:cxn ang="0">
                <a:pos x="T8" y="T9"/>
              </a:cxn>
              <a:cxn ang="0">
                <a:pos x="T10" y="T11"/>
              </a:cxn>
              <a:cxn ang="0">
                <a:pos x="T12" y="T13"/>
              </a:cxn>
            </a:cxnLst>
            <a:rect l="0" t="0" r="r" b="b"/>
            <a:pathLst>
              <a:path w="1015" h="3050">
                <a:moveTo>
                  <a:pt x="779" y="1525"/>
                </a:moveTo>
                <a:lnTo>
                  <a:pt x="0" y="3049"/>
                </a:lnTo>
                <a:lnTo>
                  <a:pt x="235" y="3049"/>
                </a:lnTo>
                <a:lnTo>
                  <a:pt x="1014" y="1525"/>
                </a:lnTo>
                <a:lnTo>
                  <a:pt x="235" y="0"/>
                </a:lnTo>
                <a:lnTo>
                  <a:pt x="0" y="0"/>
                </a:lnTo>
                <a:lnTo>
                  <a:pt x="779" y="1525"/>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5" name="Freeform 3">
            <a:extLst>
              <a:ext uri="{FF2B5EF4-FFF2-40B4-BE49-F238E27FC236}">
                <a16:creationId xmlns:a16="http://schemas.microsoft.com/office/drawing/2014/main" id="{9959884E-D2C2-41FD-80B7-6949F84FCC41}"/>
              </a:ext>
            </a:extLst>
          </p:cNvPr>
          <p:cNvSpPr>
            <a:spLocks noChangeArrowheads="1"/>
          </p:cNvSpPr>
          <p:nvPr/>
        </p:nvSpPr>
        <p:spPr bwMode="auto">
          <a:xfrm>
            <a:off x="1924718" y="261353"/>
            <a:ext cx="1906177" cy="2015660"/>
          </a:xfrm>
          <a:custGeom>
            <a:avLst/>
            <a:gdLst>
              <a:gd name="T0" fmla="*/ 1938 w 3877"/>
              <a:gd name="T1" fmla="*/ 3876 h 3877"/>
              <a:gd name="T2" fmla="*/ 0 w 3877"/>
              <a:gd name="T3" fmla="*/ 1938 h 3877"/>
              <a:gd name="T4" fmla="*/ 1938 w 3877"/>
              <a:gd name="T5" fmla="*/ 0 h 3877"/>
              <a:gd name="T6" fmla="*/ 3876 w 3877"/>
              <a:gd name="T7" fmla="*/ 1938 h 3877"/>
              <a:gd name="T8" fmla="*/ 1938 w 3877"/>
              <a:gd name="T9" fmla="*/ 3876 h 3877"/>
            </a:gdLst>
            <a:ahLst/>
            <a:cxnLst>
              <a:cxn ang="0">
                <a:pos x="T0" y="T1"/>
              </a:cxn>
              <a:cxn ang="0">
                <a:pos x="T2" y="T3"/>
              </a:cxn>
              <a:cxn ang="0">
                <a:pos x="T4" y="T5"/>
              </a:cxn>
              <a:cxn ang="0">
                <a:pos x="T6" y="T7"/>
              </a:cxn>
              <a:cxn ang="0">
                <a:pos x="T8" y="T9"/>
              </a:cxn>
            </a:cxnLst>
            <a:rect l="0" t="0" r="r" b="b"/>
            <a:pathLst>
              <a:path w="3877" h="3877">
                <a:moveTo>
                  <a:pt x="1938" y="3876"/>
                </a:moveTo>
                <a:lnTo>
                  <a:pt x="0" y="1938"/>
                </a:lnTo>
                <a:lnTo>
                  <a:pt x="1938" y="0"/>
                </a:lnTo>
                <a:lnTo>
                  <a:pt x="3876" y="1938"/>
                </a:lnTo>
                <a:lnTo>
                  <a:pt x="1938" y="3876"/>
                </a:lnTo>
              </a:path>
            </a:pathLst>
          </a:custGeom>
          <a:solidFill>
            <a:schemeClr val="accent1">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6" name="Freeform 4">
            <a:extLst>
              <a:ext uri="{FF2B5EF4-FFF2-40B4-BE49-F238E27FC236}">
                <a16:creationId xmlns:a16="http://schemas.microsoft.com/office/drawing/2014/main" id="{87BDE64C-E863-4924-9424-BCF2EDFB8EC5}"/>
              </a:ext>
            </a:extLst>
          </p:cNvPr>
          <p:cNvSpPr>
            <a:spLocks noChangeArrowheads="1"/>
          </p:cNvSpPr>
          <p:nvPr/>
        </p:nvSpPr>
        <p:spPr bwMode="auto">
          <a:xfrm>
            <a:off x="2132512" y="526517"/>
            <a:ext cx="1529529" cy="1464920"/>
          </a:xfrm>
          <a:custGeom>
            <a:avLst/>
            <a:gdLst>
              <a:gd name="T0" fmla="*/ 1610 w 3221"/>
              <a:gd name="T1" fmla="*/ 3220 h 3221"/>
              <a:gd name="T2" fmla="*/ 0 w 3221"/>
              <a:gd name="T3" fmla="*/ 1610 h 3221"/>
              <a:gd name="T4" fmla="*/ 1610 w 3221"/>
              <a:gd name="T5" fmla="*/ 0 h 3221"/>
              <a:gd name="T6" fmla="*/ 3220 w 3221"/>
              <a:gd name="T7" fmla="*/ 1610 h 3221"/>
              <a:gd name="T8" fmla="*/ 1610 w 3221"/>
              <a:gd name="T9" fmla="*/ 3220 h 3221"/>
            </a:gdLst>
            <a:ahLst/>
            <a:cxnLst>
              <a:cxn ang="0">
                <a:pos x="T0" y="T1"/>
              </a:cxn>
              <a:cxn ang="0">
                <a:pos x="T2" y="T3"/>
              </a:cxn>
              <a:cxn ang="0">
                <a:pos x="T4" y="T5"/>
              </a:cxn>
              <a:cxn ang="0">
                <a:pos x="T6" y="T7"/>
              </a:cxn>
              <a:cxn ang="0">
                <a:pos x="T8" y="T9"/>
              </a:cxn>
            </a:cxnLst>
            <a:rect l="0" t="0" r="r" b="b"/>
            <a:pathLst>
              <a:path w="3221" h="3221">
                <a:moveTo>
                  <a:pt x="1610" y="3220"/>
                </a:moveTo>
                <a:lnTo>
                  <a:pt x="0" y="1610"/>
                </a:lnTo>
                <a:lnTo>
                  <a:pt x="1610" y="0"/>
                </a:lnTo>
                <a:lnTo>
                  <a:pt x="3220" y="1610"/>
                </a:lnTo>
                <a:lnTo>
                  <a:pt x="1610" y="3220"/>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30" name="TextBox 44">
            <a:extLst>
              <a:ext uri="{FF2B5EF4-FFF2-40B4-BE49-F238E27FC236}">
                <a16:creationId xmlns:a16="http://schemas.microsoft.com/office/drawing/2014/main" id="{0426DBF9-95AF-404A-9BEC-DA4CD7468B5E}"/>
              </a:ext>
            </a:extLst>
          </p:cNvPr>
          <p:cNvSpPr txBox="1"/>
          <p:nvPr/>
        </p:nvSpPr>
        <p:spPr>
          <a:xfrm>
            <a:off x="2554987" y="807493"/>
            <a:ext cx="598241"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A</a:t>
            </a:r>
          </a:p>
        </p:txBody>
      </p:sp>
      <p:sp>
        <p:nvSpPr>
          <p:cNvPr id="32" name="TextBox 46">
            <a:extLst>
              <a:ext uri="{FF2B5EF4-FFF2-40B4-BE49-F238E27FC236}">
                <a16:creationId xmlns:a16="http://schemas.microsoft.com/office/drawing/2014/main" id="{4794AFEB-6C89-4E53-96F9-B5669614CA6B}"/>
              </a:ext>
            </a:extLst>
          </p:cNvPr>
          <p:cNvSpPr txBox="1"/>
          <p:nvPr/>
        </p:nvSpPr>
        <p:spPr>
          <a:xfrm>
            <a:off x="5906102" y="3798327"/>
            <a:ext cx="627096"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C</a:t>
            </a:r>
          </a:p>
        </p:txBody>
      </p:sp>
      <p:sp>
        <p:nvSpPr>
          <p:cNvPr id="48" name="TextBox 45">
            <a:extLst>
              <a:ext uri="{FF2B5EF4-FFF2-40B4-BE49-F238E27FC236}">
                <a16:creationId xmlns:a16="http://schemas.microsoft.com/office/drawing/2014/main" id="{7A8711F0-8A6E-4BC0-8176-CD0B87FE87C8}"/>
              </a:ext>
            </a:extLst>
          </p:cNvPr>
          <p:cNvSpPr txBox="1"/>
          <p:nvPr/>
        </p:nvSpPr>
        <p:spPr>
          <a:xfrm>
            <a:off x="2924538" y="3067119"/>
            <a:ext cx="184730" cy="784830"/>
          </a:xfrm>
          <a:prstGeom prst="rect">
            <a:avLst/>
          </a:prstGeom>
          <a:noFill/>
        </p:spPr>
        <p:txBody>
          <a:bodyPr wrap="none" rtlCol="0" anchor="ctr">
            <a:spAutoFit/>
          </a:bodyPr>
          <a:lstStyle/>
          <a:p>
            <a:pPr algn="ctr"/>
            <a:endParaRPr lang="en-US" sz="4500" b="1" dirty="0">
              <a:solidFill>
                <a:schemeClr val="bg1"/>
              </a:solidFill>
              <a:latin typeface="Poppins SemiBold" pitchFamily="2" charset="77"/>
              <a:ea typeface="League Spartan" charset="0"/>
              <a:cs typeface="Poppins SemiBold" pitchFamily="2" charset="77"/>
            </a:endParaRPr>
          </a:p>
        </p:txBody>
      </p:sp>
      <p:sp>
        <p:nvSpPr>
          <p:cNvPr id="49" name="Freeform 9">
            <a:extLst>
              <a:ext uri="{FF2B5EF4-FFF2-40B4-BE49-F238E27FC236}">
                <a16:creationId xmlns:a16="http://schemas.microsoft.com/office/drawing/2014/main" id="{3529F678-957C-4957-87B3-430C81EDD9EB}"/>
              </a:ext>
            </a:extLst>
          </p:cNvPr>
          <p:cNvSpPr>
            <a:spLocks noChangeArrowheads="1"/>
          </p:cNvSpPr>
          <p:nvPr/>
        </p:nvSpPr>
        <p:spPr bwMode="auto">
          <a:xfrm>
            <a:off x="895041" y="2914788"/>
            <a:ext cx="3236442" cy="2942543"/>
          </a:xfrm>
          <a:custGeom>
            <a:avLst/>
            <a:gdLst>
              <a:gd name="T0" fmla="*/ 1610 w 3220"/>
              <a:gd name="T1" fmla="*/ 3221 h 3222"/>
              <a:gd name="T2" fmla="*/ 0 w 3220"/>
              <a:gd name="T3" fmla="*/ 1611 h 3222"/>
              <a:gd name="T4" fmla="*/ 1610 w 3220"/>
              <a:gd name="T5" fmla="*/ 0 h 3222"/>
              <a:gd name="T6" fmla="*/ 3219 w 3220"/>
              <a:gd name="T7" fmla="*/ 1611 h 3222"/>
              <a:gd name="T8" fmla="*/ 1610 w 3220"/>
              <a:gd name="T9" fmla="*/ 3221 h 3222"/>
            </a:gdLst>
            <a:ahLst/>
            <a:cxnLst>
              <a:cxn ang="0">
                <a:pos x="T0" y="T1"/>
              </a:cxn>
              <a:cxn ang="0">
                <a:pos x="T2" y="T3"/>
              </a:cxn>
              <a:cxn ang="0">
                <a:pos x="T4" y="T5"/>
              </a:cxn>
              <a:cxn ang="0">
                <a:pos x="T6" y="T7"/>
              </a:cxn>
              <a:cxn ang="0">
                <a:pos x="T8" y="T9"/>
              </a:cxn>
            </a:cxnLst>
            <a:rect l="0" t="0" r="r" b="b"/>
            <a:pathLst>
              <a:path w="3220" h="3222">
                <a:moveTo>
                  <a:pt x="1610" y="3221"/>
                </a:moveTo>
                <a:lnTo>
                  <a:pt x="0" y="1611"/>
                </a:lnTo>
                <a:lnTo>
                  <a:pt x="1610" y="0"/>
                </a:lnTo>
                <a:lnTo>
                  <a:pt x="3219" y="1611"/>
                </a:lnTo>
                <a:lnTo>
                  <a:pt x="1610" y="3221"/>
                </a:lnTo>
              </a:path>
            </a:pathLst>
          </a:custGeom>
          <a:solidFill>
            <a:schemeClr val="accent2"/>
          </a:solidFill>
          <a:ln w="9525" cap="flat">
            <a:no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21" name="TextBox 29">
            <a:extLst>
              <a:ext uri="{FF2B5EF4-FFF2-40B4-BE49-F238E27FC236}">
                <a16:creationId xmlns:a16="http://schemas.microsoft.com/office/drawing/2014/main" id="{A03E2A1C-4743-478B-A867-725AA05FA7CE}"/>
              </a:ext>
            </a:extLst>
          </p:cNvPr>
          <p:cNvSpPr txBox="1"/>
          <p:nvPr/>
        </p:nvSpPr>
        <p:spPr>
          <a:xfrm>
            <a:off x="951703" y="3748920"/>
            <a:ext cx="3123117" cy="1015663"/>
          </a:xfrm>
          <a:prstGeom prst="rect">
            <a:avLst/>
          </a:prstGeom>
          <a:noFill/>
        </p:spPr>
        <p:txBody>
          <a:bodyPr wrap="square" rtlCol="0" anchor="ctr">
            <a:spAutoFit/>
          </a:bodyPr>
          <a:lstStyle/>
          <a:p>
            <a:pPr algn="ctr"/>
            <a:r>
              <a:rPr lang="es-CO" sz="2000" b="1" dirty="0" smtClean="0">
                <a:solidFill>
                  <a:schemeClr val="accent1">
                    <a:lumMod val="50000"/>
                  </a:schemeClr>
                </a:solidFill>
                <a:latin typeface="Calibri"/>
                <a:ea typeface="Calibri"/>
                <a:cs typeface="Calibri"/>
                <a:sym typeface="Calibri"/>
              </a:rPr>
              <a:t>PQRS </a:t>
            </a:r>
          </a:p>
          <a:p>
            <a:pPr algn="ctr"/>
            <a:r>
              <a:rPr lang="es-CO" sz="2000" b="1" dirty="0" smtClean="0">
                <a:solidFill>
                  <a:schemeClr val="accent1">
                    <a:lumMod val="50000"/>
                  </a:schemeClr>
                </a:solidFill>
                <a:latin typeface="Calibri"/>
                <a:ea typeface="Calibri"/>
                <a:cs typeface="Calibri"/>
                <a:sym typeface="Calibri"/>
              </a:rPr>
              <a:t>Recibidas por canal de atención</a:t>
            </a:r>
            <a:endParaRPr lang="es-CO" sz="2000" b="1" dirty="0">
              <a:solidFill>
                <a:schemeClr val="accent1">
                  <a:lumMod val="50000"/>
                </a:schemeClr>
              </a:solidFill>
              <a:latin typeface="Calibri"/>
              <a:ea typeface="Calibri"/>
              <a:cs typeface="Calibri"/>
              <a:sym typeface="Calibri"/>
            </a:endParaRPr>
          </a:p>
        </p:txBody>
      </p:sp>
      <p:graphicFrame>
        <p:nvGraphicFramePr>
          <p:cNvPr id="14" name="Gráfico 13"/>
          <p:cNvGraphicFramePr>
            <a:graphicFrameLocks/>
          </p:cNvGraphicFramePr>
          <p:nvPr>
            <p:extLst>
              <p:ext uri="{D42A27DB-BD31-4B8C-83A1-F6EECF244321}">
                <p14:modId xmlns:p14="http://schemas.microsoft.com/office/powerpoint/2010/main" val="1908080266"/>
              </p:ext>
            </p:extLst>
          </p:nvPr>
        </p:nvGraphicFramePr>
        <p:xfrm>
          <a:off x="5045558" y="2828002"/>
          <a:ext cx="5400676" cy="2857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603290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8">
            <a:extLst>
              <a:ext uri="{FF2B5EF4-FFF2-40B4-BE49-F238E27FC236}">
                <a16:creationId xmlns:a16="http://schemas.microsoft.com/office/drawing/2014/main" id="{6DD8D568-9528-402D-BFCA-A7F78668D179}"/>
              </a:ext>
            </a:extLst>
          </p:cNvPr>
          <p:cNvSpPr>
            <a:spLocks noChangeArrowheads="1"/>
          </p:cNvSpPr>
          <p:nvPr/>
        </p:nvSpPr>
        <p:spPr bwMode="auto">
          <a:xfrm>
            <a:off x="75648" y="670749"/>
            <a:ext cx="1426133" cy="1426135"/>
          </a:xfrm>
          <a:custGeom>
            <a:avLst/>
            <a:gdLst>
              <a:gd name="T0" fmla="*/ 1938 w 3875"/>
              <a:gd name="T1" fmla="*/ 3875 h 3876"/>
              <a:gd name="T2" fmla="*/ 0 w 3875"/>
              <a:gd name="T3" fmla="*/ 1938 h 3876"/>
              <a:gd name="T4" fmla="*/ 1938 w 3875"/>
              <a:gd name="T5" fmla="*/ 0 h 3876"/>
              <a:gd name="T6" fmla="*/ 3874 w 3875"/>
              <a:gd name="T7" fmla="*/ 1938 h 3876"/>
              <a:gd name="T8" fmla="*/ 1938 w 3875"/>
              <a:gd name="T9" fmla="*/ 3875 h 3876"/>
            </a:gdLst>
            <a:ahLst/>
            <a:cxnLst>
              <a:cxn ang="0">
                <a:pos x="T0" y="T1"/>
              </a:cxn>
              <a:cxn ang="0">
                <a:pos x="T2" y="T3"/>
              </a:cxn>
              <a:cxn ang="0">
                <a:pos x="T4" y="T5"/>
              </a:cxn>
              <a:cxn ang="0">
                <a:pos x="T6" y="T7"/>
              </a:cxn>
              <a:cxn ang="0">
                <a:pos x="T8" y="T9"/>
              </a:cxn>
            </a:cxnLst>
            <a:rect l="0" t="0" r="r" b="b"/>
            <a:pathLst>
              <a:path w="3875" h="3876">
                <a:moveTo>
                  <a:pt x="1938" y="3875"/>
                </a:moveTo>
                <a:lnTo>
                  <a:pt x="0" y="1938"/>
                </a:lnTo>
                <a:lnTo>
                  <a:pt x="1938" y="0"/>
                </a:lnTo>
                <a:lnTo>
                  <a:pt x="3874" y="1938"/>
                </a:lnTo>
                <a:lnTo>
                  <a:pt x="1938" y="3875"/>
                </a:lnTo>
              </a:path>
            </a:pathLst>
          </a:custGeom>
          <a:solidFill>
            <a:schemeClr val="accent2">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4" name="Freeform 6">
            <a:extLst>
              <a:ext uri="{FF2B5EF4-FFF2-40B4-BE49-F238E27FC236}">
                <a16:creationId xmlns:a16="http://schemas.microsoft.com/office/drawing/2014/main" id="{8FF5A817-8DFC-4288-B5DE-A4E55BC9C874}"/>
              </a:ext>
            </a:extLst>
          </p:cNvPr>
          <p:cNvSpPr>
            <a:spLocks noChangeArrowheads="1"/>
          </p:cNvSpPr>
          <p:nvPr/>
        </p:nvSpPr>
        <p:spPr bwMode="auto">
          <a:xfrm>
            <a:off x="881029" y="385476"/>
            <a:ext cx="11069781" cy="2670034"/>
          </a:xfrm>
          <a:custGeom>
            <a:avLst/>
            <a:gdLst>
              <a:gd name="T0" fmla="*/ 8737 w 9561"/>
              <a:gd name="T1" fmla="*/ 0 h 3222"/>
              <a:gd name="T2" fmla="*/ 9560 w 9561"/>
              <a:gd name="T3" fmla="*/ 1611 h 3222"/>
              <a:gd name="T4" fmla="*/ 8737 w 9561"/>
              <a:gd name="T5" fmla="*/ 3221 h 3222"/>
              <a:gd name="T6" fmla="*/ 0 w 9561"/>
              <a:gd name="T7" fmla="*/ 3221 h 3222"/>
              <a:gd name="T8" fmla="*/ 0 w 9561"/>
              <a:gd name="T9" fmla="*/ 0 h 3222"/>
              <a:gd name="T10" fmla="*/ 8737 w 9561"/>
              <a:gd name="T11" fmla="*/ 0 h 3222"/>
            </a:gdLst>
            <a:ahLst/>
            <a:cxnLst>
              <a:cxn ang="0">
                <a:pos x="T0" y="T1"/>
              </a:cxn>
              <a:cxn ang="0">
                <a:pos x="T2" y="T3"/>
              </a:cxn>
              <a:cxn ang="0">
                <a:pos x="T4" y="T5"/>
              </a:cxn>
              <a:cxn ang="0">
                <a:pos x="T6" y="T7"/>
              </a:cxn>
              <a:cxn ang="0">
                <a:pos x="T8" y="T9"/>
              </a:cxn>
              <a:cxn ang="0">
                <a:pos x="T10" y="T11"/>
              </a:cxn>
            </a:cxnLst>
            <a:rect l="0" t="0" r="r" b="b"/>
            <a:pathLst>
              <a:path w="9561" h="3222">
                <a:moveTo>
                  <a:pt x="8737" y="0"/>
                </a:moveTo>
                <a:lnTo>
                  <a:pt x="9560" y="1611"/>
                </a:lnTo>
                <a:lnTo>
                  <a:pt x="8737" y="3221"/>
                </a:lnTo>
                <a:lnTo>
                  <a:pt x="0" y="3221"/>
                </a:lnTo>
                <a:lnTo>
                  <a:pt x="0" y="0"/>
                </a:lnTo>
                <a:lnTo>
                  <a:pt x="8737" y="0"/>
                </a:lnTo>
              </a:path>
            </a:pathLst>
          </a:custGeom>
          <a:solidFill>
            <a:schemeClr val="accent2">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5" name="Freeform 7">
            <a:extLst>
              <a:ext uri="{FF2B5EF4-FFF2-40B4-BE49-F238E27FC236}">
                <a16:creationId xmlns:a16="http://schemas.microsoft.com/office/drawing/2014/main" id="{D05919DA-DB46-4896-B674-224146B3BA51}"/>
              </a:ext>
            </a:extLst>
          </p:cNvPr>
          <p:cNvSpPr>
            <a:spLocks noChangeArrowheads="1"/>
          </p:cNvSpPr>
          <p:nvPr/>
        </p:nvSpPr>
        <p:spPr bwMode="auto">
          <a:xfrm>
            <a:off x="10687861" y="618326"/>
            <a:ext cx="973683" cy="2204334"/>
          </a:xfrm>
          <a:custGeom>
            <a:avLst/>
            <a:gdLst>
              <a:gd name="T0" fmla="*/ 779 w 1014"/>
              <a:gd name="T1" fmla="*/ 1526 h 3052"/>
              <a:gd name="T2" fmla="*/ 0 w 1014"/>
              <a:gd name="T3" fmla="*/ 3051 h 3052"/>
              <a:gd name="T4" fmla="*/ 235 w 1014"/>
              <a:gd name="T5" fmla="*/ 3051 h 3052"/>
              <a:gd name="T6" fmla="*/ 1013 w 1014"/>
              <a:gd name="T7" fmla="*/ 1526 h 3052"/>
              <a:gd name="T8" fmla="*/ 235 w 1014"/>
              <a:gd name="T9" fmla="*/ 0 h 3052"/>
              <a:gd name="T10" fmla="*/ 0 w 1014"/>
              <a:gd name="T11" fmla="*/ 0 h 3052"/>
              <a:gd name="T12" fmla="*/ 779 w 1014"/>
              <a:gd name="T13" fmla="*/ 1526 h 3052"/>
            </a:gdLst>
            <a:ahLst/>
            <a:cxnLst>
              <a:cxn ang="0">
                <a:pos x="T0" y="T1"/>
              </a:cxn>
              <a:cxn ang="0">
                <a:pos x="T2" y="T3"/>
              </a:cxn>
              <a:cxn ang="0">
                <a:pos x="T4" y="T5"/>
              </a:cxn>
              <a:cxn ang="0">
                <a:pos x="T6" y="T7"/>
              </a:cxn>
              <a:cxn ang="0">
                <a:pos x="T8" y="T9"/>
              </a:cxn>
              <a:cxn ang="0">
                <a:pos x="T10" y="T11"/>
              </a:cxn>
              <a:cxn ang="0">
                <a:pos x="T12" y="T13"/>
              </a:cxn>
            </a:cxnLst>
            <a:rect l="0" t="0" r="r" b="b"/>
            <a:pathLst>
              <a:path w="1014" h="3052">
                <a:moveTo>
                  <a:pt x="779" y="1526"/>
                </a:moveTo>
                <a:lnTo>
                  <a:pt x="0" y="3051"/>
                </a:lnTo>
                <a:lnTo>
                  <a:pt x="235" y="3051"/>
                </a:lnTo>
                <a:lnTo>
                  <a:pt x="1013" y="1526"/>
                </a:lnTo>
                <a:lnTo>
                  <a:pt x="235" y="0"/>
                </a:lnTo>
                <a:lnTo>
                  <a:pt x="0" y="0"/>
                </a:lnTo>
                <a:lnTo>
                  <a:pt x="779" y="1526"/>
                </a:lnTo>
              </a:path>
            </a:pathLst>
          </a:custGeom>
          <a:solidFill>
            <a:schemeClr val="accent2"/>
          </a:solidFill>
          <a:ln w="9525" cap="flat">
            <a:no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6" name="Freeform 9">
            <a:extLst>
              <a:ext uri="{FF2B5EF4-FFF2-40B4-BE49-F238E27FC236}">
                <a16:creationId xmlns:a16="http://schemas.microsoft.com/office/drawing/2014/main" id="{3529F678-957C-4957-87B3-430C81EDD9EB}"/>
              </a:ext>
            </a:extLst>
          </p:cNvPr>
          <p:cNvSpPr>
            <a:spLocks noChangeArrowheads="1"/>
          </p:cNvSpPr>
          <p:nvPr/>
        </p:nvSpPr>
        <p:spPr bwMode="auto">
          <a:xfrm>
            <a:off x="260486" y="790098"/>
            <a:ext cx="1184389" cy="1186012"/>
          </a:xfrm>
          <a:custGeom>
            <a:avLst/>
            <a:gdLst>
              <a:gd name="T0" fmla="*/ 1610 w 3220"/>
              <a:gd name="T1" fmla="*/ 3221 h 3222"/>
              <a:gd name="T2" fmla="*/ 0 w 3220"/>
              <a:gd name="T3" fmla="*/ 1611 h 3222"/>
              <a:gd name="T4" fmla="*/ 1610 w 3220"/>
              <a:gd name="T5" fmla="*/ 0 h 3222"/>
              <a:gd name="T6" fmla="*/ 3219 w 3220"/>
              <a:gd name="T7" fmla="*/ 1611 h 3222"/>
              <a:gd name="T8" fmla="*/ 1610 w 3220"/>
              <a:gd name="T9" fmla="*/ 3221 h 3222"/>
            </a:gdLst>
            <a:ahLst/>
            <a:cxnLst>
              <a:cxn ang="0">
                <a:pos x="T0" y="T1"/>
              </a:cxn>
              <a:cxn ang="0">
                <a:pos x="T2" y="T3"/>
              </a:cxn>
              <a:cxn ang="0">
                <a:pos x="T4" y="T5"/>
              </a:cxn>
              <a:cxn ang="0">
                <a:pos x="T6" y="T7"/>
              </a:cxn>
              <a:cxn ang="0">
                <a:pos x="T8" y="T9"/>
              </a:cxn>
            </a:cxnLst>
            <a:rect l="0" t="0" r="r" b="b"/>
            <a:pathLst>
              <a:path w="3220" h="3222">
                <a:moveTo>
                  <a:pt x="1610" y="3221"/>
                </a:moveTo>
                <a:lnTo>
                  <a:pt x="0" y="1611"/>
                </a:lnTo>
                <a:lnTo>
                  <a:pt x="1610" y="0"/>
                </a:lnTo>
                <a:lnTo>
                  <a:pt x="3219" y="1611"/>
                </a:lnTo>
                <a:lnTo>
                  <a:pt x="1610" y="3221"/>
                </a:lnTo>
              </a:path>
            </a:pathLst>
          </a:custGeom>
          <a:solidFill>
            <a:schemeClr val="accent2"/>
          </a:solidFill>
          <a:ln w="9525" cap="flat">
            <a:no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7" name="TextBox 45">
            <a:extLst>
              <a:ext uri="{FF2B5EF4-FFF2-40B4-BE49-F238E27FC236}">
                <a16:creationId xmlns:a16="http://schemas.microsoft.com/office/drawing/2014/main" id="{7A8711F0-8A6E-4BC0-8176-CD0B87FE87C8}"/>
              </a:ext>
            </a:extLst>
          </p:cNvPr>
          <p:cNvSpPr txBox="1"/>
          <p:nvPr/>
        </p:nvSpPr>
        <p:spPr>
          <a:xfrm>
            <a:off x="6127284" y="2252943"/>
            <a:ext cx="184730" cy="784830"/>
          </a:xfrm>
          <a:prstGeom prst="rect">
            <a:avLst/>
          </a:prstGeom>
          <a:noFill/>
        </p:spPr>
        <p:txBody>
          <a:bodyPr wrap="none" rtlCol="0" anchor="ctr">
            <a:spAutoFit/>
          </a:bodyPr>
          <a:lstStyle/>
          <a:p>
            <a:pPr algn="ctr"/>
            <a:endParaRPr lang="en-US" sz="4500" b="1" dirty="0">
              <a:solidFill>
                <a:schemeClr val="bg1"/>
              </a:solidFill>
              <a:latin typeface="Poppins SemiBold" pitchFamily="2" charset="77"/>
              <a:ea typeface="League Spartan" charset="0"/>
              <a:cs typeface="Poppins SemiBold" pitchFamily="2" charset="77"/>
            </a:endParaRPr>
          </a:p>
        </p:txBody>
      </p:sp>
      <p:sp>
        <p:nvSpPr>
          <p:cNvPr id="9" name="Subtitle 2">
            <a:extLst>
              <a:ext uri="{FF2B5EF4-FFF2-40B4-BE49-F238E27FC236}">
                <a16:creationId xmlns:a16="http://schemas.microsoft.com/office/drawing/2014/main" id="{9DC74189-4BAA-4563-9537-543388EA0EB0}"/>
              </a:ext>
            </a:extLst>
          </p:cNvPr>
          <p:cNvSpPr txBox="1">
            <a:spLocks/>
          </p:cNvSpPr>
          <p:nvPr/>
        </p:nvSpPr>
        <p:spPr>
          <a:xfrm>
            <a:off x="5243525" y="504685"/>
            <a:ext cx="3317730" cy="25853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just">
              <a:lnSpc>
                <a:spcPct val="90000"/>
              </a:lnSpc>
              <a:spcBef>
                <a:spcPts val="0"/>
              </a:spcBef>
            </a:pPr>
            <a:r>
              <a:rPr lang="es-ES" sz="1200" dirty="0" smtClean="0">
                <a:solidFill>
                  <a:schemeClr val="tx1"/>
                </a:solidFill>
                <a:latin typeface="Calibri"/>
                <a:ea typeface="Calibri"/>
                <a:cs typeface="Calibri"/>
                <a:sym typeface="Calibri"/>
              </a:rPr>
              <a:t> </a:t>
            </a:r>
            <a:endParaRPr lang="es-ES" sz="1200" i="0" u="none" strike="noStrike" cap="none" dirty="0">
              <a:solidFill>
                <a:schemeClr val="tx1"/>
              </a:solidFill>
              <a:latin typeface="Calibri"/>
              <a:ea typeface="Calibri"/>
              <a:cs typeface="Calibri"/>
              <a:sym typeface="Calibri"/>
            </a:endParaRPr>
          </a:p>
        </p:txBody>
      </p:sp>
      <p:sp>
        <p:nvSpPr>
          <p:cNvPr id="11" name="TextBox 44">
            <a:extLst>
              <a:ext uri="{FF2B5EF4-FFF2-40B4-BE49-F238E27FC236}">
                <a16:creationId xmlns:a16="http://schemas.microsoft.com/office/drawing/2014/main" id="{0426DBF9-95AF-404A-9BEC-DA4CD7468B5E}"/>
              </a:ext>
            </a:extLst>
          </p:cNvPr>
          <p:cNvSpPr txBox="1"/>
          <p:nvPr/>
        </p:nvSpPr>
        <p:spPr>
          <a:xfrm>
            <a:off x="522975" y="993563"/>
            <a:ext cx="554960"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B</a:t>
            </a:r>
          </a:p>
        </p:txBody>
      </p:sp>
      <p:sp>
        <p:nvSpPr>
          <p:cNvPr id="15" name="Freeform 11">
            <a:extLst>
              <a:ext uri="{FF2B5EF4-FFF2-40B4-BE49-F238E27FC236}">
                <a16:creationId xmlns:a16="http://schemas.microsoft.com/office/drawing/2014/main" id="{DF8D4B28-B349-4FE6-9944-1158E9E01977}"/>
              </a:ext>
            </a:extLst>
          </p:cNvPr>
          <p:cNvSpPr>
            <a:spLocks noChangeArrowheads="1"/>
          </p:cNvSpPr>
          <p:nvPr/>
        </p:nvSpPr>
        <p:spPr bwMode="auto">
          <a:xfrm>
            <a:off x="881028" y="3152277"/>
            <a:ext cx="11069782" cy="2779098"/>
          </a:xfrm>
          <a:custGeom>
            <a:avLst/>
            <a:gdLst>
              <a:gd name="T0" fmla="*/ 8737 w 9561"/>
              <a:gd name="T1" fmla="*/ 0 h 3221"/>
              <a:gd name="T2" fmla="*/ 9560 w 9561"/>
              <a:gd name="T3" fmla="*/ 1610 h 3221"/>
              <a:gd name="T4" fmla="*/ 8737 w 9561"/>
              <a:gd name="T5" fmla="*/ 3220 h 3221"/>
              <a:gd name="T6" fmla="*/ 0 w 9561"/>
              <a:gd name="T7" fmla="*/ 3220 h 3221"/>
              <a:gd name="T8" fmla="*/ 0 w 9561"/>
              <a:gd name="T9" fmla="*/ 0 h 3221"/>
              <a:gd name="T10" fmla="*/ 8737 w 9561"/>
              <a:gd name="T11" fmla="*/ 0 h 3221"/>
            </a:gdLst>
            <a:ahLst/>
            <a:cxnLst>
              <a:cxn ang="0">
                <a:pos x="T0" y="T1"/>
              </a:cxn>
              <a:cxn ang="0">
                <a:pos x="T2" y="T3"/>
              </a:cxn>
              <a:cxn ang="0">
                <a:pos x="T4" y="T5"/>
              </a:cxn>
              <a:cxn ang="0">
                <a:pos x="T6" y="T7"/>
              </a:cxn>
              <a:cxn ang="0">
                <a:pos x="T8" y="T9"/>
              </a:cxn>
              <a:cxn ang="0">
                <a:pos x="T10" y="T11"/>
              </a:cxn>
            </a:cxnLst>
            <a:rect l="0" t="0" r="r" b="b"/>
            <a:pathLst>
              <a:path w="9561" h="3221">
                <a:moveTo>
                  <a:pt x="8737" y="0"/>
                </a:moveTo>
                <a:lnTo>
                  <a:pt x="9560" y="1610"/>
                </a:lnTo>
                <a:lnTo>
                  <a:pt x="8737" y="3220"/>
                </a:lnTo>
                <a:lnTo>
                  <a:pt x="0" y="3220"/>
                </a:lnTo>
                <a:lnTo>
                  <a:pt x="0" y="0"/>
                </a:lnTo>
                <a:lnTo>
                  <a:pt x="8737" y="0"/>
                </a:lnTo>
              </a:path>
            </a:pathLst>
          </a:custGeom>
          <a:solidFill>
            <a:schemeClr val="accent3">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16" name="Freeform 12">
            <a:extLst>
              <a:ext uri="{FF2B5EF4-FFF2-40B4-BE49-F238E27FC236}">
                <a16:creationId xmlns:a16="http://schemas.microsoft.com/office/drawing/2014/main" id="{ACA7DAB3-9321-46FB-8863-014B47301487}"/>
              </a:ext>
            </a:extLst>
          </p:cNvPr>
          <p:cNvSpPr>
            <a:spLocks noChangeArrowheads="1"/>
          </p:cNvSpPr>
          <p:nvPr/>
        </p:nvSpPr>
        <p:spPr bwMode="auto">
          <a:xfrm>
            <a:off x="10705733" y="3353732"/>
            <a:ext cx="937937" cy="2376188"/>
          </a:xfrm>
          <a:custGeom>
            <a:avLst/>
            <a:gdLst>
              <a:gd name="T0" fmla="*/ 779 w 1014"/>
              <a:gd name="T1" fmla="*/ 1525 h 3051"/>
              <a:gd name="T2" fmla="*/ 0 w 1014"/>
              <a:gd name="T3" fmla="*/ 3050 h 3051"/>
              <a:gd name="T4" fmla="*/ 235 w 1014"/>
              <a:gd name="T5" fmla="*/ 3050 h 3051"/>
              <a:gd name="T6" fmla="*/ 1013 w 1014"/>
              <a:gd name="T7" fmla="*/ 1525 h 3051"/>
              <a:gd name="T8" fmla="*/ 235 w 1014"/>
              <a:gd name="T9" fmla="*/ 0 h 3051"/>
              <a:gd name="T10" fmla="*/ 0 w 1014"/>
              <a:gd name="T11" fmla="*/ 0 h 3051"/>
              <a:gd name="T12" fmla="*/ 779 w 1014"/>
              <a:gd name="T13" fmla="*/ 1525 h 3051"/>
            </a:gdLst>
            <a:ahLst/>
            <a:cxnLst>
              <a:cxn ang="0">
                <a:pos x="T0" y="T1"/>
              </a:cxn>
              <a:cxn ang="0">
                <a:pos x="T2" y="T3"/>
              </a:cxn>
              <a:cxn ang="0">
                <a:pos x="T4" y="T5"/>
              </a:cxn>
              <a:cxn ang="0">
                <a:pos x="T6" y="T7"/>
              </a:cxn>
              <a:cxn ang="0">
                <a:pos x="T8" y="T9"/>
              </a:cxn>
              <a:cxn ang="0">
                <a:pos x="T10" y="T11"/>
              </a:cxn>
              <a:cxn ang="0">
                <a:pos x="T12" y="T13"/>
              </a:cxn>
            </a:cxnLst>
            <a:rect l="0" t="0" r="r" b="b"/>
            <a:pathLst>
              <a:path w="1014" h="3051">
                <a:moveTo>
                  <a:pt x="779" y="1525"/>
                </a:moveTo>
                <a:lnTo>
                  <a:pt x="0" y="3050"/>
                </a:lnTo>
                <a:lnTo>
                  <a:pt x="235" y="3050"/>
                </a:lnTo>
                <a:lnTo>
                  <a:pt x="1013" y="1525"/>
                </a:lnTo>
                <a:lnTo>
                  <a:pt x="235" y="0"/>
                </a:lnTo>
                <a:lnTo>
                  <a:pt x="0" y="0"/>
                </a:lnTo>
                <a:lnTo>
                  <a:pt x="779" y="1525"/>
                </a:lnTo>
              </a:path>
            </a:pathLst>
          </a:custGeom>
          <a:solidFill>
            <a:schemeClr val="accent3"/>
          </a:solidFill>
          <a:ln>
            <a:noFill/>
          </a:ln>
          <a:effectLst/>
        </p:spPr>
        <p:txBody>
          <a:bodyPr wrap="none" anchor="ctr"/>
          <a:lstStyle/>
          <a:p>
            <a:endParaRPr lang="en-US" sz="3266" dirty="0">
              <a:latin typeface="Open Sans Light" panose="020B0306030504020204" pitchFamily="34" charset="0"/>
            </a:endParaRPr>
          </a:p>
        </p:txBody>
      </p:sp>
      <p:sp>
        <p:nvSpPr>
          <p:cNvPr id="17" name="Freeform 13">
            <a:extLst>
              <a:ext uri="{FF2B5EF4-FFF2-40B4-BE49-F238E27FC236}">
                <a16:creationId xmlns:a16="http://schemas.microsoft.com/office/drawing/2014/main" id="{33B24E21-14DA-4E1D-9189-738A452658B8}"/>
              </a:ext>
            </a:extLst>
          </p:cNvPr>
          <p:cNvSpPr>
            <a:spLocks noChangeArrowheads="1"/>
          </p:cNvSpPr>
          <p:nvPr/>
        </p:nvSpPr>
        <p:spPr bwMode="auto">
          <a:xfrm>
            <a:off x="28366" y="3654057"/>
            <a:ext cx="1648628" cy="1696754"/>
          </a:xfrm>
          <a:custGeom>
            <a:avLst/>
            <a:gdLst>
              <a:gd name="T0" fmla="*/ 1938 w 3875"/>
              <a:gd name="T1" fmla="*/ 3876 h 3877"/>
              <a:gd name="T2" fmla="*/ 0 w 3875"/>
              <a:gd name="T3" fmla="*/ 1938 h 3877"/>
              <a:gd name="T4" fmla="*/ 1938 w 3875"/>
              <a:gd name="T5" fmla="*/ 0 h 3877"/>
              <a:gd name="T6" fmla="*/ 3874 w 3875"/>
              <a:gd name="T7" fmla="*/ 1938 h 3877"/>
              <a:gd name="T8" fmla="*/ 1938 w 3875"/>
              <a:gd name="T9" fmla="*/ 3876 h 3877"/>
            </a:gdLst>
            <a:ahLst/>
            <a:cxnLst>
              <a:cxn ang="0">
                <a:pos x="T0" y="T1"/>
              </a:cxn>
              <a:cxn ang="0">
                <a:pos x="T2" y="T3"/>
              </a:cxn>
              <a:cxn ang="0">
                <a:pos x="T4" y="T5"/>
              </a:cxn>
              <a:cxn ang="0">
                <a:pos x="T6" y="T7"/>
              </a:cxn>
              <a:cxn ang="0">
                <a:pos x="T8" y="T9"/>
              </a:cxn>
            </a:cxnLst>
            <a:rect l="0" t="0" r="r" b="b"/>
            <a:pathLst>
              <a:path w="3875" h="3877">
                <a:moveTo>
                  <a:pt x="1938" y="3876"/>
                </a:moveTo>
                <a:lnTo>
                  <a:pt x="0" y="1938"/>
                </a:lnTo>
                <a:lnTo>
                  <a:pt x="1938" y="0"/>
                </a:lnTo>
                <a:lnTo>
                  <a:pt x="3874" y="1938"/>
                </a:lnTo>
                <a:lnTo>
                  <a:pt x="1938" y="3876"/>
                </a:lnTo>
              </a:path>
            </a:pathLst>
          </a:custGeom>
          <a:solidFill>
            <a:schemeClr val="accent3">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18" name="Freeform 14">
            <a:extLst>
              <a:ext uri="{FF2B5EF4-FFF2-40B4-BE49-F238E27FC236}">
                <a16:creationId xmlns:a16="http://schemas.microsoft.com/office/drawing/2014/main" id="{633D2021-5E31-4A8D-9E79-616FC4ECD106}"/>
              </a:ext>
            </a:extLst>
          </p:cNvPr>
          <p:cNvSpPr>
            <a:spLocks noChangeArrowheads="1"/>
          </p:cNvSpPr>
          <p:nvPr/>
        </p:nvSpPr>
        <p:spPr bwMode="auto">
          <a:xfrm>
            <a:off x="193746" y="3845686"/>
            <a:ext cx="1308035" cy="1311893"/>
          </a:xfrm>
          <a:custGeom>
            <a:avLst/>
            <a:gdLst>
              <a:gd name="T0" fmla="*/ 1610 w 3220"/>
              <a:gd name="T1" fmla="*/ 3220 h 3221"/>
              <a:gd name="T2" fmla="*/ 0 w 3220"/>
              <a:gd name="T3" fmla="*/ 1610 h 3221"/>
              <a:gd name="T4" fmla="*/ 1610 w 3220"/>
              <a:gd name="T5" fmla="*/ 0 h 3221"/>
              <a:gd name="T6" fmla="*/ 3219 w 3220"/>
              <a:gd name="T7" fmla="*/ 1610 h 3221"/>
              <a:gd name="T8" fmla="*/ 1610 w 3220"/>
              <a:gd name="T9" fmla="*/ 3220 h 3221"/>
            </a:gdLst>
            <a:ahLst/>
            <a:cxnLst>
              <a:cxn ang="0">
                <a:pos x="T0" y="T1"/>
              </a:cxn>
              <a:cxn ang="0">
                <a:pos x="T2" y="T3"/>
              </a:cxn>
              <a:cxn ang="0">
                <a:pos x="T4" y="T5"/>
              </a:cxn>
              <a:cxn ang="0">
                <a:pos x="T6" y="T7"/>
              </a:cxn>
              <a:cxn ang="0">
                <a:pos x="T8" y="T9"/>
              </a:cxn>
            </a:cxnLst>
            <a:rect l="0" t="0" r="r" b="b"/>
            <a:pathLst>
              <a:path w="3220" h="3221">
                <a:moveTo>
                  <a:pt x="1610" y="3220"/>
                </a:moveTo>
                <a:lnTo>
                  <a:pt x="0" y="1610"/>
                </a:lnTo>
                <a:lnTo>
                  <a:pt x="1610" y="0"/>
                </a:lnTo>
                <a:lnTo>
                  <a:pt x="3219" y="1610"/>
                </a:lnTo>
                <a:lnTo>
                  <a:pt x="1610" y="3220"/>
                </a:lnTo>
              </a:path>
            </a:pathLst>
          </a:custGeom>
          <a:solidFill>
            <a:schemeClr val="accent3"/>
          </a:solidFill>
          <a:ln>
            <a:noFill/>
          </a:ln>
          <a:effectLst/>
        </p:spPr>
        <p:txBody>
          <a:bodyPr wrap="none" anchor="ctr"/>
          <a:lstStyle/>
          <a:p>
            <a:endParaRPr lang="en-US" sz="3266" dirty="0">
              <a:latin typeface="Open Sans Light" panose="020B0306030504020204" pitchFamily="34" charset="0"/>
            </a:endParaRPr>
          </a:p>
        </p:txBody>
      </p:sp>
      <p:sp>
        <p:nvSpPr>
          <p:cNvPr id="20" name="TextBox 46">
            <a:extLst>
              <a:ext uri="{FF2B5EF4-FFF2-40B4-BE49-F238E27FC236}">
                <a16:creationId xmlns:a16="http://schemas.microsoft.com/office/drawing/2014/main" id="{4794AFEB-6C89-4E53-96F9-B5669614CA6B}"/>
              </a:ext>
            </a:extLst>
          </p:cNvPr>
          <p:cNvSpPr txBox="1"/>
          <p:nvPr/>
        </p:nvSpPr>
        <p:spPr>
          <a:xfrm>
            <a:off x="312590" y="4042249"/>
            <a:ext cx="912975" cy="784830"/>
          </a:xfrm>
          <a:prstGeom prst="rect">
            <a:avLst/>
          </a:prstGeom>
          <a:noFill/>
        </p:spPr>
        <p:txBody>
          <a:bodyPr wrap="squar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C</a:t>
            </a:r>
          </a:p>
        </p:txBody>
      </p:sp>
      <p:sp>
        <p:nvSpPr>
          <p:cNvPr id="24" name="Rectángulo 23"/>
          <p:cNvSpPr/>
          <p:nvPr/>
        </p:nvSpPr>
        <p:spPr>
          <a:xfrm>
            <a:off x="4738976" y="385476"/>
            <a:ext cx="5891917" cy="1954381"/>
          </a:xfrm>
          <a:prstGeom prst="rect">
            <a:avLst/>
          </a:prstGeom>
        </p:spPr>
        <p:txBody>
          <a:bodyPr wrap="square">
            <a:spAutoFit/>
          </a:bodyPr>
          <a:lstStyle/>
          <a:p>
            <a:pPr algn="just"/>
            <a:r>
              <a:rPr lang="es-CO" sz="1100" dirty="0">
                <a:solidFill>
                  <a:schemeClr val="tx1"/>
                </a:solidFill>
              </a:rPr>
              <a:t>Llamadas Recibidas: Representan la mayoría de las interacciones con el </a:t>
            </a:r>
            <a:r>
              <a:rPr lang="es-CO" sz="1100" dirty="0" smtClean="0">
                <a:solidFill>
                  <a:schemeClr val="tx1"/>
                </a:solidFill>
              </a:rPr>
              <a:t>78%, </a:t>
            </a:r>
            <a:r>
              <a:rPr lang="es-CO" sz="1100" dirty="0">
                <a:solidFill>
                  <a:schemeClr val="tx1"/>
                </a:solidFill>
              </a:rPr>
              <a:t>lo que indica que este canal es el principal punto de contacto para los usuarios que buscan comunicarse con el Instituto. Brindando información respecto de fechas de </a:t>
            </a:r>
            <a:r>
              <a:rPr lang="es-CO" sz="1100" dirty="0" smtClean="0">
                <a:solidFill>
                  <a:schemeClr val="tx1"/>
                </a:solidFill>
              </a:rPr>
              <a:t>exámenes finales, </a:t>
            </a:r>
            <a:r>
              <a:rPr lang="es-CO" sz="1100" dirty="0">
                <a:solidFill>
                  <a:schemeClr val="tx1"/>
                </a:solidFill>
              </a:rPr>
              <a:t>supletorios, reporte de notas SIGEDIN, </a:t>
            </a:r>
            <a:r>
              <a:rPr lang="es-CO" sz="1100" dirty="0" smtClean="0">
                <a:solidFill>
                  <a:schemeClr val="tx1"/>
                </a:solidFill>
              </a:rPr>
              <a:t>Semana Universitaria, </a:t>
            </a:r>
            <a:r>
              <a:rPr lang="es-CO" sz="1100" dirty="0">
                <a:solidFill>
                  <a:schemeClr val="tx1"/>
                </a:solidFill>
              </a:rPr>
              <a:t>inscripción de opciones de grado y entrega de informes </a:t>
            </a:r>
            <a:r>
              <a:rPr lang="es-CO" sz="1100" dirty="0" smtClean="0">
                <a:solidFill>
                  <a:schemeClr val="tx1"/>
                </a:solidFill>
              </a:rPr>
              <a:t>finales. </a:t>
            </a:r>
          </a:p>
          <a:p>
            <a:pPr algn="just"/>
            <a:endParaRPr lang="es-CO" sz="1100" dirty="0">
              <a:solidFill>
                <a:schemeClr val="tx1"/>
              </a:solidFill>
            </a:endParaRPr>
          </a:p>
          <a:p>
            <a:pPr algn="just"/>
            <a:r>
              <a:rPr lang="es-CO" sz="1100" dirty="0" smtClean="0">
                <a:solidFill>
                  <a:schemeClr val="tx1"/>
                </a:solidFill>
              </a:rPr>
              <a:t>Lo anterior sugiere </a:t>
            </a:r>
            <a:r>
              <a:rPr lang="es-CO" sz="1100" dirty="0">
                <a:solidFill>
                  <a:schemeClr val="tx1"/>
                </a:solidFill>
              </a:rPr>
              <a:t>que la mayoría de las interacciones con los usuarios se realizan a través de llamadas telefónicas entrantes, seguidas de un menor número de llamadas realizadas por la institución. Aunque las llamadas perdidas representan un pequeño porcentaje del total, aún podrían ser significativas en términos de oportunidades perdidas de comunicación con los usuarios.</a:t>
            </a:r>
          </a:p>
        </p:txBody>
      </p:sp>
      <p:sp>
        <p:nvSpPr>
          <p:cNvPr id="31" name="Rectángulo 30"/>
          <p:cNvSpPr/>
          <p:nvPr/>
        </p:nvSpPr>
        <p:spPr>
          <a:xfrm>
            <a:off x="4876015" y="3152701"/>
            <a:ext cx="5714412" cy="1954381"/>
          </a:xfrm>
          <a:prstGeom prst="rect">
            <a:avLst/>
          </a:prstGeom>
        </p:spPr>
        <p:txBody>
          <a:bodyPr wrap="square">
            <a:spAutoFit/>
          </a:bodyPr>
          <a:lstStyle/>
          <a:p>
            <a:pPr algn="just"/>
            <a:r>
              <a:rPr lang="es-CO" sz="1100" dirty="0">
                <a:latin typeface="Arial" panose="020B0604020202020204" pitchFamily="34" charset="0"/>
                <a:cs typeface="Arial" panose="020B0604020202020204" pitchFamily="34" charset="0"/>
              </a:rPr>
              <a:t>Canales de Atención:</a:t>
            </a:r>
          </a:p>
          <a:p>
            <a:pPr algn="just"/>
            <a:endParaRPr lang="es-CO" sz="1100" dirty="0" smtClean="0">
              <a:latin typeface="Arial" panose="020B0604020202020204" pitchFamily="34" charset="0"/>
              <a:cs typeface="Arial" panose="020B0604020202020204" pitchFamily="34" charset="0"/>
            </a:endParaRPr>
          </a:p>
          <a:p>
            <a:pPr algn="just"/>
            <a:r>
              <a:rPr lang="es-CO" sz="1100" dirty="0" smtClean="0">
                <a:latin typeface="Arial" panose="020B0604020202020204" pitchFamily="34" charset="0"/>
                <a:cs typeface="Arial" panose="020B0604020202020204" pitchFamily="34" charset="0"/>
              </a:rPr>
              <a:t>Atención </a:t>
            </a:r>
            <a:r>
              <a:rPr lang="es-CO" sz="1100" dirty="0">
                <a:latin typeface="Arial" panose="020B0604020202020204" pitchFamily="34" charset="0"/>
                <a:cs typeface="Arial" panose="020B0604020202020204" pitchFamily="34" charset="0"/>
              </a:rPr>
              <a:t>al Usuario (atencionalusuario@itp.edu.co): Representa el 97% del total, con 309 interacciones realizadas a través de este canal. Esto indica que la gran mayoría de las interacciones virtuales provienen de la dirección de correo electrónico dedicada a la atención al usuario</a:t>
            </a:r>
            <a:r>
              <a:rPr lang="es-CO" sz="1100" dirty="0" smtClean="0">
                <a:latin typeface="Arial" panose="020B0604020202020204" pitchFamily="34" charset="0"/>
                <a:cs typeface="Arial" panose="020B0604020202020204" pitchFamily="34" charset="0"/>
              </a:rPr>
              <a:t>.</a:t>
            </a:r>
          </a:p>
          <a:p>
            <a:pPr algn="just"/>
            <a:endParaRPr lang="es-CO" sz="1100" dirty="0">
              <a:latin typeface="Arial" panose="020B0604020202020204" pitchFamily="34" charset="0"/>
              <a:cs typeface="Arial" panose="020B0604020202020204" pitchFamily="34" charset="0"/>
            </a:endParaRPr>
          </a:p>
          <a:p>
            <a:pPr algn="just"/>
            <a:r>
              <a:rPr lang="es-CO" sz="1100" dirty="0">
                <a:latin typeface="Arial" panose="020B0604020202020204" pitchFamily="34" charset="0"/>
                <a:cs typeface="Arial" panose="020B0604020202020204" pitchFamily="34" charset="0"/>
              </a:rPr>
              <a:t>Notificaciones Judiciales (notificacionesjudiciales@itp.edu.co): Representa el 3% del total, con solo 3 interacciones registradas en este canal. Esto sugiere que las </a:t>
            </a:r>
            <a:r>
              <a:rPr lang="es-CO" sz="1100" dirty="0" smtClean="0">
                <a:latin typeface="Arial" panose="020B0604020202020204" pitchFamily="34" charset="0"/>
                <a:cs typeface="Arial" panose="020B0604020202020204" pitchFamily="34" charset="0"/>
              </a:rPr>
              <a:t>comunicaciones </a:t>
            </a:r>
            <a:r>
              <a:rPr lang="es-CO" sz="1100" dirty="0">
                <a:latin typeface="Arial" panose="020B0604020202020204" pitchFamily="34" charset="0"/>
                <a:cs typeface="Arial" panose="020B0604020202020204" pitchFamily="34" charset="0"/>
              </a:rPr>
              <a:t>relacionadas con asuntos judiciales son </a:t>
            </a:r>
            <a:r>
              <a:rPr lang="es-CO" sz="1100" dirty="0" smtClean="0">
                <a:latin typeface="Arial" panose="020B0604020202020204" pitchFamily="34" charset="0"/>
                <a:cs typeface="Arial" panose="020B0604020202020204" pitchFamily="34" charset="0"/>
              </a:rPr>
              <a:t>menos frecuentes. </a:t>
            </a:r>
          </a:p>
          <a:p>
            <a:pPr algn="just"/>
            <a:endParaRPr lang="es-CO" sz="1100" dirty="0" smtClean="0">
              <a:latin typeface="Arial" panose="020B0604020202020204" pitchFamily="34" charset="0"/>
              <a:cs typeface="Arial" panose="020B0604020202020204" pitchFamily="34" charset="0"/>
            </a:endParaRPr>
          </a:p>
        </p:txBody>
      </p:sp>
      <p:pic>
        <p:nvPicPr>
          <p:cNvPr id="8" name="Imagen 7"/>
          <p:cNvPicPr>
            <a:picLocks noChangeAspect="1"/>
          </p:cNvPicPr>
          <p:nvPr/>
        </p:nvPicPr>
        <p:blipFill>
          <a:blip r:embed="rId3"/>
          <a:stretch>
            <a:fillRect/>
          </a:stretch>
        </p:blipFill>
        <p:spPr>
          <a:xfrm>
            <a:off x="5946424" y="2200377"/>
            <a:ext cx="3477019" cy="802271"/>
          </a:xfrm>
          <a:prstGeom prst="rect">
            <a:avLst/>
          </a:prstGeom>
        </p:spPr>
      </p:pic>
      <p:graphicFrame>
        <p:nvGraphicFramePr>
          <p:cNvPr id="23" name="Gráfico 22"/>
          <p:cNvGraphicFramePr>
            <a:graphicFrameLocks/>
          </p:cNvGraphicFramePr>
          <p:nvPr>
            <p:extLst>
              <p:ext uri="{D42A27DB-BD31-4B8C-83A1-F6EECF244321}">
                <p14:modId xmlns:p14="http://schemas.microsoft.com/office/powerpoint/2010/main" val="176642706"/>
              </p:ext>
            </p:extLst>
          </p:nvPr>
        </p:nvGraphicFramePr>
        <p:xfrm>
          <a:off x="1326477" y="388315"/>
          <a:ext cx="3842651" cy="2032021"/>
        </p:xfrm>
        <a:graphic>
          <a:graphicData uri="http://schemas.openxmlformats.org/drawingml/2006/chart">
            <c:chart xmlns:c="http://schemas.openxmlformats.org/drawingml/2006/chart" xmlns:r="http://schemas.openxmlformats.org/officeDocument/2006/relationships" r:id="rId4"/>
          </a:graphicData>
        </a:graphic>
      </p:graphicFrame>
      <p:pic>
        <p:nvPicPr>
          <p:cNvPr id="12" name="Imagen 11"/>
          <p:cNvPicPr>
            <a:picLocks noChangeAspect="1"/>
          </p:cNvPicPr>
          <p:nvPr/>
        </p:nvPicPr>
        <p:blipFill>
          <a:blip r:embed="rId5"/>
          <a:stretch>
            <a:fillRect/>
          </a:stretch>
        </p:blipFill>
        <p:spPr>
          <a:xfrm>
            <a:off x="5946424" y="5002506"/>
            <a:ext cx="3477019" cy="839733"/>
          </a:xfrm>
          <a:prstGeom prst="rect">
            <a:avLst/>
          </a:prstGeom>
        </p:spPr>
      </p:pic>
      <p:graphicFrame>
        <p:nvGraphicFramePr>
          <p:cNvPr id="28" name="Gráfico 27"/>
          <p:cNvGraphicFramePr>
            <a:graphicFrameLocks/>
          </p:cNvGraphicFramePr>
          <p:nvPr>
            <p:extLst>
              <p:ext uri="{D42A27DB-BD31-4B8C-83A1-F6EECF244321}">
                <p14:modId xmlns:p14="http://schemas.microsoft.com/office/powerpoint/2010/main" val="4245427269"/>
              </p:ext>
            </p:extLst>
          </p:nvPr>
        </p:nvGraphicFramePr>
        <p:xfrm>
          <a:off x="1279932" y="3055510"/>
          <a:ext cx="3596083" cy="2428877"/>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6426445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4">
            <a:extLst>
              <a:ext uri="{FF2B5EF4-FFF2-40B4-BE49-F238E27FC236}">
                <a16:creationId xmlns:a16="http://schemas.microsoft.com/office/drawing/2014/main" id="{CBE94ECF-D8EB-43AB-9E04-F7BAFD2CA675}"/>
              </a:ext>
            </a:extLst>
          </p:cNvPr>
          <p:cNvSpPr txBox="1"/>
          <p:nvPr/>
        </p:nvSpPr>
        <p:spPr>
          <a:xfrm>
            <a:off x="1147876" y="265309"/>
            <a:ext cx="8901288" cy="707886"/>
          </a:xfrm>
          <a:prstGeom prst="rect">
            <a:avLst/>
          </a:prstGeom>
          <a:noFill/>
        </p:spPr>
        <p:txBody>
          <a:bodyPr wrap="square" rtlCol="0">
            <a:spAutoFit/>
          </a:bodyPr>
          <a:lstStyle/>
          <a:p>
            <a:pPr algn="ctr">
              <a:buClr>
                <a:schemeClr val="lt1"/>
              </a:buClr>
              <a:buSzPts val="1800"/>
              <a:buFont typeface="Calibri"/>
              <a:buNone/>
            </a:pPr>
            <a:r>
              <a:rPr lang="es-ES" sz="2000" b="1" dirty="0" smtClean="0">
                <a:solidFill>
                  <a:schemeClr val="tx1"/>
                </a:solidFill>
                <a:latin typeface="+mn-lt"/>
                <a:ea typeface="Calibri"/>
                <a:cs typeface="Calibri"/>
                <a:sym typeface="Calibri"/>
              </a:rPr>
              <a:t>PQRSD </a:t>
            </a:r>
          </a:p>
          <a:p>
            <a:pPr algn="ctr">
              <a:buClr>
                <a:schemeClr val="lt1"/>
              </a:buClr>
              <a:buSzPts val="1800"/>
              <a:buFont typeface="Calibri"/>
              <a:buNone/>
            </a:pPr>
            <a:r>
              <a:rPr lang="es-ES" sz="2000" b="1" dirty="0" smtClean="0">
                <a:solidFill>
                  <a:schemeClr val="tx1"/>
                </a:solidFill>
                <a:latin typeface="+mn-lt"/>
                <a:ea typeface="Calibri"/>
                <a:cs typeface="Calibri"/>
                <a:sym typeface="Calibri"/>
              </a:rPr>
              <a:t>recibidas por modalidad de petición  </a:t>
            </a:r>
            <a:endParaRPr lang="es-ES" sz="2000" b="1" dirty="0">
              <a:solidFill>
                <a:schemeClr val="tx1"/>
              </a:solidFill>
              <a:latin typeface="+mn-lt"/>
              <a:ea typeface="Calibri"/>
              <a:cs typeface="Calibri"/>
              <a:sym typeface="Calibri"/>
            </a:endParaRPr>
          </a:p>
        </p:txBody>
      </p:sp>
      <p:grpSp>
        <p:nvGrpSpPr>
          <p:cNvPr id="22" name="Grupo 21"/>
          <p:cNvGrpSpPr/>
          <p:nvPr/>
        </p:nvGrpSpPr>
        <p:grpSpPr>
          <a:xfrm>
            <a:off x="515801" y="1134741"/>
            <a:ext cx="3227000" cy="1716761"/>
            <a:chOff x="841067" y="1917832"/>
            <a:chExt cx="3227000" cy="1716761"/>
          </a:xfrm>
        </p:grpSpPr>
        <p:sp>
          <p:nvSpPr>
            <p:cNvPr id="2" name="Freeform 1">
              <a:extLst>
                <a:ext uri="{FF2B5EF4-FFF2-40B4-BE49-F238E27FC236}">
                  <a16:creationId xmlns:a16="http://schemas.microsoft.com/office/drawing/2014/main" id="{ACC54A79-6517-4AD0-A7EF-0568FBC5D159}"/>
                </a:ext>
              </a:extLst>
            </p:cNvPr>
            <p:cNvSpPr>
              <a:spLocks noChangeArrowheads="1"/>
            </p:cNvSpPr>
            <p:nvPr/>
          </p:nvSpPr>
          <p:spPr bwMode="auto">
            <a:xfrm>
              <a:off x="1659163" y="1917832"/>
              <a:ext cx="2408904" cy="1716761"/>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3" name="Freeform 3">
              <a:extLst>
                <a:ext uri="{FF2B5EF4-FFF2-40B4-BE49-F238E27FC236}">
                  <a16:creationId xmlns:a16="http://schemas.microsoft.com/office/drawing/2014/main" id="{B5A2E50C-38B2-4E39-B969-A9AC3BC4E937}"/>
                </a:ext>
              </a:extLst>
            </p:cNvPr>
            <p:cNvSpPr>
              <a:spLocks noChangeArrowheads="1"/>
            </p:cNvSpPr>
            <p:nvPr/>
          </p:nvSpPr>
          <p:spPr bwMode="auto">
            <a:xfrm>
              <a:off x="841067" y="2082710"/>
              <a:ext cx="878256" cy="1168841"/>
            </a:xfrm>
            <a:custGeom>
              <a:avLst/>
              <a:gdLst>
                <a:gd name="T0" fmla="*/ 1785 w 1786"/>
                <a:gd name="T1" fmla="*/ 2218 h 2379"/>
                <a:gd name="T2" fmla="*/ 1785 w 1786"/>
                <a:gd name="T3" fmla="*/ 2218 h 2379"/>
                <a:gd name="T4" fmla="*/ 1189 w 1786"/>
                <a:gd name="T5" fmla="*/ 2378 h 2379"/>
                <a:gd name="T6" fmla="*/ 1189 w 1786"/>
                <a:gd name="T7" fmla="*/ 2378 h 2379"/>
                <a:gd name="T8" fmla="*/ 0 w 1786"/>
                <a:gd name="T9" fmla="*/ 1189 h 2379"/>
                <a:gd name="T10" fmla="*/ 0 w 1786"/>
                <a:gd name="T11" fmla="*/ 1189 h 2379"/>
                <a:gd name="T12" fmla="*/ 1189 w 1786"/>
                <a:gd name="T13" fmla="*/ 0 h 2379"/>
                <a:gd name="T14" fmla="*/ 1189 w 1786"/>
                <a:gd name="T15" fmla="*/ 0 h 2379"/>
                <a:gd name="T16" fmla="*/ 1785 w 1786"/>
                <a:gd name="T17" fmla="*/ 160 h 2379"/>
                <a:gd name="T18" fmla="*/ 1785 w 1786"/>
                <a:gd name="T19" fmla="*/ 2218 h 2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86" h="2379">
                  <a:moveTo>
                    <a:pt x="1785" y="2218"/>
                  </a:moveTo>
                  <a:lnTo>
                    <a:pt x="1785" y="2218"/>
                  </a:lnTo>
                  <a:cubicBezTo>
                    <a:pt x="1612" y="2316"/>
                    <a:pt x="1403" y="2378"/>
                    <a:pt x="1189" y="2378"/>
                  </a:cubicBezTo>
                  <a:lnTo>
                    <a:pt x="1189" y="2378"/>
                  </a:lnTo>
                  <a:cubicBezTo>
                    <a:pt x="532" y="2378"/>
                    <a:pt x="0" y="1846"/>
                    <a:pt x="0" y="1189"/>
                  </a:cubicBezTo>
                  <a:lnTo>
                    <a:pt x="0" y="1189"/>
                  </a:lnTo>
                  <a:cubicBezTo>
                    <a:pt x="0" y="532"/>
                    <a:pt x="532" y="0"/>
                    <a:pt x="1189" y="0"/>
                  </a:cubicBezTo>
                  <a:lnTo>
                    <a:pt x="1189" y="0"/>
                  </a:lnTo>
                  <a:cubicBezTo>
                    <a:pt x="1406" y="0"/>
                    <a:pt x="1610" y="59"/>
                    <a:pt x="1785" y="160"/>
                  </a:cubicBezTo>
                  <a:lnTo>
                    <a:pt x="1785" y="2218"/>
                  </a:lnTo>
                </a:path>
              </a:pathLst>
            </a:custGeom>
            <a:solidFill>
              <a:schemeClr val="accent1"/>
            </a:solidFill>
            <a:ln>
              <a:noFill/>
            </a:ln>
            <a:effectLst/>
          </p:spPr>
          <p:txBody>
            <a:bodyPr wrap="none" anchor="ctr"/>
            <a:lstStyle/>
            <a:p>
              <a:endParaRPr lang="en-US" sz="3266" dirty="0">
                <a:latin typeface="Open Sans Light" panose="020B0306030504020204" pitchFamily="34" charset="0"/>
              </a:endParaRPr>
            </a:p>
          </p:txBody>
        </p:sp>
        <p:sp>
          <p:nvSpPr>
            <p:cNvPr id="16" name="TextBox 19">
              <a:extLst>
                <a:ext uri="{FF2B5EF4-FFF2-40B4-BE49-F238E27FC236}">
                  <a16:creationId xmlns:a16="http://schemas.microsoft.com/office/drawing/2014/main" id="{CABB8CDE-52B6-4869-943A-E9A31A1A0B9F}"/>
                </a:ext>
              </a:extLst>
            </p:cNvPr>
            <p:cNvSpPr txBox="1"/>
            <p:nvPr/>
          </p:nvSpPr>
          <p:spPr>
            <a:xfrm>
              <a:off x="1027491" y="2199131"/>
              <a:ext cx="505268" cy="1154162"/>
            </a:xfrm>
            <a:prstGeom prst="rect">
              <a:avLst/>
            </a:prstGeom>
            <a:noFill/>
          </p:spPr>
          <p:txBody>
            <a:bodyPr wrap="none" rtlCol="0" anchor="ctr">
              <a:spAutoFit/>
            </a:bodyPr>
            <a:lstStyle/>
            <a:p>
              <a:pPr algn="r"/>
              <a:r>
                <a:rPr lang="en-US" sz="6900" b="1" dirty="0">
                  <a:solidFill>
                    <a:schemeClr val="accent1">
                      <a:lumMod val="50000"/>
                    </a:schemeClr>
                  </a:solidFill>
                  <a:latin typeface="Poppins SemiBold" pitchFamily="2" charset="77"/>
                  <a:ea typeface="League Spartan" charset="0"/>
                  <a:cs typeface="Poppins SemiBold" pitchFamily="2" charset="77"/>
                </a:rPr>
                <a:t>1</a:t>
              </a:r>
            </a:p>
          </p:txBody>
        </p:sp>
        <p:sp>
          <p:nvSpPr>
            <p:cNvPr id="23" name="Subtitle 2">
              <a:extLst>
                <a:ext uri="{FF2B5EF4-FFF2-40B4-BE49-F238E27FC236}">
                  <a16:creationId xmlns:a16="http://schemas.microsoft.com/office/drawing/2014/main" id="{17E8788B-BB4B-4B6B-90BC-C204B2AAD379}"/>
                </a:ext>
              </a:extLst>
            </p:cNvPr>
            <p:cNvSpPr txBox="1">
              <a:spLocks/>
            </p:cNvSpPr>
            <p:nvPr/>
          </p:nvSpPr>
          <p:spPr>
            <a:xfrm>
              <a:off x="1938930" y="2532709"/>
              <a:ext cx="1854658" cy="109876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400" b="1" kern="0" dirty="0">
                  <a:solidFill>
                    <a:schemeClr val="tx1"/>
                  </a:solidFill>
                  <a:latin typeface="Calibri"/>
                  <a:ea typeface="Calibri"/>
                  <a:cs typeface="Calibri"/>
                  <a:sym typeface="Calibri"/>
                </a:rPr>
                <a:t>PETICIONES DE </a:t>
              </a:r>
              <a:r>
                <a:rPr lang="es-CO" sz="1400" b="1" kern="0" dirty="0" smtClean="0">
                  <a:solidFill>
                    <a:schemeClr val="tx1"/>
                  </a:solidFill>
                  <a:latin typeface="Calibri"/>
                  <a:ea typeface="Calibri"/>
                  <a:cs typeface="Calibri"/>
                  <a:sym typeface="Calibri"/>
                </a:rPr>
                <a:t>INFORMACION</a:t>
              </a:r>
            </a:p>
            <a:p>
              <a:pPr lvl="0" defTabSz="914400">
                <a:lnSpc>
                  <a:spcPct val="90000"/>
                </a:lnSpc>
                <a:spcBef>
                  <a:spcPts val="0"/>
                </a:spcBef>
                <a:buClrTx/>
                <a:defRPr/>
              </a:pPr>
              <a:r>
                <a:rPr lang="es-CO" sz="1600" b="1" dirty="0" smtClean="0">
                  <a:solidFill>
                    <a:srgbClr val="000000"/>
                  </a:solidFill>
                  <a:latin typeface="Calibri" panose="020F0502020204030204" pitchFamily="34" charset="0"/>
                </a:rPr>
                <a:t>32</a:t>
              </a:r>
              <a:endParaRPr lang="es-CO" sz="1600" b="1" dirty="0">
                <a:solidFill>
                  <a:srgbClr val="000000"/>
                </a:solidFill>
                <a:latin typeface="Calibri" panose="020F0502020204030204" pitchFamily="34" charset="0"/>
              </a:endParaRPr>
            </a:p>
            <a:p>
              <a:pPr lvl="0" defTabSz="914400">
                <a:lnSpc>
                  <a:spcPct val="90000"/>
                </a:lnSpc>
                <a:spcBef>
                  <a:spcPts val="0"/>
                </a:spcBef>
                <a:buClrTx/>
                <a:defRPr/>
              </a:pPr>
              <a:r>
                <a:rPr lang="es-CO" sz="1600" b="1" dirty="0" smtClean="0">
                  <a:solidFill>
                    <a:srgbClr val="000000"/>
                  </a:solidFill>
                  <a:latin typeface="Arial" panose="020B0604020202020204" pitchFamily="34" charset="0"/>
                </a:rPr>
                <a:t>12</a:t>
              </a:r>
              <a:endParaRPr lang="es-CO" sz="1600" b="1" dirty="0">
                <a:solidFill>
                  <a:srgbClr val="000000"/>
                </a:solidFill>
                <a:latin typeface="Arial" panose="020B0604020202020204" pitchFamily="34" charset="0"/>
              </a:endParaRPr>
            </a:p>
            <a:p>
              <a:pPr lvl="0" defTabSz="914400">
                <a:lnSpc>
                  <a:spcPct val="90000"/>
                </a:lnSpc>
                <a:spcBef>
                  <a:spcPts val="0"/>
                </a:spcBef>
                <a:buClrTx/>
                <a:defRPr/>
              </a:pPr>
              <a:r>
                <a:rPr lang="es-CO" sz="1600" dirty="0" smtClean="0"/>
                <a:t>  </a:t>
              </a:r>
              <a:endPar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sp>
        <p:nvSpPr>
          <p:cNvPr id="10" name="Freeform 4">
            <a:extLst>
              <a:ext uri="{FF2B5EF4-FFF2-40B4-BE49-F238E27FC236}">
                <a16:creationId xmlns:a16="http://schemas.microsoft.com/office/drawing/2014/main" id="{47EE9595-8053-4D3F-B95C-8C3F830BD37D}"/>
              </a:ext>
            </a:extLst>
          </p:cNvPr>
          <p:cNvSpPr>
            <a:spLocks noChangeArrowheads="1"/>
          </p:cNvSpPr>
          <p:nvPr/>
        </p:nvSpPr>
        <p:spPr bwMode="auto">
          <a:xfrm>
            <a:off x="4610241" y="1169669"/>
            <a:ext cx="2408904" cy="1716761"/>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11" name="Freeform 6">
            <a:extLst>
              <a:ext uri="{FF2B5EF4-FFF2-40B4-BE49-F238E27FC236}">
                <a16:creationId xmlns:a16="http://schemas.microsoft.com/office/drawing/2014/main" id="{0493ED3D-50FF-4D52-8C34-6A1D5377D4FD}"/>
              </a:ext>
            </a:extLst>
          </p:cNvPr>
          <p:cNvSpPr>
            <a:spLocks noChangeArrowheads="1"/>
          </p:cNvSpPr>
          <p:nvPr/>
        </p:nvSpPr>
        <p:spPr bwMode="auto">
          <a:xfrm>
            <a:off x="4022568" y="1355371"/>
            <a:ext cx="587672" cy="1175345"/>
          </a:xfrm>
          <a:custGeom>
            <a:avLst/>
            <a:gdLst>
              <a:gd name="T0" fmla="*/ 1194 w 1195"/>
              <a:gd name="T1" fmla="*/ 2388 h 2389"/>
              <a:gd name="T2" fmla="*/ 1194 w 1195"/>
              <a:gd name="T3" fmla="*/ 2388 h 2389"/>
              <a:gd name="T4" fmla="*/ 0 w 1195"/>
              <a:gd name="T5" fmla="*/ 1194 h 2389"/>
              <a:gd name="T6" fmla="*/ 0 w 1195"/>
              <a:gd name="T7" fmla="*/ 1194 h 2389"/>
              <a:gd name="T8" fmla="*/ 1194 w 1195"/>
              <a:gd name="T9" fmla="*/ 0 h 2389"/>
              <a:gd name="T10" fmla="*/ 1194 w 1195"/>
              <a:gd name="T11" fmla="*/ 2388 h 2389"/>
            </a:gdLst>
            <a:ahLst/>
            <a:cxnLst>
              <a:cxn ang="0">
                <a:pos x="T0" y="T1"/>
              </a:cxn>
              <a:cxn ang="0">
                <a:pos x="T2" y="T3"/>
              </a:cxn>
              <a:cxn ang="0">
                <a:pos x="T4" y="T5"/>
              </a:cxn>
              <a:cxn ang="0">
                <a:pos x="T6" y="T7"/>
              </a:cxn>
              <a:cxn ang="0">
                <a:pos x="T8" y="T9"/>
              </a:cxn>
              <a:cxn ang="0">
                <a:pos x="T10" y="T11"/>
              </a:cxn>
            </a:cxnLst>
            <a:rect l="0" t="0" r="r" b="b"/>
            <a:pathLst>
              <a:path w="1195" h="2389">
                <a:moveTo>
                  <a:pt x="1194" y="2388"/>
                </a:moveTo>
                <a:lnTo>
                  <a:pt x="1194" y="2388"/>
                </a:lnTo>
                <a:cubicBezTo>
                  <a:pt x="535" y="2388"/>
                  <a:pt x="0" y="1853"/>
                  <a:pt x="0" y="1194"/>
                </a:cubicBezTo>
                <a:lnTo>
                  <a:pt x="0" y="1194"/>
                </a:lnTo>
                <a:cubicBezTo>
                  <a:pt x="0" y="535"/>
                  <a:pt x="535" y="0"/>
                  <a:pt x="1194" y="0"/>
                </a:cubicBezTo>
                <a:lnTo>
                  <a:pt x="1194" y="2388"/>
                </a:lnTo>
              </a:path>
            </a:pathLst>
          </a:custGeom>
          <a:solidFill>
            <a:schemeClr val="accent2"/>
          </a:solidFill>
          <a:ln>
            <a:noFill/>
          </a:ln>
          <a:effectLst/>
        </p:spPr>
        <p:txBody>
          <a:bodyPr wrap="none" anchor="ctr"/>
          <a:lstStyle/>
          <a:p>
            <a:endParaRPr lang="en-US" sz="3266" dirty="0">
              <a:latin typeface="Open Sans Light" panose="020B0306030504020204" pitchFamily="34" charset="0"/>
            </a:endParaRPr>
          </a:p>
        </p:txBody>
      </p:sp>
      <p:sp>
        <p:nvSpPr>
          <p:cNvPr id="18" name="TextBox 21">
            <a:extLst>
              <a:ext uri="{FF2B5EF4-FFF2-40B4-BE49-F238E27FC236}">
                <a16:creationId xmlns:a16="http://schemas.microsoft.com/office/drawing/2014/main" id="{EED0BD1C-BB58-45A8-80DA-294A9AEBC031}"/>
              </a:ext>
            </a:extLst>
          </p:cNvPr>
          <p:cNvSpPr txBox="1"/>
          <p:nvPr/>
        </p:nvSpPr>
        <p:spPr>
          <a:xfrm>
            <a:off x="4027595" y="1348322"/>
            <a:ext cx="692818" cy="1154162"/>
          </a:xfrm>
          <a:prstGeom prst="rect">
            <a:avLst/>
          </a:prstGeom>
          <a:noFill/>
        </p:spPr>
        <p:txBody>
          <a:bodyPr wrap="none" rtlCol="0" anchor="ctr">
            <a:spAutoFit/>
          </a:bodyPr>
          <a:lstStyle/>
          <a:p>
            <a:pPr algn="r"/>
            <a:r>
              <a:rPr lang="en-US" sz="6900" b="1" dirty="0">
                <a:solidFill>
                  <a:schemeClr val="accent2">
                    <a:lumMod val="50000"/>
                  </a:schemeClr>
                </a:solidFill>
                <a:latin typeface="Poppins SemiBold" pitchFamily="2" charset="77"/>
                <a:ea typeface="League Spartan" charset="0"/>
                <a:cs typeface="Poppins SemiBold" pitchFamily="2" charset="77"/>
              </a:rPr>
              <a:t>2</a:t>
            </a:r>
          </a:p>
        </p:txBody>
      </p:sp>
      <p:sp>
        <p:nvSpPr>
          <p:cNvPr id="25" name="Subtitle 2">
            <a:extLst>
              <a:ext uri="{FF2B5EF4-FFF2-40B4-BE49-F238E27FC236}">
                <a16:creationId xmlns:a16="http://schemas.microsoft.com/office/drawing/2014/main" id="{1FFD9365-C691-452E-B625-5E86CD0A3EE2}"/>
              </a:ext>
            </a:extLst>
          </p:cNvPr>
          <p:cNvSpPr txBox="1">
            <a:spLocks/>
          </p:cNvSpPr>
          <p:nvPr/>
        </p:nvSpPr>
        <p:spPr>
          <a:xfrm>
            <a:off x="4774744" y="1784546"/>
            <a:ext cx="2113145" cy="10156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400" b="1" kern="0" dirty="0">
                <a:solidFill>
                  <a:schemeClr val="tx1"/>
                </a:solidFill>
                <a:latin typeface="Calibri"/>
                <a:ea typeface="Calibri"/>
                <a:cs typeface="Calibri"/>
                <a:sym typeface="Calibri"/>
              </a:rPr>
              <a:t>PETICIONES DE </a:t>
            </a:r>
            <a:endParaRPr lang="es-CO" sz="1400" b="1" kern="0" dirty="0" smtClean="0">
              <a:solidFill>
                <a:schemeClr val="tx1"/>
              </a:solidFill>
              <a:latin typeface="Calibri"/>
              <a:ea typeface="Calibri"/>
              <a:cs typeface="Calibri"/>
              <a:sym typeface="Calibri"/>
            </a:endParaRPr>
          </a:p>
          <a:p>
            <a:pPr lvl="0" defTabSz="914400">
              <a:lnSpc>
                <a:spcPct val="90000"/>
              </a:lnSpc>
              <a:spcBef>
                <a:spcPts val="0"/>
              </a:spcBef>
              <a:buClrTx/>
              <a:defRPr/>
            </a:pPr>
            <a:r>
              <a:rPr lang="es-CO" sz="1400" b="1" kern="0" dirty="0" smtClean="0">
                <a:solidFill>
                  <a:schemeClr val="tx1"/>
                </a:solidFill>
                <a:latin typeface="Calibri"/>
                <a:ea typeface="Calibri"/>
                <a:cs typeface="Calibri"/>
                <a:sym typeface="Calibri"/>
              </a:rPr>
              <a:t>  INTERES </a:t>
            </a:r>
          </a:p>
          <a:p>
            <a:pPr lvl="0" defTabSz="914400">
              <a:lnSpc>
                <a:spcPct val="90000"/>
              </a:lnSpc>
              <a:spcBef>
                <a:spcPts val="0"/>
              </a:spcBef>
              <a:buClrTx/>
              <a:defRPr/>
            </a:pPr>
            <a:r>
              <a:rPr lang="es-CO" sz="1400" b="1" kern="0" dirty="0">
                <a:solidFill>
                  <a:schemeClr val="tx1"/>
                </a:solidFill>
                <a:latin typeface="Calibri"/>
                <a:ea typeface="Calibri"/>
                <a:cs typeface="Calibri"/>
                <a:sym typeface="Calibri"/>
              </a:rPr>
              <a:t> </a:t>
            </a:r>
            <a:r>
              <a:rPr lang="es-CO" sz="1400" b="1" kern="0" dirty="0" smtClean="0">
                <a:solidFill>
                  <a:schemeClr val="tx1"/>
                </a:solidFill>
                <a:latin typeface="Calibri"/>
                <a:ea typeface="Calibri"/>
                <a:cs typeface="Calibri"/>
                <a:sym typeface="Calibri"/>
              </a:rPr>
              <a:t>           PARTICULAR</a:t>
            </a:r>
            <a:r>
              <a:rPr lang="es-CO" sz="1400" b="1" kern="0" dirty="0">
                <a:solidFill>
                  <a:schemeClr val="tx1"/>
                </a:solidFill>
                <a:latin typeface="Calibri"/>
                <a:ea typeface="Calibri"/>
                <a:cs typeface="Calibri"/>
                <a:sym typeface="Calibri"/>
              </a:rPr>
              <a:t>	</a:t>
            </a:r>
            <a:endParaRPr lang="es-CO" sz="1400" b="1" kern="0" dirty="0" smtClean="0">
              <a:solidFill>
                <a:schemeClr val="tx1"/>
              </a:solidFill>
              <a:latin typeface="Calibri"/>
              <a:ea typeface="Calibri"/>
              <a:cs typeface="Calibri"/>
              <a:sym typeface="Calibri"/>
            </a:endParaRPr>
          </a:p>
          <a:p>
            <a:pPr lvl="0" defTabSz="914400">
              <a:lnSpc>
                <a:spcPct val="90000"/>
              </a:lnSpc>
              <a:spcBef>
                <a:spcPts val="0"/>
              </a:spcBef>
              <a:buClrTx/>
              <a:defRPr/>
            </a:pPr>
            <a:r>
              <a:rPr lang="es-CO" sz="1400" kern="0" dirty="0" smtClean="0">
                <a:solidFill>
                  <a:schemeClr val="tx1"/>
                </a:solidFill>
                <a:latin typeface="Calibri"/>
                <a:ea typeface="Calibri"/>
                <a:cs typeface="Calibri"/>
                <a:sym typeface="Calibri"/>
              </a:rPr>
              <a:t>      </a:t>
            </a:r>
            <a:r>
              <a:rPr lang="es-CO" sz="1400" kern="0" dirty="0" smtClean="0">
                <a:solidFill>
                  <a:schemeClr val="tx1"/>
                </a:solidFill>
                <a:latin typeface="Calibri"/>
                <a:ea typeface="Calibri"/>
                <a:cs typeface="Calibri"/>
                <a:sym typeface="Calibri"/>
              </a:rPr>
              <a:t>193</a:t>
            </a:r>
            <a:r>
              <a:rPr lang="es-CO" sz="1400" dirty="0" smtClean="0"/>
              <a:t>  </a:t>
            </a:r>
            <a:r>
              <a:rPr lang="es-CO" sz="1400" b="1" kern="0" dirty="0">
                <a:solidFill>
                  <a:schemeClr val="tx1"/>
                </a:solidFill>
                <a:latin typeface="Calibri"/>
                <a:ea typeface="Calibri"/>
                <a:cs typeface="Calibri"/>
                <a:sym typeface="Calibri"/>
              </a:rPr>
              <a:t>	</a:t>
            </a:r>
            <a:endParaRPr lang="es-CO" sz="1400" b="1" kern="0" dirty="0" smtClean="0">
              <a:solidFill>
                <a:schemeClr val="tx1"/>
              </a:solidFill>
              <a:latin typeface="Calibri"/>
              <a:ea typeface="Calibri"/>
              <a:cs typeface="Calibri"/>
              <a:sym typeface="Calibri"/>
            </a:endParaRPr>
          </a:p>
          <a:p>
            <a:pPr lvl="0" defTabSz="914400">
              <a:lnSpc>
                <a:spcPct val="90000"/>
              </a:lnSpc>
              <a:spcBef>
                <a:spcPts val="0"/>
              </a:spcBef>
              <a:buClrTx/>
              <a:defRPr/>
            </a:pPr>
            <a:r>
              <a:rPr lang="es-CO" sz="1400" dirty="0" smtClean="0">
                <a:solidFill>
                  <a:srgbClr val="000000"/>
                </a:solidFill>
                <a:latin typeface="Arial" panose="020B0604020202020204" pitchFamily="34" charset="0"/>
              </a:rPr>
              <a:t>71%</a:t>
            </a:r>
            <a:r>
              <a:rPr lang="es-CO" sz="1400" dirty="0" smtClean="0"/>
              <a:t> </a:t>
            </a:r>
            <a:r>
              <a:rPr lang="es-CO" sz="1400" b="1" dirty="0" smtClean="0"/>
              <a:t>  </a:t>
            </a:r>
            <a:endParaRPr lang="es-CO" sz="1400" b="1" kern="0" dirty="0">
              <a:solidFill>
                <a:schemeClr val="tx1"/>
              </a:solidFill>
              <a:latin typeface="Calibri"/>
              <a:ea typeface="Calibri"/>
              <a:cs typeface="Calibri"/>
              <a:sym typeface="Calibri"/>
            </a:endParaRPr>
          </a:p>
        </p:txBody>
      </p:sp>
      <p:grpSp>
        <p:nvGrpSpPr>
          <p:cNvPr id="28" name="Grupo 27"/>
          <p:cNvGrpSpPr/>
          <p:nvPr/>
        </p:nvGrpSpPr>
        <p:grpSpPr>
          <a:xfrm>
            <a:off x="7345514" y="1169669"/>
            <a:ext cx="3171328" cy="1716761"/>
            <a:chOff x="7932443" y="1668904"/>
            <a:chExt cx="3171328" cy="1716761"/>
          </a:xfrm>
        </p:grpSpPr>
        <p:sp>
          <p:nvSpPr>
            <p:cNvPr id="6" name="Freeform 7">
              <a:extLst>
                <a:ext uri="{FF2B5EF4-FFF2-40B4-BE49-F238E27FC236}">
                  <a16:creationId xmlns:a16="http://schemas.microsoft.com/office/drawing/2014/main" id="{4E8EA2AD-9D73-4D17-BC66-15AAC41E61D0}"/>
                </a:ext>
              </a:extLst>
            </p:cNvPr>
            <p:cNvSpPr>
              <a:spLocks noChangeArrowheads="1"/>
            </p:cNvSpPr>
            <p:nvPr/>
          </p:nvSpPr>
          <p:spPr bwMode="auto">
            <a:xfrm>
              <a:off x="8681500" y="1668904"/>
              <a:ext cx="2408904" cy="1716761"/>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7" name="Freeform 9">
              <a:extLst>
                <a:ext uri="{FF2B5EF4-FFF2-40B4-BE49-F238E27FC236}">
                  <a16:creationId xmlns:a16="http://schemas.microsoft.com/office/drawing/2014/main" id="{0FC6F0CB-2C07-4833-9AF5-74B0B1B94BD1}"/>
                </a:ext>
              </a:extLst>
            </p:cNvPr>
            <p:cNvSpPr>
              <a:spLocks noChangeArrowheads="1"/>
            </p:cNvSpPr>
            <p:nvPr/>
          </p:nvSpPr>
          <p:spPr bwMode="auto">
            <a:xfrm>
              <a:off x="7966240" y="1917832"/>
              <a:ext cx="728628" cy="1099448"/>
            </a:xfrm>
            <a:custGeom>
              <a:avLst/>
              <a:gdLst>
                <a:gd name="T0" fmla="*/ 1481 w 1482"/>
                <a:gd name="T1" fmla="*/ 2174 h 2237"/>
                <a:gd name="T2" fmla="*/ 1481 w 1482"/>
                <a:gd name="T3" fmla="*/ 2174 h 2237"/>
                <a:gd name="T4" fmla="*/ 1118 w 1482"/>
                <a:gd name="T5" fmla="*/ 2236 h 2237"/>
                <a:gd name="T6" fmla="*/ 1118 w 1482"/>
                <a:gd name="T7" fmla="*/ 2236 h 2237"/>
                <a:gd name="T8" fmla="*/ 0 w 1482"/>
                <a:gd name="T9" fmla="*/ 1118 h 2237"/>
                <a:gd name="T10" fmla="*/ 0 w 1482"/>
                <a:gd name="T11" fmla="*/ 1118 h 2237"/>
                <a:gd name="T12" fmla="*/ 1118 w 1482"/>
                <a:gd name="T13" fmla="*/ 0 h 2237"/>
                <a:gd name="T14" fmla="*/ 1118 w 1482"/>
                <a:gd name="T15" fmla="*/ 0 h 2237"/>
                <a:gd name="T16" fmla="*/ 1481 w 1482"/>
                <a:gd name="T17" fmla="*/ 60 h 2237"/>
                <a:gd name="T18" fmla="*/ 1481 w 1482"/>
                <a:gd name="T19" fmla="*/ 2174 h 2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82" h="2237">
                  <a:moveTo>
                    <a:pt x="1481" y="2174"/>
                  </a:moveTo>
                  <a:lnTo>
                    <a:pt x="1481" y="2174"/>
                  </a:lnTo>
                  <a:cubicBezTo>
                    <a:pt x="1367" y="2214"/>
                    <a:pt x="1243" y="2236"/>
                    <a:pt x="1118" y="2236"/>
                  </a:cubicBezTo>
                  <a:lnTo>
                    <a:pt x="1118" y="2236"/>
                  </a:lnTo>
                  <a:cubicBezTo>
                    <a:pt x="500" y="2236"/>
                    <a:pt x="0" y="1735"/>
                    <a:pt x="0" y="1118"/>
                  </a:cubicBezTo>
                  <a:lnTo>
                    <a:pt x="0" y="1118"/>
                  </a:lnTo>
                  <a:cubicBezTo>
                    <a:pt x="0" y="500"/>
                    <a:pt x="500" y="0"/>
                    <a:pt x="1118" y="0"/>
                  </a:cubicBezTo>
                  <a:lnTo>
                    <a:pt x="1118" y="0"/>
                  </a:lnTo>
                  <a:cubicBezTo>
                    <a:pt x="1245" y="0"/>
                    <a:pt x="1368" y="21"/>
                    <a:pt x="1481" y="60"/>
                  </a:cubicBezTo>
                  <a:lnTo>
                    <a:pt x="1481" y="2174"/>
                  </a:lnTo>
                </a:path>
              </a:pathLst>
            </a:custGeom>
            <a:solidFill>
              <a:schemeClr val="accent3"/>
            </a:solidFill>
            <a:ln>
              <a:noFill/>
            </a:ln>
            <a:effectLst/>
          </p:spPr>
          <p:txBody>
            <a:bodyPr wrap="none" anchor="ctr"/>
            <a:lstStyle/>
            <a:p>
              <a:endParaRPr lang="en-US" sz="3266" dirty="0">
                <a:latin typeface="Open Sans Light" panose="020B0306030504020204" pitchFamily="34" charset="0"/>
              </a:endParaRPr>
            </a:p>
          </p:txBody>
        </p:sp>
        <p:sp>
          <p:nvSpPr>
            <p:cNvPr id="20" name="TextBox 23">
              <a:extLst>
                <a:ext uri="{FF2B5EF4-FFF2-40B4-BE49-F238E27FC236}">
                  <a16:creationId xmlns:a16="http://schemas.microsoft.com/office/drawing/2014/main" id="{E1B19456-24B4-409B-921B-885C6B1E9723}"/>
                </a:ext>
              </a:extLst>
            </p:cNvPr>
            <p:cNvSpPr txBox="1"/>
            <p:nvPr/>
          </p:nvSpPr>
          <p:spPr>
            <a:xfrm>
              <a:off x="7932443" y="1958989"/>
              <a:ext cx="715260" cy="1154162"/>
            </a:xfrm>
            <a:prstGeom prst="rect">
              <a:avLst/>
            </a:prstGeom>
            <a:noFill/>
          </p:spPr>
          <p:txBody>
            <a:bodyPr wrap="none" rtlCol="0" anchor="ctr">
              <a:spAutoFit/>
            </a:bodyPr>
            <a:lstStyle/>
            <a:p>
              <a:pPr algn="r"/>
              <a:r>
                <a:rPr lang="en-US" sz="6900" b="1" dirty="0">
                  <a:solidFill>
                    <a:schemeClr val="accent3">
                      <a:lumMod val="50000"/>
                    </a:schemeClr>
                  </a:solidFill>
                  <a:latin typeface="Poppins SemiBold" pitchFamily="2" charset="77"/>
                  <a:ea typeface="League Spartan" charset="0"/>
                  <a:cs typeface="Poppins SemiBold" pitchFamily="2" charset="77"/>
                </a:rPr>
                <a:t>3</a:t>
              </a:r>
            </a:p>
          </p:txBody>
        </p:sp>
        <p:sp>
          <p:nvSpPr>
            <p:cNvPr id="27" name="Subtitle 2">
              <a:extLst>
                <a:ext uri="{FF2B5EF4-FFF2-40B4-BE49-F238E27FC236}">
                  <a16:creationId xmlns:a16="http://schemas.microsoft.com/office/drawing/2014/main" id="{3B9CA683-ADE5-4933-863E-5D36955C4BB2}"/>
                </a:ext>
              </a:extLst>
            </p:cNvPr>
            <p:cNvSpPr txBox="1">
              <a:spLocks/>
            </p:cNvSpPr>
            <p:nvPr/>
          </p:nvSpPr>
          <p:spPr>
            <a:xfrm>
              <a:off x="8852867" y="2230866"/>
              <a:ext cx="2250904" cy="65556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ES" sz="1600" b="1" kern="0" dirty="0" smtClean="0">
                  <a:solidFill>
                    <a:schemeClr val="tx1"/>
                  </a:solidFill>
                  <a:latin typeface="Calibri"/>
                  <a:ea typeface="Calibri"/>
                  <a:cs typeface="Calibri"/>
                  <a:sym typeface="Calibri"/>
                </a:rPr>
                <a:t>   </a:t>
              </a:r>
              <a:r>
                <a:rPr lang="es-ES" sz="1400" b="1" kern="0" dirty="0" smtClean="0">
                  <a:solidFill>
                    <a:schemeClr val="tx1"/>
                  </a:solidFill>
                  <a:latin typeface="Calibri"/>
                  <a:ea typeface="Calibri"/>
                  <a:cs typeface="Calibri"/>
                  <a:sym typeface="Calibri"/>
                </a:rPr>
                <a:t>QUEJAS </a:t>
              </a:r>
              <a:r>
                <a:rPr lang="es-ES" sz="1400" b="1" kern="0" dirty="0">
                  <a:solidFill>
                    <a:schemeClr val="tx1"/>
                  </a:solidFill>
                  <a:latin typeface="Calibri"/>
                  <a:ea typeface="Calibri"/>
                  <a:cs typeface="Calibri"/>
                  <a:sym typeface="Calibri"/>
                </a:rPr>
                <a:t>	</a:t>
              </a:r>
              <a:endParaRPr lang="es-ES" sz="1400" b="1" kern="0" dirty="0" smtClean="0">
                <a:solidFill>
                  <a:schemeClr val="tx1"/>
                </a:solidFill>
                <a:latin typeface="Calibri"/>
                <a:ea typeface="Calibri"/>
                <a:cs typeface="Calibri"/>
                <a:sym typeface="Calibri"/>
              </a:endParaRPr>
            </a:p>
            <a:p>
              <a:pPr lvl="0" defTabSz="914400">
                <a:lnSpc>
                  <a:spcPct val="90000"/>
                </a:lnSpc>
                <a:spcBef>
                  <a:spcPts val="0"/>
                </a:spcBef>
                <a:buClrTx/>
                <a:defRPr/>
              </a:pPr>
              <a:r>
                <a:rPr lang="es-ES" sz="1400" b="1" kern="0" dirty="0" smtClean="0">
                  <a:solidFill>
                    <a:schemeClr val="tx1"/>
                  </a:solidFill>
                  <a:latin typeface="Calibri"/>
                  <a:ea typeface="Calibri"/>
                  <a:cs typeface="Calibri"/>
                  <a:sym typeface="Calibri"/>
                </a:rPr>
                <a:t>        0</a:t>
              </a:r>
              <a:r>
                <a:rPr lang="es-ES" sz="1400" b="1" kern="0" dirty="0">
                  <a:solidFill>
                    <a:schemeClr val="tx1"/>
                  </a:solidFill>
                  <a:latin typeface="Calibri"/>
                  <a:ea typeface="Calibri"/>
                  <a:cs typeface="Calibri"/>
                  <a:sym typeface="Calibri"/>
                </a:rPr>
                <a:t>	</a:t>
              </a:r>
              <a:endParaRPr lang="es-ES" sz="1400" b="1" kern="0" dirty="0" smtClean="0">
                <a:solidFill>
                  <a:schemeClr val="tx1"/>
                </a:solidFill>
                <a:latin typeface="Calibri"/>
                <a:ea typeface="Calibri"/>
                <a:cs typeface="Calibri"/>
                <a:sym typeface="Calibri"/>
              </a:endParaRPr>
            </a:p>
            <a:p>
              <a:pPr lvl="0" defTabSz="914400">
                <a:lnSpc>
                  <a:spcPct val="90000"/>
                </a:lnSpc>
                <a:spcBef>
                  <a:spcPts val="0"/>
                </a:spcBef>
                <a:buClrTx/>
                <a:defRPr/>
              </a:pPr>
              <a:r>
                <a:rPr lang="es-ES" sz="1400" b="1" kern="0" dirty="0" smtClean="0">
                  <a:solidFill>
                    <a:schemeClr val="tx1"/>
                  </a:solidFill>
                  <a:latin typeface="Calibri"/>
                  <a:ea typeface="Calibri"/>
                  <a:cs typeface="Calibri"/>
                  <a:sym typeface="Calibri"/>
                </a:rPr>
                <a:t>0%</a:t>
              </a:r>
              <a:endParaRPr lang="es-ES" sz="1400" b="1" kern="0" dirty="0">
                <a:solidFill>
                  <a:schemeClr val="tx1"/>
                </a:solidFill>
                <a:latin typeface="Calibri"/>
                <a:ea typeface="Calibri"/>
                <a:cs typeface="Calibri"/>
                <a:sym typeface="Calibri"/>
              </a:endParaRPr>
            </a:p>
          </p:txBody>
        </p:sp>
      </p:grpSp>
      <p:grpSp>
        <p:nvGrpSpPr>
          <p:cNvPr id="30" name="Grupo 29"/>
          <p:cNvGrpSpPr/>
          <p:nvPr/>
        </p:nvGrpSpPr>
        <p:grpSpPr>
          <a:xfrm>
            <a:off x="608695" y="3010504"/>
            <a:ext cx="3144850" cy="1716762"/>
            <a:chOff x="955744" y="4448511"/>
            <a:chExt cx="3144850" cy="1716762"/>
          </a:xfrm>
        </p:grpSpPr>
        <p:sp>
          <p:nvSpPr>
            <p:cNvPr id="4" name="Freeform 10">
              <a:extLst>
                <a:ext uri="{FF2B5EF4-FFF2-40B4-BE49-F238E27FC236}">
                  <a16:creationId xmlns:a16="http://schemas.microsoft.com/office/drawing/2014/main" id="{A0FE4677-7FF2-478B-889A-FF67E6B8E9BF}"/>
                </a:ext>
              </a:extLst>
            </p:cNvPr>
            <p:cNvSpPr>
              <a:spLocks noChangeArrowheads="1"/>
            </p:cNvSpPr>
            <p:nvPr/>
          </p:nvSpPr>
          <p:spPr bwMode="auto">
            <a:xfrm>
              <a:off x="1691690" y="4448511"/>
              <a:ext cx="2408904" cy="1716762"/>
            </a:xfrm>
            <a:prstGeom prst="rect">
              <a:avLst/>
            </a:prstGeom>
            <a:solidFill>
              <a:schemeClr val="bg1">
                <a:lumMod val="95000"/>
              </a:schemeClr>
            </a:solidFill>
            <a:ln>
              <a:noFill/>
            </a:ln>
            <a:effectLst/>
          </p:spPr>
          <p:txBody>
            <a:bodyPr wrap="none" anchor="ctr"/>
            <a:lstStyle/>
            <a:p>
              <a:endParaRPr lang="en-US" sz="1600" dirty="0">
                <a:solidFill>
                  <a:schemeClr val="tx1"/>
                </a:solidFill>
                <a:latin typeface="Open Sans Light" panose="020B0306030504020204" pitchFamily="34" charset="0"/>
              </a:endParaRPr>
            </a:p>
          </p:txBody>
        </p:sp>
        <p:sp>
          <p:nvSpPr>
            <p:cNvPr id="5" name="Freeform 12">
              <a:extLst>
                <a:ext uri="{FF2B5EF4-FFF2-40B4-BE49-F238E27FC236}">
                  <a16:creationId xmlns:a16="http://schemas.microsoft.com/office/drawing/2014/main" id="{2AE75B3E-B8B8-4401-B6FD-505A943F388D}"/>
                </a:ext>
              </a:extLst>
            </p:cNvPr>
            <p:cNvSpPr>
              <a:spLocks noChangeArrowheads="1"/>
            </p:cNvSpPr>
            <p:nvPr/>
          </p:nvSpPr>
          <p:spPr bwMode="auto">
            <a:xfrm>
              <a:off x="975227" y="4585902"/>
              <a:ext cx="730797" cy="1099446"/>
            </a:xfrm>
            <a:custGeom>
              <a:avLst/>
              <a:gdLst>
                <a:gd name="T0" fmla="*/ 1483 w 1484"/>
                <a:gd name="T1" fmla="*/ 2174 h 2237"/>
                <a:gd name="T2" fmla="*/ 1483 w 1484"/>
                <a:gd name="T3" fmla="*/ 2174 h 2237"/>
                <a:gd name="T4" fmla="*/ 1118 w 1484"/>
                <a:gd name="T5" fmla="*/ 2236 h 2237"/>
                <a:gd name="T6" fmla="*/ 1118 w 1484"/>
                <a:gd name="T7" fmla="*/ 2236 h 2237"/>
                <a:gd name="T8" fmla="*/ 0 w 1484"/>
                <a:gd name="T9" fmla="*/ 1117 h 2237"/>
                <a:gd name="T10" fmla="*/ 0 w 1484"/>
                <a:gd name="T11" fmla="*/ 1117 h 2237"/>
                <a:gd name="T12" fmla="*/ 1118 w 1484"/>
                <a:gd name="T13" fmla="*/ 0 h 2237"/>
                <a:gd name="T14" fmla="*/ 1118 w 1484"/>
                <a:gd name="T15" fmla="*/ 0 h 2237"/>
                <a:gd name="T16" fmla="*/ 1482 w 1484"/>
                <a:gd name="T17" fmla="*/ 60 h 2237"/>
                <a:gd name="T18" fmla="*/ 1483 w 1484"/>
                <a:gd name="T19" fmla="*/ 2174 h 2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84" h="2237">
                  <a:moveTo>
                    <a:pt x="1483" y="2174"/>
                  </a:moveTo>
                  <a:lnTo>
                    <a:pt x="1483" y="2174"/>
                  </a:lnTo>
                  <a:cubicBezTo>
                    <a:pt x="1367" y="2213"/>
                    <a:pt x="1244" y="2236"/>
                    <a:pt x="1118" y="2236"/>
                  </a:cubicBezTo>
                  <a:lnTo>
                    <a:pt x="1118" y="2236"/>
                  </a:lnTo>
                  <a:cubicBezTo>
                    <a:pt x="501" y="2236"/>
                    <a:pt x="0" y="1735"/>
                    <a:pt x="0" y="1117"/>
                  </a:cubicBezTo>
                  <a:lnTo>
                    <a:pt x="0" y="1117"/>
                  </a:lnTo>
                  <a:cubicBezTo>
                    <a:pt x="0" y="499"/>
                    <a:pt x="501" y="0"/>
                    <a:pt x="1118" y="0"/>
                  </a:cubicBezTo>
                  <a:lnTo>
                    <a:pt x="1118" y="0"/>
                  </a:lnTo>
                  <a:cubicBezTo>
                    <a:pt x="1246" y="0"/>
                    <a:pt x="1368" y="20"/>
                    <a:pt x="1482" y="60"/>
                  </a:cubicBezTo>
                  <a:lnTo>
                    <a:pt x="1483" y="2174"/>
                  </a:lnTo>
                </a:path>
              </a:pathLst>
            </a:custGeom>
            <a:solidFill>
              <a:schemeClr val="accent4"/>
            </a:solidFill>
            <a:ln>
              <a:noFill/>
            </a:ln>
            <a:effectLst/>
          </p:spPr>
          <p:txBody>
            <a:bodyPr wrap="none" anchor="ctr"/>
            <a:lstStyle/>
            <a:p>
              <a:endParaRPr lang="en-US" sz="3266" dirty="0">
                <a:latin typeface="Open Sans Light" panose="020B0306030504020204" pitchFamily="34" charset="0"/>
              </a:endParaRPr>
            </a:p>
          </p:txBody>
        </p:sp>
        <p:sp>
          <p:nvSpPr>
            <p:cNvPr id="17" name="TextBox 20">
              <a:extLst>
                <a:ext uri="{FF2B5EF4-FFF2-40B4-BE49-F238E27FC236}">
                  <a16:creationId xmlns:a16="http://schemas.microsoft.com/office/drawing/2014/main" id="{ADF34DC6-B348-43B3-A58D-59BEF752D813}"/>
                </a:ext>
              </a:extLst>
            </p:cNvPr>
            <p:cNvSpPr txBox="1"/>
            <p:nvPr/>
          </p:nvSpPr>
          <p:spPr>
            <a:xfrm>
              <a:off x="955744" y="4568222"/>
              <a:ext cx="769763" cy="1154162"/>
            </a:xfrm>
            <a:prstGeom prst="rect">
              <a:avLst/>
            </a:prstGeom>
            <a:noFill/>
          </p:spPr>
          <p:txBody>
            <a:bodyPr wrap="none" rtlCol="0" anchor="ctr">
              <a:spAutoFit/>
            </a:bodyPr>
            <a:lstStyle/>
            <a:p>
              <a:pPr algn="r"/>
              <a:r>
                <a:rPr lang="en-US" sz="6900" b="1" dirty="0">
                  <a:solidFill>
                    <a:schemeClr val="accent4">
                      <a:lumMod val="50000"/>
                    </a:schemeClr>
                  </a:solidFill>
                  <a:latin typeface="Poppins SemiBold" pitchFamily="2" charset="77"/>
                  <a:ea typeface="League Spartan" charset="0"/>
                  <a:cs typeface="Poppins SemiBold" pitchFamily="2" charset="77"/>
                </a:rPr>
                <a:t>4</a:t>
              </a:r>
            </a:p>
          </p:txBody>
        </p:sp>
        <p:sp>
          <p:nvSpPr>
            <p:cNvPr id="29" name="Subtitle 2">
              <a:extLst>
                <a:ext uri="{FF2B5EF4-FFF2-40B4-BE49-F238E27FC236}">
                  <a16:creationId xmlns:a16="http://schemas.microsoft.com/office/drawing/2014/main" id="{100BD07C-5F6D-496F-B6C6-97C6D42CB4DD}"/>
                </a:ext>
              </a:extLst>
            </p:cNvPr>
            <p:cNvSpPr txBox="1">
              <a:spLocks/>
            </p:cNvSpPr>
            <p:nvPr/>
          </p:nvSpPr>
          <p:spPr>
            <a:xfrm>
              <a:off x="1813543" y="4695930"/>
              <a:ext cx="2235452" cy="9325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600" b="1" kern="0" dirty="0" smtClean="0">
                  <a:solidFill>
                    <a:schemeClr val="tx1"/>
                  </a:solidFill>
                  <a:latin typeface="Calibri"/>
                  <a:ea typeface="Calibri"/>
                  <a:cs typeface="Calibri"/>
                  <a:sym typeface="Calibri"/>
                </a:rPr>
                <a:t>         RECLAMOS</a:t>
              </a:r>
              <a:r>
                <a:rPr lang="es-CO" sz="1600" b="1" kern="0" dirty="0">
                  <a:solidFill>
                    <a:schemeClr val="tx1"/>
                  </a:solidFill>
                  <a:latin typeface="Calibri"/>
                  <a:ea typeface="Calibri"/>
                  <a:cs typeface="Calibri"/>
                  <a:sym typeface="Calibri"/>
                </a:rPr>
                <a:t>	</a:t>
              </a:r>
              <a:endParaRPr lang="es-CO" sz="1600" b="1" kern="0" dirty="0" smtClean="0">
                <a:solidFill>
                  <a:schemeClr val="tx1"/>
                </a:solidFill>
                <a:latin typeface="Calibri"/>
                <a:ea typeface="Calibri"/>
                <a:cs typeface="Calibri"/>
                <a:sym typeface="Calibri"/>
              </a:endParaRPr>
            </a:p>
            <a:p>
              <a:pPr lvl="0" defTabSz="914400">
                <a:lnSpc>
                  <a:spcPct val="90000"/>
                </a:lnSpc>
                <a:spcBef>
                  <a:spcPts val="0"/>
                </a:spcBef>
                <a:buClrTx/>
                <a:defRPr/>
              </a:pPr>
              <a:r>
                <a:rPr lang="es-CO" sz="1600" b="1" kern="0" dirty="0" smtClean="0">
                  <a:solidFill>
                    <a:schemeClr val="tx1"/>
                  </a:solidFill>
                  <a:latin typeface="Calibri"/>
                  <a:ea typeface="Calibri"/>
                  <a:cs typeface="Calibri"/>
                  <a:sym typeface="Calibri"/>
                </a:rPr>
                <a:t>     </a:t>
              </a:r>
              <a:r>
                <a:rPr lang="es-CO" sz="1600" b="1" kern="0" dirty="0" smtClean="0">
                  <a:solidFill>
                    <a:schemeClr val="tx1"/>
                  </a:solidFill>
                  <a:latin typeface="Calibri"/>
                  <a:ea typeface="Calibri"/>
                  <a:cs typeface="Calibri"/>
                  <a:sym typeface="Calibri"/>
                </a:rPr>
                <a:t>  0</a:t>
              </a:r>
              <a:r>
                <a:rPr lang="es-CO" sz="1600" b="1" kern="0" dirty="0">
                  <a:solidFill>
                    <a:schemeClr val="tx1"/>
                  </a:solidFill>
                  <a:latin typeface="Calibri"/>
                  <a:ea typeface="Calibri"/>
                  <a:cs typeface="Calibri"/>
                  <a:sym typeface="Calibri"/>
                </a:rPr>
                <a:t>	</a:t>
              </a:r>
              <a:endParaRPr lang="es-CO" sz="1600" b="1" kern="0" dirty="0" smtClean="0">
                <a:solidFill>
                  <a:schemeClr val="tx1"/>
                </a:solidFill>
                <a:latin typeface="Calibri"/>
                <a:ea typeface="Calibri"/>
                <a:cs typeface="Calibri"/>
                <a:sym typeface="Calibri"/>
              </a:endParaRPr>
            </a:p>
            <a:p>
              <a:pPr lvl="0" defTabSz="914400">
                <a:lnSpc>
                  <a:spcPct val="90000"/>
                </a:lnSpc>
                <a:spcBef>
                  <a:spcPts val="0"/>
                </a:spcBef>
                <a:buClrTx/>
                <a:defRPr/>
              </a:pPr>
              <a:r>
                <a:rPr lang="es-CO" sz="1600" b="1" kern="0" dirty="0" smtClean="0">
                  <a:solidFill>
                    <a:schemeClr val="tx1"/>
                  </a:solidFill>
                  <a:latin typeface="Calibri"/>
                  <a:ea typeface="Calibri"/>
                  <a:cs typeface="Calibri"/>
                  <a:sym typeface="Calibri"/>
                </a:rPr>
                <a:t>0</a:t>
              </a:r>
              <a:r>
                <a:rPr lang="es-CO" sz="1600" b="1" kern="0" dirty="0">
                  <a:solidFill>
                    <a:schemeClr val="tx1"/>
                  </a:solidFill>
                  <a:latin typeface="Calibri"/>
                  <a:ea typeface="Calibri"/>
                  <a:cs typeface="Calibri"/>
                  <a:sym typeface="Calibri"/>
                </a:rPr>
                <a:t>%</a:t>
              </a:r>
            </a:p>
            <a:p>
              <a:pPr marL="0" marR="0" lvl="0" indent="0" defTabSz="914400" eaLnBrk="1" fontAlgn="auto" latinLnBrk="0" hangingPunct="1">
                <a:lnSpc>
                  <a:spcPct val="90000"/>
                </a:lnSpc>
                <a:spcBef>
                  <a:spcPts val="0"/>
                </a:spcBef>
                <a:spcAft>
                  <a:spcPts val="0"/>
                </a:spcAft>
                <a:buClrTx/>
                <a:buSzTx/>
                <a:buFontTx/>
                <a:buNone/>
                <a:tabLst/>
                <a:defRPr/>
              </a:pPr>
              <a:endPar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grpSp>
        <p:nvGrpSpPr>
          <p:cNvPr id="32" name="Grupo 31"/>
          <p:cNvGrpSpPr/>
          <p:nvPr/>
        </p:nvGrpSpPr>
        <p:grpSpPr>
          <a:xfrm>
            <a:off x="3886687" y="3032955"/>
            <a:ext cx="3132458" cy="1716762"/>
            <a:chOff x="4335949" y="4448511"/>
            <a:chExt cx="3132458" cy="1716762"/>
          </a:xfrm>
        </p:grpSpPr>
        <p:sp>
          <p:nvSpPr>
            <p:cNvPr id="12" name="Freeform 16">
              <a:extLst>
                <a:ext uri="{FF2B5EF4-FFF2-40B4-BE49-F238E27FC236}">
                  <a16:creationId xmlns:a16="http://schemas.microsoft.com/office/drawing/2014/main" id="{CD1CF841-6204-43DD-9919-89156C7F93A5}"/>
                </a:ext>
              </a:extLst>
            </p:cNvPr>
            <p:cNvSpPr>
              <a:spLocks noChangeArrowheads="1"/>
            </p:cNvSpPr>
            <p:nvPr/>
          </p:nvSpPr>
          <p:spPr bwMode="auto">
            <a:xfrm>
              <a:off x="5046429" y="4448511"/>
              <a:ext cx="2408904" cy="1716762"/>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13" name="Freeform 18">
              <a:extLst>
                <a:ext uri="{FF2B5EF4-FFF2-40B4-BE49-F238E27FC236}">
                  <a16:creationId xmlns:a16="http://schemas.microsoft.com/office/drawing/2014/main" id="{6D3F9F80-C3B2-4D13-9DDE-23F1EA751D56}"/>
                </a:ext>
              </a:extLst>
            </p:cNvPr>
            <p:cNvSpPr>
              <a:spLocks noChangeArrowheads="1"/>
            </p:cNvSpPr>
            <p:nvPr/>
          </p:nvSpPr>
          <p:spPr bwMode="auto">
            <a:xfrm>
              <a:off x="4335949" y="4725443"/>
              <a:ext cx="830548" cy="1105952"/>
            </a:xfrm>
            <a:custGeom>
              <a:avLst/>
              <a:gdLst>
                <a:gd name="T0" fmla="*/ 1686 w 1687"/>
                <a:gd name="T1" fmla="*/ 2094 h 2247"/>
                <a:gd name="T2" fmla="*/ 1686 w 1687"/>
                <a:gd name="T3" fmla="*/ 2094 h 2247"/>
                <a:gd name="T4" fmla="*/ 1123 w 1687"/>
                <a:gd name="T5" fmla="*/ 2246 h 2247"/>
                <a:gd name="T6" fmla="*/ 1123 w 1687"/>
                <a:gd name="T7" fmla="*/ 2246 h 2247"/>
                <a:gd name="T8" fmla="*/ 0 w 1687"/>
                <a:gd name="T9" fmla="*/ 1123 h 2247"/>
                <a:gd name="T10" fmla="*/ 0 w 1687"/>
                <a:gd name="T11" fmla="*/ 1123 h 2247"/>
                <a:gd name="T12" fmla="*/ 1123 w 1687"/>
                <a:gd name="T13" fmla="*/ 0 h 2247"/>
                <a:gd name="T14" fmla="*/ 1123 w 1687"/>
                <a:gd name="T15" fmla="*/ 0 h 2247"/>
                <a:gd name="T16" fmla="*/ 1686 w 1687"/>
                <a:gd name="T17" fmla="*/ 151 h 2247"/>
                <a:gd name="T18" fmla="*/ 1686 w 1687"/>
                <a:gd name="T19" fmla="*/ 2094 h 2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87" h="2247">
                  <a:moveTo>
                    <a:pt x="1686" y="2094"/>
                  </a:moveTo>
                  <a:lnTo>
                    <a:pt x="1686" y="2094"/>
                  </a:lnTo>
                  <a:cubicBezTo>
                    <a:pt x="1522" y="2188"/>
                    <a:pt x="1325" y="2246"/>
                    <a:pt x="1123" y="2246"/>
                  </a:cubicBezTo>
                  <a:lnTo>
                    <a:pt x="1123" y="2246"/>
                  </a:lnTo>
                  <a:cubicBezTo>
                    <a:pt x="503" y="2246"/>
                    <a:pt x="0" y="1743"/>
                    <a:pt x="0" y="1123"/>
                  </a:cubicBezTo>
                  <a:lnTo>
                    <a:pt x="0" y="1123"/>
                  </a:lnTo>
                  <a:cubicBezTo>
                    <a:pt x="0" y="503"/>
                    <a:pt x="503" y="0"/>
                    <a:pt x="1123" y="0"/>
                  </a:cubicBezTo>
                  <a:lnTo>
                    <a:pt x="1123" y="0"/>
                  </a:lnTo>
                  <a:cubicBezTo>
                    <a:pt x="1328" y="0"/>
                    <a:pt x="1521" y="55"/>
                    <a:pt x="1686" y="151"/>
                  </a:cubicBezTo>
                  <a:lnTo>
                    <a:pt x="1686" y="2094"/>
                  </a:lnTo>
                </a:path>
              </a:pathLst>
            </a:custGeom>
            <a:solidFill>
              <a:schemeClr val="accent5"/>
            </a:solidFill>
            <a:ln>
              <a:noFill/>
            </a:ln>
            <a:effectLst/>
          </p:spPr>
          <p:txBody>
            <a:bodyPr wrap="none" anchor="ctr"/>
            <a:lstStyle/>
            <a:p>
              <a:endParaRPr lang="en-US" sz="3266" dirty="0">
                <a:latin typeface="Open Sans Light" panose="020B0306030504020204" pitchFamily="34" charset="0"/>
              </a:endParaRPr>
            </a:p>
          </p:txBody>
        </p:sp>
        <p:sp>
          <p:nvSpPr>
            <p:cNvPr id="19" name="TextBox 22">
              <a:extLst>
                <a:ext uri="{FF2B5EF4-FFF2-40B4-BE49-F238E27FC236}">
                  <a16:creationId xmlns:a16="http://schemas.microsoft.com/office/drawing/2014/main" id="{82287C18-F7CC-43B1-AE12-8B04FD860A8B}"/>
                </a:ext>
              </a:extLst>
            </p:cNvPr>
            <p:cNvSpPr txBox="1"/>
            <p:nvPr/>
          </p:nvSpPr>
          <p:spPr>
            <a:xfrm>
              <a:off x="4355571" y="4729811"/>
              <a:ext cx="753732" cy="1154162"/>
            </a:xfrm>
            <a:prstGeom prst="rect">
              <a:avLst/>
            </a:prstGeom>
            <a:noFill/>
          </p:spPr>
          <p:txBody>
            <a:bodyPr wrap="none" rtlCol="0" anchor="ctr">
              <a:spAutoFit/>
            </a:bodyPr>
            <a:lstStyle/>
            <a:p>
              <a:pPr algn="r"/>
              <a:r>
                <a:rPr lang="en-US" sz="6900" b="1" dirty="0">
                  <a:solidFill>
                    <a:schemeClr val="accent5">
                      <a:lumMod val="50000"/>
                    </a:schemeClr>
                  </a:solidFill>
                  <a:latin typeface="Poppins SemiBold" pitchFamily="2" charset="77"/>
                  <a:ea typeface="League Spartan" charset="0"/>
                  <a:cs typeface="Poppins SemiBold" pitchFamily="2" charset="77"/>
                </a:rPr>
                <a:t>5</a:t>
              </a:r>
            </a:p>
          </p:txBody>
        </p:sp>
        <p:sp>
          <p:nvSpPr>
            <p:cNvPr id="31" name="Subtitle 2">
              <a:extLst>
                <a:ext uri="{FF2B5EF4-FFF2-40B4-BE49-F238E27FC236}">
                  <a16:creationId xmlns:a16="http://schemas.microsoft.com/office/drawing/2014/main" id="{0C03989B-C1DB-4F9F-983A-B4F94031C634}"/>
                </a:ext>
              </a:extLst>
            </p:cNvPr>
            <p:cNvSpPr txBox="1">
              <a:spLocks/>
            </p:cNvSpPr>
            <p:nvPr/>
          </p:nvSpPr>
          <p:spPr>
            <a:xfrm>
              <a:off x="5290914" y="4914081"/>
              <a:ext cx="2177493" cy="9325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ES" sz="1600" b="1" kern="0" dirty="0" smtClean="0">
                  <a:solidFill>
                    <a:schemeClr val="tx1"/>
                  </a:solidFill>
                  <a:latin typeface="Calibri"/>
                  <a:ea typeface="Calibri"/>
                  <a:cs typeface="Calibri"/>
                  <a:sym typeface="Calibri"/>
                </a:rPr>
                <a:t>           SUGERENCIAS </a:t>
              </a:r>
              <a:r>
                <a:rPr lang="es-ES" sz="1600" b="1" kern="0" dirty="0">
                  <a:solidFill>
                    <a:schemeClr val="tx1"/>
                  </a:solidFill>
                  <a:latin typeface="Calibri"/>
                  <a:ea typeface="Calibri"/>
                  <a:cs typeface="Calibri"/>
                  <a:sym typeface="Calibri"/>
                </a:rPr>
                <a:t>	</a:t>
              </a:r>
              <a:endParaRPr lang="es-ES" sz="1600" b="1" kern="0" dirty="0" smtClean="0">
                <a:solidFill>
                  <a:schemeClr val="tx1"/>
                </a:solidFill>
                <a:latin typeface="Calibri"/>
                <a:ea typeface="Calibri"/>
                <a:cs typeface="Calibri"/>
                <a:sym typeface="Calibri"/>
              </a:endParaRPr>
            </a:p>
            <a:p>
              <a:pPr lvl="0" defTabSz="914400">
                <a:lnSpc>
                  <a:spcPct val="90000"/>
                </a:lnSpc>
                <a:spcBef>
                  <a:spcPts val="0"/>
                </a:spcBef>
                <a:buClrTx/>
                <a:defRPr/>
              </a:pPr>
              <a:r>
                <a:rPr lang="es-ES" sz="1600" b="1" kern="0" dirty="0">
                  <a:solidFill>
                    <a:schemeClr val="tx1"/>
                  </a:solidFill>
                  <a:latin typeface="Calibri"/>
                  <a:ea typeface="Calibri"/>
                  <a:cs typeface="Calibri"/>
                  <a:sym typeface="Calibri"/>
                </a:rPr>
                <a:t> </a:t>
              </a:r>
              <a:r>
                <a:rPr lang="es-ES" sz="1600" b="1" kern="0" dirty="0" smtClean="0">
                  <a:solidFill>
                    <a:schemeClr val="tx1"/>
                  </a:solidFill>
                  <a:latin typeface="Calibri"/>
                  <a:ea typeface="Calibri"/>
                  <a:cs typeface="Calibri"/>
                  <a:sym typeface="Calibri"/>
                </a:rPr>
                <a:t>      0</a:t>
              </a:r>
              <a:r>
                <a:rPr lang="es-ES" sz="1600" b="1" kern="0" dirty="0">
                  <a:solidFill>
                    <a:schemeClr val="tx1"/>
                  </a:solidFill>
                  <a:latin typeface="Calibri"/>
                  <a:ea typeface="Calibri"/>
                  <a:cs typeface="Calibri"/>
                  <a:sym typeface="Calibri"/>
                </a:rPr>
                <a:t>	</a:t>
              </a:r>
              <a:endParaRPr lang="es-ES" sz="1600" b="1" kern="0" dirty="0" smtClean="0">
                <a:solidFill>
                  <a:schemeClr val="tx1"/>
                </a:solidFill>
                <a:latin typeface="Calibri"/>
                <a:ea typeface="Calibri"/>
                <a:cs typeface="Calibri"/>
                <a:sym typeface="Calibri"/>
              </a:endParaRPr>
            </a:p>
            <a:p>
              <a:pPr lvl="0" defTabSz="914400">
                <a:lnSpc>
                  <a:spcPct val="90000"/>
                </a:lnSpc>
                <a:spcBef>
                  <a:spcPts val="0"/>
                </a:spcBef>
                <a:buClrTx/>
                <a:defRPr/>
              </a:pPr>
              <a:r>
                <a:rPr lang="es-ES" sz="1600" b="1" kern="0" dirty="0" smtClean="0">
                  <a:solidFill>
                    <a:schemeClr val="tx1"/>
                  </a:solidFill>
                  <a:latin typeface="Calibri"/>
                  <a:ea typeface="Calibri"/>
                  <a:cs typeface="Calibri"/>
                  <a:sym typeface="Calibri"/>
                </a:rPr>
                <a:t>0</a:t>
              </a:r>
              <a:r>
                <a:rPr lang="es-ES" sz="1600" b="1" kern="0" dirty="0">
                  <a:solidFill>
                    <a:schemeClr val="tx1"/>
                  </a:solidFill>
                  <a:latin typeface="Calibri"/>
                  <a:ea typeface="Calibri"/>
                  <a:cs typeface="Calibri"/>
                  <a:sym typeface="Calibri"/>
                </a:rPr>
                <a:t>%</a:t>
              </a:r>
            </a:p>
            <a:p>
              <a:pPr marL="0" marR="0" lvl="0" indent="0" algn="ctr" defTabSz="914400" eaLnBrk="1" fontAlgn="auto" latinLnBrk="0" hangingPunct="1">
                <a:lnSpc>
                  <a:spcPct val="90000"/>
                </a:lnSpc>
                <a:spcBef>
                  <a:spcPts val="0"/>
                </a:spcBef>
                <a:spcAft>
                  <a:spcPts val="0"/>
                </a:spcAft>
                <a:buClrTx/>
                <a:buSzTx/>
                <a:buFontTx/>
                <a:buNone/>
                <a:tabLst/>
                <a:defRPr/>
              </a:pPr>
              <a:endParaRPr kumimoji="0" lang="es-ES"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grpSp>
        <p:nvGrpSpPr>
          <p:cNvPr id="34" name="Grupo 33"/>
          <p:cNvGrpSpPr/>
          <p:nvPr/>
        </p:nvGrpSpPr>
        <p:grpSpPr>
          <a:xfrm>
            <a:off x="7466283" y="3065083"/>
            <a:ext cx="3037192" cy="1716762"/>
            <a:chOff x="8025767" y="4253200"/>
            <a:chExt cx="3037192" cy="1716762"/>
          </a:xfrm>
        </p:grpSpPr>
        <p:sp>
          <p:nvSpPr>
            <p:cNvPr id="8" name="Freeform 13">
              <a:extLst>
                <a:ext uri="{FF2B5EF4-FFF2-40B4-BE49-F238E27FC236}">
                  <a16:creationId xmlns:a16="http://schemas.microsoft.com/office/drawing/2014/main" id="{C43962E1-23CC-4EE5-8CA3-42DABE43B331}"/>
                </a:ext>
              </a:extLst>
            </p:cNvPr>
            <p:cNvSpPr>
              <a:spLocks noChangeArrowheads="1"/>
            </p:cNvSpPr>
            <p:nvPr/>
          </p:nvSpPr>
          <p:spPr bwMode="auto">
            <a:xfrm>
              <a:off x="8654055" y="4253200"/>
              <a:ext cx="2408904" cy="1716762"/>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9" name="Freeform 15">
              <a:extLst>
                <a:ext uri="{FF2B5EF4-FFF2-40B4-BE49-F238E27FC236}">
                  <a16:creationId xmlns:a16="http://schemas.microsoft.com/office/drawing/2014/main" id="{946A8150-DADB-410B-9E6E-CA6D8CF8998E}"/>
                </a:ext>
              </a:extLst>
            </p:cNvPr>
            <p:cNvSpPr>
              <a:spLocks noChangeArrowheads="1"/>
            </p:cNvSpPr>
            <p:nvPr/>
          </p:nvSpPr>
          <p:spPr bwMode="auto">
            <a:xfrm>
              <a:off x="8107194" y="4385624"/>
              <a:ext cx="587673" cy="1175345"/>
            </a:xfrm>
            <a:custGeom>
              <a:avLst/>
              <a:gdLst>
                <a:gd name="T0" fmla="*/ 1193 w 1194"/>
                <a:gd name="T1" fmla="*/ 2387 h 2388"/>
                <a:gd name="T2" fmla="*/ 1193 w 1194"/>
                <a:gd name="T3" fmla="*/ 2387 h 2388"/>
                <a:gd name="T4" fmla="*/ 0 w 1194"/>
                <a:gd name="T5" fmla="*/ 1193 h 2388"/>
                <a:gd name="T6" fmla="*/ 0 w 1194"/>
                <a:gd name="T7" fmla="*/ 1193 h 2388"/>
                <a:gd name="T8" fmla="*/ 1193 w 1194"/>
                <a:gd name="T9" fmla="*/ 0 h 2388"/>
                <a:gd name="T10" fmla="*/ 1193 w 1194"/>
                <a:gd name="T11" fmla="*/ 2387 h 2388"/>
              </a:gdLst>
              <a:ahLst/>
              <a:cxnLst>
                <a:cxn ang="0">
                  <a:pos x="T0" y="T1"/>
                </a:cxn>
                <a:cxn ang="0">
                  <a:pos x="T2" y="T3"/>
                </a:cxn>
                <a:cxn ang="0">
                  <a:pos x="T4" y="T5"/>
                </a:cxn>
                <a:cxn ang="0">
                  <a:pos x="T6" y="T7"/>
                </a:cxn>
                <a:cxn ang="0">
                  <a:pos x="T8" y="T9"/>
                </a:cxn>
                <a:cxn ang="0">
                  <a:pos x="T10" y="T11"/>
                </a:cxn>
              </a:cxnLst>
              <a:rect l="0" t="0" r="r" b="b"/>
              <a:pathLst>
                <a:path w="1194" h="2388">
                  <a:moveTo>
                    <a:pt x="1193" y="2387"/>
                  </a:moveTo>
                  <a:lnTo>
                    <a:pt x="1193" y="2387"/>
                  </a:lnTo>
                  <a:cubicBezTo>
                    <a:pt x="534" y="2387"/>
                    <a:pt x="0" y="1852"/>
                    <a:pt x="0" y="1193"/>
                  </a:cubicBezTo>
                  <a:lnTo>
                    <a:pt x="0" y="1193"/>
                  </a:lnTo>
                  <a:cubicBezTo>
                    <a:pt x="0" y="534"/>
                    <a:pt x="534" y="0"/>
                    <a:pt x="1193" y="0"/>
                  </a:cubicBezTo>
                  <a:lnTo>
                    <a:pt x="1193" y="2387"/>
                  </a:lnTo>
                </a:path>
              </a:pathLst>
            </a:custGeom>
            <a:solidFill>
              <a:schemeClr val="accent6">
                <a:lumMod val="75000"/>
              </a:schemeClr>
            </a:solidFill>
            <a:ln>
              <a:noFill/>
            </a:ln>
            <a:effectLst/>
          </p:spPr>
          <p:txBody>
            <a:bodyPr wrap="none" anchor="ctr"/>
            <a:lstStyle/>
            <a:p>
              <a:endParaRPr lang="en-US" sz="3266" dirty="0">
                <a:latin typeface="Open Sans Light" panose="020B0306030504020204" pitchFamily="34" charset="0"/>
              </a:endParaRPr>
            </a:p>
          </p:txBody>
        </p:sp>
        <p:sp>
          <p:nvSpPr>
            <p:cNvPr id="21" name="TextBox 24">
              <a:extLst>
                <a:ext uri="{FF2B5EF4-FFF2-40B4-BE49-F238E27FC236}">
                  <a16:creationId xmlns:a16="http://schemas.microsoft.com/office/drawing/2014/main" id="{D827597E-539D-43D6-96C4-34833E50796A}"/>
                </a:ext>
              </a:extLst>
            </p:cNvPr>
            <p:cNvSpPr txBox="1"/>
            <p:nvPr/>
          </p:nvSpPr>
          <p:spPr>
            <a:xfrm>
              <a:off x="8025767" y="4479921"/>
              <a:ext cx="750526" cy="1154162"/>
            </a:xfrm>
            <a:prstGeom prst="rect">
              <a:avLst/>
            </a:prstGeom>
            <a:noFill/>
          </p:spPr>
          <p:txBody>
            <a:bodyPr wrap="none" rtlCol="0" anchor="ctr">
              <a:spAutoFit/>
            </a:bodyPr>
            <a:lstStyle/>
            <a:p>
              <a:pPr algn="r"/>
              <a:r>
                <a:rPr lang="en-US" sz="6900" b="1" dirty="0">
                  <a:solidFill>
                    <a:schemeClr val="accent6">
                      <a:lumMod val="10000"/>
                    </a:schemeClr>
                  </a:solidFill>
                  <a:latin typeface="Poppins SemiBold" pitchFamily="2" charset="77"/>
                  <a:ea typeface="League Spartan" charset="0"/>
                  <a:cs typeface="Poppins SemiBold" pitchFamily="2" charset="77"/>
                </a:rPr>
                <a:t>6</a:t>
              </a:r>
            </a:p>
          </p:txBody>
        </p:sp>
        <p:sp>
          <p:nvSpPr>
            <p:cNvPr id="33" name="Subtitle 2">
              <a:extLst>
                <a:ext uri="{FF2B5EF4-FFF2-40B4-BE49-F238E27FC236}">
                  <a16:creationId xmlns:a16="http://schemas.microsoft.com/office/drawing/2014/main" id="{52B44FB7-F1BE-41D9-B389-B34CBDA72644}"/>
                </a:ext>
              </a:extLst>
            </p:cNvPr>
            <p:cNvSpPr txBox="1">
              <a:spLocks/>
            </p:cNvSpPr>
            <p:nvPr/>
          </p:nvSpPr>
          <p:spPr>
            <a:xfrm>
              <a:off x="8931178" y="4721675"/>
              <a:ext cx="1854658" cy="9325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600" b="1" kern="0" dirty="0" smtClean="0">
                  <a:solidFill>
                    <a:schemeClr val="tx1"/>
                  </a:solidFill>
                  <a:latin typeface="Calibri"/>
                  <a:ea typeface="Calibri"/>
                  <a:cs typeface="Calibri"/>
                  <a:sym typeface="Calibri"/>
                </a:rPr>
                <a:t>DENUNCIAS</a:t>
              </a:r>
            </a:p>
            <a:p>
              <a:pPr lvl="0" defTabSz="914400">
                <a:lnSpc>
                  <a:spcPct val="90000"/>
                </a:lnSpc>
                <a:spcBef>
                  <a:spcPts val="0"/>
                </a:spcBef>
                <a:buClrTx/>
                <a:defRPr/>
              </a:pPr>
              <a:r>
                <a:rPr lang="es-CO" sz="1600" b="1" kern="0" dirty="0" smtClean="0">
                  <a:solidFill>
                    <a:schemeClr val="tx1"/>
                  </a:solidFill>
                  <a:latin typeface="Calibri"/>
                  <a:ea typeface="Calibri"/>
                  <a:cs typeface="Calibri"/>
                  <a:sym typeface="Calibri"/>
                </a:rPr>
                <a:t>       0</a:t>
              </a:r>
              <a:r>
                <a:rPr lang="es-CO" sz="1600" b="1" kern="0" dirty="0">
                  <a:solidFill>
                    <a:schemeClr val="tx1"/>
                  </a:solidFill>
                  <a:latin typeface="Calibri"/>
                  <a:ea typeface="Calibri"/>
                  <a:cs typeface="Calibri"/>
                  <a:sym typeface="Calibri"/>
                </a:rPr>
                <a:t>	</a:t>
              </a:r>
              <a:endParaRPr lang="es-CO" sz="1600" b="1" kern="0" dirty="0" smtClean="0">
                <a:solidFill>
                  <a:schemeClr val="tx1"/>
                </a:solidFill>
                <a:latin typeface="Calibri"/>
                <a:ea typeface="Calibri"/>
                <a:cs typeface="Calibri"/>
                <a:sym typeface="Calibri"/>
              </a:endParaRPr>
            </a:p>
            <a:p>
              <a:pPr lvl="0" defTabSz="914400">
                <a:lnSpc>
                  <a:spcPct val="90000"/>
                </a:lnSpc>
                <a:spcBef>
                  <a:spcPts val="0"/>
                </a:spcBef>
                <a:buClrTx/>
                <a:defRPr/>
              </a:pPr>
              <a:r>
                <a:rPr lang="es-CO" sz="1600" b="1" kern="0" dirty="0" smtClean="0">
                  <a:solidFill>
                    <a:schemeClr val="tx1"/>
                  </a:solidFill>
                  <a:latin typeface="Calibri"/>
                  <a:ea typeface="Calibri"/>
                  <a:cs typeface="Calibri"/>
                  <a:sym typeface="Calibri"/>
                </a:rPr>
                <a:t>0</a:t>
              </a:r>
              <a:r>
                <a:rPr lang="es-CO" sz="1600" b="1" kern="0" dirty="0">
                  <a:solidFill>
                    <a:schemeClr val="tx1"/>
                  </a:solidFill>
                  <a:latin typeface="Calibri"/>
                  <a:ea typeface="Calibri"/>
                  <a:cs typeface="Calibri"/>
                  <a:sym typeface="Calibri"/>
                </a:rPr>
                <a:t>%</a:t>
              </a:r>
            </a:p>
            <a:p>
              <a:pPr marL="0" marR="0" lvl="0" indent="0" algn="ctr" defTabSz="914400" eaLnBrk="1" fontAlgn="auto" latinLnBrk="0" hangingPunct="1">
                <a:lnSpc>
                  <a:spcPct val="90000"/>
                </a:lnSpc>
                <a:spcBef>
                  <a:spcPts val="0"/>
                </a:spcBef>
                <a:spcAft>
                  <a:spcPts val="0"/>
                </a:spcAft>
                <a:buClrTx/>
                <a:buSzTx/>
                <a:buFontTx/>
                <a:buNone/>
                <a:tabLst/>
                <a:defRPr/>
              </a:pPr>
              <a:endPar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grpSp>
        <p:nvGrpSpPr>
          <p:cNvPr id="35" name="Grupo 34"/>
          <p:cNvGrpSpPr/>
          <p:nvPr/>
        </p:nvGrpSpPr>
        <p:grpSpPr>
          <a:xfrm>
            <a:off x="746181" y="4781845"/>
            <a:ext cx="2955765" cy="1547497"/>
            <a:chOff x="8107194" y="4253200"/>
            <a:chExt cx="2955765" cy="1716762"/>
          </a:xfrm>
        </p:grpSpPr>
        <p:sp>
          <p:nvSpPr>
            <p:cNvPr id="36" name="Freeform 13">
              <a:extLst>
                <a:ext uri="{FF2B5EF4-FFF2-40B4-BE49-F238E27FC236}">
                  <a16:creationId xmlns:a16="http://schemas.microsoft.com/office/drawing/2014/main" id="{C43962E1-23CC-4EE5-8CA3-42DABE43B331}"/>
                </a:ext>
              </a:extLst>
            </p:cNvPr>
            <p:cNvSpPr>
              <a:spLocks noChangeArrowheads="1"/>
            </p:cNvSpPr>
            <p:nvPr/>
          </p:nvSpPr>
          <p:spPr bwMode="auto">
            <a:xfrm>
              <a:off x="8654055" y="4253200"/>
              <a:ext cx="2408904" cy="1716762"/>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37" name="Freeform 15">
              <a:extLst>
                <a:ext uri="{FF2B5EF4-FFF2-40B4-BE49-F238E27FC236}">
                  <a16:creationId xmlns:a16="http://schemas.microsoft.com/office/drawing/2014/main" id="{946A8150-DADB-410B-9E6E-CA6D8CF8998E}"/>
                </a:ext>
              </a:extLst>
            </p:cNvPr>
            <p:cNvSpPr>
              <a:spLocks noChangeArrowheads="1"/>
            </p:cNvSpPr>
            <p:nvPr/>
          </p:nvSpPr>
          <p:spPr bwMode="auto">
            <a:xfrm>
              <a:off x="8107194" y="4385624"/>
              <a:ext cx="587673" cy="1175345"/>
            </a:xfrm>
            <a:custGeom>
              <a:avLst/>
              <a:gdLst>
                <a:gd name="T0" fmla="*/ 1193 w 1194"/>
                <a:gd name="T1" fmla="*/ 2387 h 2388"/>
                <a:gd name="T2" fmla="*/ 1193 w 1194"/>
                <a:gd name="T3" fmla="*/ 2387 h 2388"/>
                <a:gd name="T4" fmla="*/ 0 w 1194"/>
                <a:gd name="T5" fmla="*/ 1193 h 2388"/>
                <a:gd name="T6" fmla="*/ 0 w 1194"/>
                <a:gd name="T7" fmla="*/ 1193 h 2388"/>
                <a:gd name="T8" fmla="*/ 1193 w 1194"/>
                <a:gd name="T9" fmla="*/ 0 h 2388"/>
                <a:gd name="T10" fmla="*/ 1193 w 1194"/>
                <a:gd name="T11" fmla="*/ 2387 h 2388"/>
              </a:gdLst>
              <a:ahLst/>
              <a:cxnLst>
                <a:cxn ang="0">
                  <a:pos x="T0" y="T1"/>
                </a:cxn>
                <a:cxn ang="0">
                  <a:pos x="T2" y="T3"/>
                </a:cxn>
                <a:cxn ang="0">
                  <a:pos x="T4" y="T5"/>
                </a:cxn>
                <a:cxn ang="0">
                  <a:pos x="T6" y="T7"/>
                </a:cxn>
                <a:cxn ang="0">
                  <a:pos x="T8" y="T9"/>
                </a:cxn>
                <a:cxn ang="0">
                  <a:pos x="T10" y="T11"/>
                </a:cxn>
              </a:cxnLst>
              <a:rect l="0" t="0" r="r" b="b"/>
              <a:pathLst>
                <a:path w="1194" h="2388">
                  <a:moveTo>
                    <a:pt x="1193" y="2387"/>
                  </a:moveTo>
                  <a:lnTo>
                    <a:pt x="1193" y="2387"/>
                  </a:lnTo>
                  <a:cubicBezTo>
                    <a:pt x="534" y="2387"/>
                    <a:pt x="0" y="1852"/>
                    <a:pt x="0" y="1193"/>
                  </a:cubicBezTo>
                  <a:lnTo>
                    <a:pt x="0" y="1193"/>
                  </a:lnTo>
                  <a:cubicBezTo>
                    <a:pt x="0" y="534"/>
                    <a:pt x="534" y="0"/>
                    <a:pt x="1193" y="0"/>
                  </a:cubicBezTo>
                  <a:lnTo>
                    <a:pt x="1193" y="2387"/>
                  </a:lnTo>
                </a:path>
              </a:pathLst>
            </a:custGeom>
            <a:solidFill>
              <a:schemeClr val="accent6">
                <a:lumMod val="75000"/>
              </a:schemeClr>
            </a:solidFill>
            <a:ln>
              <a:noFill/>
            </a:ln>
            <a:effectLst/>
          </p:spPr>
          <p:txBody>
            <a:bodyPr wrap="none" anchor="ctr"/>
            <a:lstStyle/>
            <a:p>
              <a:endParaRPr lang="en-US" sz="3266" dirty="0">
                <a:latin typeface="Open Sans Light" panose="020B0306030504020204" pitchFamily="34" charset="0"/>
              </a:endParaRPr>
            </a:p>
          </p:txBody>
        </p:sp>
        <p:sp>
          <p:nvSpPr>
            <p:cNvPr id="38" name="TextBox 24">
              <a:extLst>
                <a:ext uri="{FF2B5EF4-FFF2-40B4-BE49-F238E27FC236}">
                  <a16:creationId xmlns:a16="http://schemas.microsoft.com/office/drawing/2014/main" id="{D827597E-539D-43D6-96C4-34833E50796A}"/>
                </a:ext>
              </a:extLst>
            </p:cNvPr>
            <p:cNvSpPr txBox="1"/>
            <p:nvPr/>
          </p:nvSpPr>
          <p:spPr>
            <a:xfrm>
              <a:off x="8107519" y="4479921"/>
              <a:ext cx="668774" cy="1154162"/>
            </a:xfrm>
            <a:prstGeom prst="rect">
              <a:avLst/>
            </a:prstGeom>
            <a:noFill/>
          </p:spPr>
          <p:txBody>
            <a:bodyPr wrap="none" rtlCol="0" anchor="ctr">
              <a:spAutoFit/>
            </a:bodyPr>
            <a:lstStyle/>
            <a:p>
              <a:pPr algn="r"/>
              <a:r>
                <a:rPr lang="en-US" sz="6900" b="1" dirty="0">
                  <a:solidFill>
                    <a:schemeClr val="accent6">
                      <a:lumMod val="10000"/>
                    </a:schemeClr>
                  </a:solidFill>
                  <a:latin typeface="Poppins SemiBold" pitchFamily="2" charset="77"/>
                  <a:ea typeface="League Spartan" charset="0"/>
                  <a:cs typeface="Poppins SemiBold" pitchFamily="2" charset="77"/>
                </a:rPr>
                <a:t>7</a:t>
              </a:r>
            </a:p>
          </p:txBody>
        </p:sp>
        <p:sp>
          <p:nvSpPr>
            <p:cNvPr id="39" name="Subtitle 2">
              <a:extLst>
                <a:ext uri="{FF2B5EF4-FFF2-40B4-BE49-F238E27FC236}">
                  <a16:creationId xmlns:a16="http://schemas.microsoft.com/office/drawing/2014/main" id="{52B44FB7-F1BE-41D9-B389-B34CBDA72644}"/>
                </a:ext>
              </a:extLst>
            </p:cNvPr>
            <p:cNvSpPr txBox="1">
              <a:spLocks/>
            </p:cNvSpPr>
            <p:nvPr/>
          </p:nvSpPr>
          <p:spPr>
            <a:xfrm>
              <a:off x="8931178" y="4721674"/>
              <a:ext cx="1854658" cy="78872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600" b="1" kern="0" dirty="0" smtClean="0">
                  <a:solidFill>
                    <a:schemeClr val="tx1"/>
                  </a:solidFill>
                  <a:latin typeface="Calibri"/>
                  <a:ea typeface="Calibri"/>
                  <a:cs typeface="Calibri"/>
                  <a:sym typeface="Calibri"/>
                </a:rPr>
                <a:t>    OTRO</a:t>
              </a:r>
              <a:r>
                <a:rPr lang="es-CO" sz="1600" b="1" kern="0" dirty="0">
                  <a:solidFill>
                    <a:schemeClr val="tx1"/>
                  </a:solidFill>
                  <a:latin typeface="Calibri"/>
                  <a:ea typeface="Calibri"/>
                  <a:cs typeface="Calibri"/>
                  <a:sym typeface="Calibri"/>
                </a:rPr>
                <a:t>	</a:t>
              </a:r>
              <a:endParaRPr lang="es-CO" sz="1600" b="1" kern="0" dirty="0" smtClean="0">
                <a:solidFill>
                  <a:schemeClr val="tx1"/>
                </a:solidFill>
                <a:latin typeface="Calibri"/>
                <a:ea typeface="Calibri"/>
                <a:cs typeface="Calibri"/>
                <a:sym typeface="Calibri"/>
              </a:endParaRPr>
            </a:p>
            <a:p>
              <a:pPr lvl="0" defTabSz="914400">
                <a:lnSpc>
                  <a:spcPct val="90000"/>
                </a:lnSpc>
                <a:spcBef>
                  <a:spcPts val="0"/>
                </a:spcBef>
                <a:buClrTx/>
                <a:defRPr/>
              </a:pPr>
              <a:r>
                <a:rPr lang="es-CO" sz="1600" b="1" dirty="0" smtClean="0">
                  <a:solidFill>
                    <a:srgbClr val="000000"/>
                  </a:solidFill>
                  <a:latin typeface="Calibri" panose="020F0502020204030204" pitchFamily="34" charset="0"/>
                </a:rPr>
                <a:t>45</a:t>
              </a:r>
              <a:r>
                <a:rPr lang="es-CO" sz="1600" b="1" dirty="0" smtClean="0"/>
                <a:t> </a:t>
              </a:r>
              <a:endParaRPr lang="es-CO" sz="1600" b="1" dirty="0" smtClean="0"/>
            </a:p>
            <a:p>
              <a:pPr lvl="0" defTabSz="914400">
                <a:lnSpc>
                  <a:spcPct val="90000"/>
                </a:lnSpc>
                <a:spcBef>
                  <a:spcPts val="0"/>
                </a:spcBef>
                <a:buClrTx/>
                <a:defRPr/>
              </a:pPr>
              <a:r>
                <a:rPr lang="es-CO" sz="1600" b="1" dirty="0" smtClean="0">
                  <a:solidFill>
                    <a:srgbClr val="000000"/>
                  </a:solidFill>
                  <a:latin typeface="Arial" panose="020B0604020202020204" pitchFamily="34" charset="0"/>
                </a:rPr>
                <a:t>17%</a:t>
              </a:r>
              <a:r>
                <a:rPr lang="es-CO" sz="1600" b="1" dirty="0" smtClean="0"/>
                <a:t>  </a:t>
              </a:r>
              <a:endPar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spTree>
    <p:extLst>
      <p:ext uri="{BB962C8B-B14F-4D97-AF65-F5344CB8AC3E}">
        <p14:creationId xmlns:p14="http://schemas.microsoft.com/office/powerpoint/2010/main" val="27043540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Gráfico 8"/>
          <p:cNvGraphicFramePr>
            <a:graphicFrameLocks/>
          </p:cNvGraphicFramePr>
          <p:nvPr>
            <p:extLst>
              <p:ext uri="{D42A27DB-BD31-4B8C-83A1-F6EECF244321}">
                <p14:modId xmlns:p14="http://schemas.microsoft.com/office/powerpoint/2010/main" val="2992112436"/>
              </p:ext>
            </p:extLst>
          </p:nvPr>
        </p:nvGraphicFramePr>
        <p:xfrm>
          <a:off x="421998" y="202431"/>
          <a:ext cx="5803873" cy="2600326"/>
        </p:xfrm>
        <a:graphic>
          <a:graphicData uri="http://schemas.openxmlformats.org/drawingml/2006/chart">
            <c:chart xmlns:c="http://schemas.openxmlformats.org/drawingml/2006/chart" xmlns:r="http://schemas.openxmlformats.org/officeDocument/2006/relationships" r:id="rId2"/>
          </a:graphicData>
        </a:graphic>
      </p:graphicFrame>
      <p:sp>
        <p:nvSpPr>
          <p:cNvPr id="7" name="Rectángulo 6"/>
          <p:cNvSpPr/>
          <p:nvPr/>
        </p:nvSpPr>
        <p:spPr>
          <a:xfrm>
            <a:off x="6551874" y="202431"/>
            <a:ext cx="4929809" cy="5478423"/>
          </a:xfrm>
          <a:prstGeom prst="rect">
            <a:avLst/>
          </a:prstGeom>
        </p:spPr>
        <p:txBody>
          <a:bodyPr wrap="square">
            <a:spAutoFit/>
          </a:bodyPr>
          <a:lstStyle/>
          <a:p>
            <a:pPr algn="just"/>
            <a:r>
              <a:rPr lang="es-CO" dirty="0" smtClean="0"/>
              <a:t>Peticiones </a:t>
            </a:r>
            <a:r>
              <a:rPr lang="es-CO" dirty="0"/>
              <a:t>de Interés Particular: Son el tipo más común, representando el 71% del total, con 193 PQRS. Esto indica que la mayoría de las solicitudes están relacionadas con intereses individuales o particulares de los usuarios</a:t>
            </a:r>
            <a:r>
              <a:rPr lang="es-CO" dirty="0" smtClean="0"/>
              <a:t>.</a:t>
            </a:r>
            <a:r>
              <a:rPr lang="es-CO" dirty="0"/>
              <a:t> Tales como: Homologaciones, cancelaciones de unidades de formación, récord académicos, retiros y aplazamiento de semestre, certificaciones laborales y académicas, transferencias internas y externas, validaciones por suficiencia, cambio de </a:t>
            </a:r>
            <a:r>
              <a:rPr lang="es-CO" dirty="0" smtClean="0"/>
              <a:t>programas</a:t>
            </a:r>
            <a:r>
              <a:rPr lang="es-CO" dirty="0"/>
              <a:t>.</a:t>
            </a:r>
          </a:p>
          <a:p>
            <a:pPr algn="just"/>
            <a:endParaRPr lang="es-CO" dirty="0"/>
          </a:p>
          <a:p>
            <a:pPr algn="just"/>
            <a:r>
              <a:rPr lang="es-CO" dirty="0" smtClean="0"/>
              <a:t>Otro</a:t>
            </a:r>
            <a:r>
              <a:rPr lang="es-CO" dirty="0"/>
              <a:t>: Representa el 17% del total, con 45 PQRS. Este tipo puede incluir una variedad de solicitudes que no se clasifican en las categorías estándar de PQRS</a:t>
            </a:r>
            <a:r>
              <a:rPr lang="es-CO" dirty="0" smtClean="0"/>
              <a:t>. Tales como: Invitaciones a eventos institucionales, </a:t>
            </a:r>
            <a:r>
              <a:rPr lang="es-CO" dirty="0" err="1" smtClean="0"/>
              <a:t>brochur</a:t>
            </a:r>
            <a:r>
              <a:rPr lang="es-CO" dirty="0" smtClean="0"/>
              <a:t> de universidades, comunicados, reportes de pagos, publicidad.</a:t>
            </a:r>
          </a:p>
          <a:p>
            <a:pPr algn="just"/>
            <a:endParaRPr lang="es-CO" dirty="0"/>
          </a:p>
          <a:p>
            <a:pPr algn="just"/>
            <a:r>
              <a:rPr lang="es-CO" dirty="0"/>
              <a:t>Este análisis sugiere que la mayoría abrumadora de las PQRS recibidas son Peticiones de Interés Particular, lo que indica una diversidad de necesidades y solicitudes individuales por parte de los usuarios. Aunque las Peticiones de Información también son significativas, las Quejas, Reclamos y Sugerencias no se registraron en este periodo de tiempo. Indican una percepción generalmente positiva de los usuarios hacia los servicios o procesos del Instituto durante el mes de noviembre de 2023</a:t>
            </a:r>
            <a:r>
              <a:rPr lang="es-CO" dirty="0" smtClean="0"/>
              <a:t>.</a:t>
            </a:r>
            <a:endParaRPr lang="es-CO" dirty="0"/>
          </a:p>
        </p:txBody>
      </p:sp>
      <p:sp>
        <p:nvSpPr>
          <p:cNvPr id="11" name="Rectángulo 10"/>
          <p:cNvSpPr/>
          <p:nvPr/>
        </p:nvSpPr>
        <p:spPr>
          <a:xfrm>
            <a:off x="312751" y="2990945"/>
            <a:ext cx="6096000" cy="1384995"/>
          </a:xfrm>
          <a:prstGeom prst="rect">
            <a:avLst/>
          </a:prstGeom>
        </p:spPr>
        <p:txBody>
          <a:bodyPr>
            <a:spAutoFit/>
          </a:bodyPr>
          <a:lstStyle/>
          <a:p>
            <a:pPr algn="just"/>
            <a:r>
              <a:rPr lang="es-CO" dirty="0"/>
              <a:t>Peticiones de Información: Representan el 12% del total, con 32 PQRS. Este tipo de solicitudes generalmente implica solicitar información específica sobre algún tema. Tales como: Estados financieros, procedimientos de rendición de cuentas, normas en que se amparan al interior de la institución.</a:t>
            </a:r>
          </a:p>
          <a:p>
            <a:endParaRPr lang="es-CO" dirty="0"/>
          </a:p>
        </p:txBody>
      </p:sp>
      <p:pic>
        <p:nvPicPr>
          <p:cNvPr id="12" name="Imagen 11"/>
          <p:cNvPicPr>
            <a:picLocks noChangeAspect="1"/>
          </p:cNvPicPr>
          <p:nvPr/>
        </p:nvPicPr>
        <p:blipFill rotWithShape="1">
          <a:blip r:embed="rId3"/>
          <a:srcRect l="66749" t="36914" r="1521" b="32561"/>
          <a:stretch/>
        </p:blipFill>
        <p:spPr>
          <a:xfrm>
            <a:off x="3021494" y="4375940"/>
            <a:ext cx="2571453" cy="1391479"/>
          </a:xfrm>
          <a:prstGeom prst="rect">
            <a:avLst/>
          </a:prstGeom>
        </p:spPr>
      </p:pic>
    </p:spTree>
    <p:extLst>
      <p:ext uri="{BB962C8B-B14F-4D97-AF65-F5344CB8AC3E}">
        <p14:creationId xmlns:p14="http://schemas.microsoft.com/office/powerpoint/2010/main" val="1335118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59516" y="248776"/>
            <a:ext cx="2985113" cy="984885"/>
          </a:xfrm>
          <a:prstGeom prst="rect">
            <a:avLst/>
          </a:prstGeom>
        </p:spPr>
        <p:txBody>
          <a:bodyPr wrap="none">
            <a:spAutoFit/>
          </a:bodyPr>
          <a:lstStyle/>
          <a:p>
            <a:r>
              <a:rPr lang="pt-BR" sz="5800" dirty="0">
                <a:latin typeface="MyriadPro-Regular" panose="020B0503030403020204" pitchFamily="34" charset="0"/>
              </a:rPr>
              <a:t>P Q R S D</a:t>
            </a:r>
            <a:endParaRPr lang="es-CO" dirty="0"/>
          </a:p>
        </p:txBody>
      </p:sp>
      <p:sp>
        <p:nvSpPr>
          <p:cNvPr id="3" name="Rectángulo 2"/>
          <p:cNvSpPr/>
          <p:nvPr/>
        </p:nvSpPr>
        <p:spPr>
          <a:xfrm>
            <a:off x="3509697" y="564246"/>
            <a:ext cx="5968257" cy="353943"/>
          </a:xfrm>
          <a:prstGeom prst="rect">
            <a:avLst/>
          </a:prstGeom>
        </p:spPr>
        <p:txBody>
          <a:bodyPr wrap="square">
            <a:spAutoFit/>
          </a:bodyPr>
          <a:lstStyle/>
          <a:p>
            <a:r>
              <a:rPr lang="es-CO" sz="1700" dirty="0">
                <a:latin typeface="MyriadPro-Regular" panose="020B0503030403020204" pitchFamily="34" charset="0"/>
              </a:rPr>
              <a:t>asignadas a </a:t>
            </a:r>
            <a:r>
              <a:rPr lang="es-CO" sz="1700" dirty="0" smtClean="0">
                <a:latin typeface="MyriadPro-Regular" panose="020B0503030403020204" pitchFamily="34" charset="0"/>
              </a:rPr>
              <a:t>dependencias y </a:t>
            </a:r>
            <a:r>
              <a:rPr lang="es-CO" sz="1700" dirty="0">
                <a:latin typeface="MyriadPro-Regular" panose="020B0503030403020204" pitchFamily="34" charset="0"/>
              </a:rPr>
              <a:t>grupos internos de trabajo</a:t>
            </a:r>
            <a:endParaRPr lang="es-CO" dirty="0"/>
          </a:p>
        </p:txBody>
      </p:sp>
      <p:pic>
        <p:nvPicPr>
          <p:cNvPr id="4" name="Imagen 3"/>
          <p:cNvPicPr>
            <a:picLocks noChangeAspect="1"/>
          </p:cNvPicPr>
          <p:nvPr/>
        </p:nvPicPr>
        <p:blipFill>
          <a:blip r:embed="rId3"/>
          <a:stretch>
            <a:fillRect/>
          </a:stretch>
        </p:blipFill>
        <p:spPr>
          <a:xfrm>
            <a:off x="847255" y="1115174"/>
            <a:ext cx="3854157" cy="2468447"/>
          </a:xfrm>
          <a:prstGeom prst="rect">
            <a:avLst/>
          </a:prstGeom>
        </p:spPr>
      </p:pic>
      <p:graphicFrame>
        <p:nvGraphicFramePr>
          <p:cNvPr id="10" name="Gráfico 9"/>
          <p:cNvGraphicFramePr>
            <a:graphicFrameLocks/>
          </p:cNvGraphicFramePr>
          <p:nvPr>
            <p:extLst>
              <p:ext uri="{D42A27DB-BD31-4B8C-83A1-F6EECF244321}">
                <p14:modId xmlns:p14="http://schemas.microsoft.com/office/powerpoint/2010/main" val="2274117578"/>
              </p:ext>
            </p:extLst>
          </p:nvPr>
        </p:nvGraphicFramePr>
        <p:xfrm>
          <a:off x="847255" y="3649800"/>
          <a:ext cx="3944713" cy="2743200"/>
        </p:xfrm>
        <a:graphic>
          <a:graphicData uri="http://schemas.openxmlformats.org/drawingml/2006/chart">
            <c:chart xmlns:c="http://schemas.openxmlformats.org/drawingml/2006/chart" xmlns:r="http://schemas.openxmlformats.org/officeDocument/2006/relationships" r:id="rId4"/>
          </a:graphicData>
        </a:graphic>
      </p:graphicFrame>
      <p:sp>
        <p:nvSpPr>
          <p:cNvPr id="6" name="Rectángulo 5"/>
          <p:cNvSpPr/>
          <p:nvPr/>
        </p:nvSpPr>
        <p:spPr>
          <a:xfrm>
            <a:off x="4889151" y="1010117"/>
            <a:ext cx="6759510" cy="5262979"/>
          </a:xfrm>
          <a:prstGeom prst="rect">
            <a:avLst/>
          </a:prstGeom>
        </p:spPr>
        <p:txBody>
          <a:bodyPr wrap="square">
            <a:spAutoFit/>
          </a:bodyPr>
          <a:lstStyle/>
          <a:p>
            <a:pPr algn="just"/>
            <a:r>
              <a:rPr lang="es-CO" dirty="0"/>
              <a:t>Atención de PQRS:</a:t>
            </a:r>
          </a:p>
          <a:p>
            <a:pPr algn="just"/>
            <a:endParaRPr lang="es-CO" dirty="0" smtClean="0"/>
          </a:p>
          <a:p>
            <a:pPr algn="just"/>
            <a:r>
              <a:rPr lang="es-CO" dirty="0" smtClean="0"/>
              <a:t>La </a:t>
            </a:r>
            <a:r>
              <a:rPr lang="es-CO" dirty="0"/>
              <a:t>mayoría de las dependencias han atendido el 100% de las PQRS recibidas, lo que refleja un alto nivel de compromiso con la atención al </a:t>
            </a:r>
            <a:r>
              <a:rPr lang="es-CO" dirty="0" smtClean="0"/>
              <a:t>usuario </a:t>
            </a:r>
            <a:r>
              <a:rPr lang="es-CO" dirty="0"/>
              <a:t>y la gestión eficiente de solicitudes.</a:t>
            </a:r>
          </a:p>
          <a:p>
            <a:pPr algn="just"/>
            <a:endParaRPr lang="es-CO" dirty="0" smtClean="0"/>
          </a:p>
          <a:p>
            <a:pPr algn="just"/>
            <a:r>
              <a:rPr lang="es-CO" dirty="0" smtClean="0"/>
              <a:t>La </a:t>
            </a:r>
            <a:r>
              <a:rPr lang="es-CO" dirty="0"/>
              <a:t>Sala de Docentes presenta el porcentaje más bajo de atención con un 97%, lo que indica que 2 de las 68 PQRS recibidas aún están sin </a:t>
            </a:r>
            <a:r>
              <a:rPr lang="es-CO" dirty="0" smtClean="0"/>
              <a:t>atender, toda vez que los convenios para practicas y pasantías, se atiende por los jurídicos de la Institución. </a:t>
            </a:r>
          </a:p>
          <a:p>
            <a:pPr algn="just"/>
            <a:endParaRPr lang="es-CO" dirty="0"/>
          </a:p>
          <a:p>
            <a:pPr algn="just"/>
            <a:r>
              <a:rPr lang="es-CO" dirty="0" smtClean="0"/>
              <a:t>La </a:t>
            </a:r>
            <a:r>
              <a:rPr lang="es-CO" dirty="0"/>
              <a:t>Vicerrectoría Administrativa tiene el porcentaje más bajo de atención con un 85%, lo que sugiere que 2 de las 13 PQRS recibidas no han sido </a:t>
            </a:r>
            <a:r>
              <a:rPr lang="es-CO" dirty="0" smtClean="0"/>
              <a:t>atendidas ya que las devoluciones por concepto de matricula no contaban con los soportes para el tramite respectivo.</a:t>
            </a:r>
            <a:endParaRPr lang="es-CO" dirty="0"/>
          </a:p>
          <a:p>
            <a:pPr algn="just"/>
            <a:endParaRPr lang="es-CO" dirty="0" smtClean="0"/>
          </a:p>
          <a:p>
            <a:pPr algn="just"/>
            <a:r>
              <a:rPr lang="es-CO" dirty="0" smtClean="0"/>
              <a:t>PQRS </a:t>
            </a:r>
            <a:r>
              <a:rPr lang="es-CO" dirty="0"/>
              <a:t>Sin Atender: En total, hay 4 PQRS sin </a:t>
            </a:r>
            <a:r>
              <a:rPr lang="es-CO" dirty="0" smtClean="0"/>
              <a:t>atender, una vez se alleguen los soportes respectivos se procera respectivamente. </a:t>
            </a:r>
          </a:p>
          <a:p>
            <a:pPr algn="just"/>
            <a:endParaRPr lang="es-CO" dirty="0" smtClean="0"/>
          </a:p>
          <a:p>
            <a:pPr algn="just"/>
            <a:r>
              <a:rPr lang="es-CO" dirty="0" smtClean="0"/>
              <a:t>Porcentaje </a:t>
            </a:r>
            <a:r>
              <a:rPr lang="es-CO" dirty="0"/>
              <a:t>de Atención Total: El porcentaje total de PQRS atendidas </a:t>
            </a:r>
            <a:r>
              <a:rPr lang="es-CO" dirty="0" smtClean="0"/>
              <a:t>es </a:t>
            </a:r>
            <a:r>
              <a:rPr lang="es-CO" dirty="0"/>
              <a:t>del 99%, lo que muestra un alto nivel de compromiso en la gestión de PQRS.</a:t>
            </a:r>
          </a:p>
          <a:p>
            <a:pPr algn="just"/>
            <a:endParaRPr lang="es-CO" dirty="0" smtClean="0"/>
          </a:p>
          <a:p>
            <a:pPr algn="just"/>
            <a:r>
              <a:rPr lang="es-CO" dirty="0" smtClean="0"/>
              <a:t>En </a:t>
            </a:r>
            <a:r>
              <a:rPr lang="es-CO" dirty="0"/>
              <a:t>general, </a:t>
            </a:r>
            <a:r>
              <a:rPr lang="es-CO" dirty="0" smtClean="0"/>
              <a:t>se muestra que </a:t>
            </a:r>
            <a:r>
              <a:rPr lang="es-CO" dirty="0"/>
              <a:t>la gran mayoría de las dependencias del Instituto han atendido todas las PQRS recibidas, lo que indica un buen nivel de </a:t>
            </a:r>
            <a:r>
              <a:rPr lang="es-CO" dirty="0" smtClean="0"/>
              <a:t>compromiso con la </a:t>
            </a:r>
            <a:r>
              <a:rPr lang="es-CO" dirty="0"/>
              <a:t>satisfacción del cliente. </a:t>
            </a:r>
          </a:p>
        </p:txBody>
      </p:sp>
    </p:spTree>
    <p:extLst>
      <p:ext uri="{BB962C8B-B14F-4D97-AF65-F5344CB8AC3E}">
        <p14:creationId xmlns:p14="http://schemas.microsoft.com/office/powerpoint/2010/main" val="13042224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a 5"/>
          <p:cNvGraphicFramePr>
            <a:graphicFrameLocks noGrp="1"/>
          </p:cNvGraphicFramePr>
          <p:nvPr>
            <p:extLst>
              <p:ext uri="{D42A27DB-BD31-4B8C-83A1-F6EECF244321}">
                <p14:modId xmlns:p14="http://schemas.microsoft.com/office/powerpoint/2010/main" val="1802239313"/>
              </p:ext>
            </p:extLst>
          </p:nvPr>
        </p:nvGraphicFramePr>
        <p:xfrm>
          <a:off x="1573339" y="3284466"/>
          <a:ext cx="5037455" cy="2511112"/>
        </p:xfrm>
        <a:graphic>
          <a:graphicData uri="http://schemas.openxmlformats.org/drawingml/2006/table">
            <a:tbl>
              <a:tblPr firstRow="1" firstCol="1" bandRow="1"/>
              <a:tblGrid>
                <a:gridCol w="3507740">
                  <a:extLst>
                    <a:ext uri="{9D8B030D-6E8A-4147-A177-3AD203B41FA5}">
                      <a16:colId xmlns:a16="http://schemas.microsoft.com/office/drawing/2014/main" val="3684606340"/>
                    </a:ext>
                  </a:extLst>
                </a:gridCol>
                <a:gridCol w="1529715">
                  <a:extLst>
                    <a:ext uri="{9D8B030D-6E8A-4147-A177-3AD203B41FA5}">
                      <a16:colId xmlns:a16="http://schemas.microsoft.com/office/drawing/2014/main" val="1163970205"/>
                    </a:ext>
                  </a:extLst>
                </a:gridCol>
              </a:tblGrid>
              <a:tr h="0">
                <a:tc gridSpan="2">
                  <a:txBody>
                    <a:bodyPr/>
                    <a:lstStyle/>
                    <a:p>
                      <a:pPr algn="ctr">
                        <a:lnSpc>
                          <a:spcPct val="107000"/>
                        </a:lnSpc>
                        <a:spcAft>
                          <a:spcPts val="0"/>
                        </a:spcAft>
                      </a:pPr>
                      <a:r>
                        <a:rPr lang="es-CO" sz="1400" dirty="0">
                          <a:effectLst/>
                          <a:latin typeface="Calibri" panose="020F0502020204030204" pitchFamily="34" charset="0"/>
                          <a:ea typeface="Calibri" panose="020F0502020204030204" pitchFamily="34" charset="0"/>
                          <a:cs typeface="Times New Roman" panose="02020603050405020304" pitchFamily="18" charset="0"/>
                        </a:rPr>
                        <a:t>Tiempo promedio de respuesta</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hMerge="1">
                  <a:txBody>
                    <a:bodyPr/>
                    <a:lstStyle/>
                    <a:p>
                      <a:endParaRPr lang="es-CO"/>
                    </a:p>
                  </a:txBody>
                  <a:tcPr/>
                </a:tc>
                <a:extLst>
                  <a:ext uri="{0D108BD9-81ED-4DB2-BD59-A6C34878D82A}">
                    <a16:rowId xmlns:a16="http://schemas.microsoft.com/office/drawing/2014/main" val="1161599291"/>
                  </a:ext>
                </a:extLst>
              </a:tr>
              <a:tr h="0">
                <a:tc>
                  <a:txBody>
                    <a:bodyPr/>
                    <a:lstStyle/>
                    <a:p>
                      <a:pPr>
                        <a:lnSpc>
                          <a:spcPct val="107000"/>
                        </a:lnSpc>
                        <a:spcAft>
                          <a:spcPts val="0"/>
                        </a:spcAft>
                      </a:pPr>
                      <a:r>
                        <a:rPr lang="es-CO" sz="1400" b="1" dirty="0">
                          <a:effectLst/>
                          <a:latin typeface="Calibri" panose="020F0502020204030204" pitchFamily="34" charset="0"/>
                          <a:ea typeface="Calibri" panose="020F0502020204030204" pitchFamily="34" charset="0"/>
                          <a:cs typeface="Times New Roman" panose="02020603050405020304" pitchFamily="18" charset="0"/>
                        </a:rPr>
                        <a:t>Tipos de petición</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0"/>
                        </a:spcAft>
                      </a:pPr>
                      <a:r>
                        <a:rPr lang="es-CO" sz="1400" b="1" dirty="0">
                          <a:effectLst/>
                          <a:latin typeface="Calibri" panose="020F0502020204030204" pitchFamily="34" charset="0"/>
                          <a:ea typeface="Calibri" panose="020F0502020204030204" pitchFamily="34" charset="0"/>
                          <a:cs typeface="Times New Roman" panose="02020603050405020304" pitchFamily="18" charset="0"/>
                        </a:rPr>
                        <a:t>Días permitidos para respuesta</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4268204304"/>
                  </a:ext>
                </a:extLst>
              </a:tr>
              <a:tr h="0">
                <a:tc>
                  <a:txBody>
                    <a:bodyPr/>
                    <a:lstStyle/>
                    <a:p>
                      <a:pP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EXPEDICIÓN COPIAS DE DOCUMENTOS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10</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759021916"/>
                  </a:ext>
                </a:extLst>
              </a:tr>
              <a:tr h="0">
                <a:tc>
                  <a:txBody>
                    <a:bodyPr/>
                    <a:lstStyle/>
                    <a:p>
                      <a:pPr>
                        <a:lnSpc>
                          <a:spcPct val="107000"/>
                        </a:lnSpc>
                        <a:spcAft>
                          <a:spcPts val="800"/>
                        </a:spcAft>
                      </a:pPr>
                      <a:r>
                        <a:rPr lang="es-ES" sz="1400">
                          <a:effectLst/>
                          <a:latin typeface="Calibri" panose="020F0502020204030204" pitchFamily="34" charset="0"/>
                          <a:ea typeface="Calibri" panose="020F0502020204030204" pitchFamily="34" charset="0"/>
                          <a:cs typeface="Times New Roman" panose="02020603050405020304" pitchFamily="18" charset="0"/>
                        </a:rPr>
                        <a:t>TRASLADOS POR COMPETENCIA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5</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003389599"/>
                  </a:ext>
                </a:extLst>
              </a:tr>
              <a:tr h="0">
                <a:tc>
                  <a:txBody>
                    <a:bodyPr/>
                    <a:lstStyle/>
                    <a:p>
                      <a:pPr>
                        <a:lnSpc>
                          <a:spcPct val="107000"/>
                        </a:lnSpc>
                        <a:spcAft>
                          <a:spcPts val="800"/>
                        </a:spcAft>
                      </a:pPr>
                      <a:r>
                        <a:rPr lang="es-ES" sz="1400">
                          <a:effectLst/>
                          <a:latin typeface="Calibri" panose="020F0502020204030204" pitchFamily="34" charset="0"/>
                          <a:ea typeface="Calibri" panose="020F0502020204030204" pitchFamily="34" charset="0"/>
                          <a:cs typeface="Times New Roman" panose="02020603050405020304" pitchFamily="18" charset="0"/>
                        </a:rPr>
                        <a:t>ENTES DE CONTROL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5</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759834370"/>
                  </a:ext>
                </a:extLst>
              </a:tr>
              <a:tr h="0">
                <a:tc>
                  <a:txBody>
                    <a:bodyPr/>
                    <a:lstStyle/>
                    <a:p>
                      <a:pP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CONSULTAS DE INFORMACIÓN TÉCNICA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30</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2546525684"/>
                  </a:ext>
                </a:extLst>
              </a:tr>
              <a:tr h="0">
                <a:tc>
                  <a:txBody>
                    <a:bodyPr/>
                    <a:lstStyle/>
                    <a:p>
                      <a:pPr>
                        <a:lnSpc>
                          <a:spcPct val="107000"/>
                        </a:lnSpc>
                        <a:spcAft>
                          <a:spcPts val="800"/>
                        </a:spcAft>
                      </a:pPr>
                      <a:r>
                        <a:rPr lang="es-ES" sz="1400">
                          <a:effectLst/>
                          <a:latin typeface="Calibri" panose="020F0502020204030204" pitchFamily="34" charset="0"/>
                          <a:ea typeface="Calibri" panose="020F0502020204030204" pitchFamily="34" charset="0"/>
                          <a:cs typeface="Times New Roman" panose="02020603050405020304" pitchFamily="18" charset="0"/>
                        </a:rPr>
                        <a:t>QUEJAS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15</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911729746"/>
                  </a:ext>
                </a:extLst>
              </a:tr>
              <a:tr h="0">
                <a:tc>
                  <a:txBody>
                    <a:bodyPr/>
                    <a:lstStyle/>
                    <a:p>
                      <a:pP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RECLAMOS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15</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2563896998"/>
                  </a:ext>
                </a:extLst>
              </a:tr>
              <a:tr h="0">
                <a:tc>
                  <a:txBody>
                    <a:bodyPr/>
                    <a:lstStyle/>
                    <a:p>
                      <a:pPr>
                        <a:lnSpc>
                          <a:spcPct val="107000"/>
                        </a:lnSpc>
                        <a:spcAft>
                          <a:spcPts val="800"/>
                        </a:spcAft>
                      </a:pPr>
                      <a:r>
                        <a:rPr lang="es-ES" sz="1400">
                          <a:effectLst/>
                          <a:latin typeface="Calibri" panose="020F0502020204030204" pitchFamily="34" charset="0"/>
                          <a:ea typeface="Calibri" panose="020F0502020204030204" pitchFamily="34" charset="0"/>
                          <a:cs typeface="Times New Roman" panose="02020603050405020304" pitchFamily="18" charset="0"/>
                        </a:rPr>
                        <a:t>SUGERENCIAS Y FELICITACIONES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30</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177743196"/>
                  </a:ext>
                </a:extLst>
              </a:tr>
              <a:tr h="0">
                <a:tc>
                  <a:txBody>
                    <a:bodyPr/>
                    <a:lstStyle/>
                    <a:p>
                      <a:pP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DERECHOS DE PETICIÓN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dirty="0">
                          <a:effectLst/>
                          <a:latin typeface="Calibri" panose="020F0502020204030204" pitchFamily="34" charset="0"/>
                          <a:ea typeface="Calibri" panose="020F0502020204030204" pitchFamily="34" charset="0"/>
                          <a:cs typeface="Times New Roman" panose="02020603050405020304" pitchFamily="18" charset="0"/>
                        </a:rPr>
                        <a:t>15</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634667172"/>
                  </a:ext>
                </a:extLst>
              </a:tr>
            </a:tbl>
          </a:graphicData>
        </a:graphic>
      </p:graphicFrame>
      <p:sp>
        <p:nvSpPr>
          <p:cNvPr id="7" name="Rectángulo 6"/>
          <p:cNvSpPr/>
          <p:nvPr/>
        </p:nvSpPr>
        <p:spPr>
          <a:xfrm>
            <a:off x="2274278" y="287955"/>
            <a:ext cx="6096000" cy="1077218"/>
          </a:xfrm>
          <a:prstGeom prst="rect">
            <a:avLst/>
          </a:prstGeom>
        </p:spPr>
        <p:txBody>
          <a:bodyPr>
            <a:spAutoFit/>
          </a:bodyPr>
          <a:lstStyle/>
          <a:p>
            <a:r>
              <a:rPr lang="es-CO" sz="3200" b="1" dirty="0">
                <a:solidFill>
                  <a:srgbClr val="1A3B8F"/>
                </a:solidFill>
                <a:latin typeface="Arial" panose="020B0604020202020204" pitchFamily="34" charset="0"/>
              </a:rPr>
              <a:t>Gestión de traslados y acceso a la Información </a:t>
            </a:r>
            <a:endParaRPr lang="es-CO" dirty="0"/>
          </a:p>
        </p:txBody>
      </p:sp>
      <p:sp>
        <p:nvSpPr>
          <p:cNvPr id="8" name="Rectángulo 7"/>
          <p:cNvSpPr/>
          <p:nvPr/>
        </p:nvSpPr>
        <p:spPr>
          <a:xfrm>
            <a:off x="632202" y="1354770"/>
            <a:ext cx="11207289" cy="1600438"/>
          </a:xfrm>
          <a:prstGeom prst="rect">
            <a:avLst/>
          </a:prstGeom>
        </p:spPr>
        <p:txBody>
          <a:bodyPr wrap="square">
            <a:spAutoFit/>
          </a:bodyPr>
          <a:lstStyle/>
          <a:p>
            <a:pPr algn="just"/>
            <a:r>
              <a:rPr lang="es-CO" dirty="0"/>
              <a:t>Adoptar una actitud anticipada en la administración de cambios de ubicación y el acceso a los datos asegura una respuesta pronta y satisfactoria a las solicitudes de los usuarios en el Instituto Tecnológico del Putumayo. Mejorar constantemente estos aspectos no solo fomentará la transparencia y la responsabilidad, sino que también elevará la satisfacción de los usuarios. Es importante destacar que durante el mes de </a:t>
            </a:r>
            <a:r>
              <a:rPr lang="es-CO" dirty="0" smtClean="0"/>
              <a:t>noviembre de </a:t>
            </a:r>
            <a:r>
              <a:rPr lang="es-CO" dirty="0"/>
              <a:t>2023, no se registró ningún incidente de denegación de acceso a la información por parte de la institución.</a:t>
            </a:r>
          </a:p>
          <a:p>
            <a:pPr algn="just"/>
            <a:endParaRPr lang="es-CO" dirty="0" smtClean="0"/>
          </a:p>
          <a:p>
            <a:pPr algn="just"/>
            <a:r>
              <a:rPr lang="es-CO" dirty="0"/>
              <a:t>NOTIFICA ACTUACION PROCESAL RAD </a:t>
            </a:r>
            <a:r>
              <a:rPr lang="es-CO" dirty="0" smtClean="0"/>
              <a:t>00201-00. S</a:t>
            </a:r>
            <a:r>
              <a:rPr lang="es-CO" dirty="0" smtClean="0"/>
              <a:t>e resolvió y notificó  a </a:t>
            </a:r>
            <a:r>
              <a:rPr lang="es-CO" dirty="0"/>
              <a:t>los juzgados respectivos con los soportes pertinentes, en los tiempos establecidos por la </a:t>
            </a:r>
            <a:r>
              <a:rPr lang="es-CO" dirty="0" smtClean="0"/>
              <a:t>ley, igualmente se participo de la audiencia respectiva. </a:t>
            </a:r>
            <a:endParaRPr lang="es-CO" dirty="0"/>
          </a:p>
        </p:txBody>
      </p:sp>
      <p:pic>
        <p:nvPicPr>
          <p:cNvPr id="2" name="Imagen 1"/>
          <p:cNvPicPr>
            <a:picLocks noChangeAspect="1"/>
          </p:cNvPicPr>
          <p:nvPr/>
        </p:nvPicPr>
        <p:blipFill rotWithShape="1">
          <a:blip r:embed="rId3"/>
          <a:srcRect l="66562" t="21930" r="1981" b="43443"/>
          <a:stretch/>
        </p:blipFill>
        <p:spPr>
          <a:xfrm>
            <a:off x="8309112" y="3387833"/>
            <a:ext cx="2735249" cy="1693627"/>
          </a:xfrm>
          <a:prstGeom prst="rect">
            <a:avLst/>
          </a:prstGeom>
        </p:spPr>
      </p:pic>
    </p:spTree>
    <p:extLst>
      <p:ext uri="{BB962C8B-B14F-4D97-AF65-F5344CB8AC3E}">
        <p14:creationId xmlns:p14="http://schemas.microsoft.com/office/powerpoint/2010/main" val="808628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88748" y="483661"/>
            <a:ext cx="3716082" cy="646331"/>
          </a:xfrm>
          <a:prstGeom prst="rect">
            <a:avLst/>
          </a:prstGeom>
        </p:spPr>
        <p:txBody>
          <a:bodyPr wrap="none">
            <a:spAutoFit/>
          </a:bodyPr>
          <a:lstStyle/>
          <a:p>
            <a:r>
              <a:rPr lang="es-CO" sz="3600" dirty="0">
                <a:latin typeface="MyriadPro-Regular" panose="020B0503030403020204" pitchFamily="34" charset="0"/>
              </a:rPr>
              <a:t>Recomendaciones</a:t>
            </a:r>
            <a:endParaRPr lang="es-CO" dirty="0"/>
          </a:p>
        </p:txBody>
      </p:sp>
      <p:pic>
        <p:nvPicPr>
          <p:cNvPr id="4" name="Imagen 3"/>
          <p:cNvPicPr>
            <a:picLocks noChangeAspect="1"/>
          </p:cNvPicPr>
          <p:nvPr/>
        </p:nvPicPr>
        <p:blipFill>
          <a:blip r:embed="rId2"/>
          <a:stretch>
            <a:fillRect/>
          </a:stretch>
        </p:blipFill>
        <p:spPr>
          <a:xfrm>
            <a:off x="5556737" y="1573823"/>
            <a:ext cx="5081955" cy="1793622"/>
          </a:xfrm>
          <a:prstGeom prst="rect">
            <a:avLst/>
          </a:prstGeom>
        </p:spPr>
      </p:pic>
      <p:sp>
        <p:nvSpPr>
          <p:cNvPr id="3" name="Rectángulo 2"/>
          <p:cNvSpPr/>
          <p:nvPr/>
        </p:nvSpPr>
        <p:spPr>
          <a:xfrm>
            <a:off x="6021265" y="1641536"/>
            <a:ext cx="3687166" cy="1815882"/>
          </a:xfrm>
          <a:prstGeom prst="rect">
            <a:avLst/>
          </a:prstGeom>
        </p:spPr>
        <p:txBody>
          <a:bodyPr wrap="square">
            <a:spAutoFit/>
          </a:bodyPr>
          <a:lstStyle/>
          <a:p>
            <a:pPr algn="just"/>
            <a:r>
              <a:rPr lang="es-CO" dirty="0"/>
              <a:t>Solicitar al Grupo de Gestión</a:t>
            </a:r>
          </a:p>
          <a:p>
            <a:pPr algn="just"/>
            <a:r>
              <a:rPr lang="es-CO" dirty="0"/>
              <a:t>Documental </a:t>
            </a:r>
            <a:r>
              <a:rPr lang="es-CO" dirty="0" smtClean="0"/>
              <a:t>de la institución la </a:t>
            </a:r>
            <a:r>
              <a:rPr lang="es-CO" dirty="0"/>
              <a:t>socialización, a</a:t>
            </a:r>
          </a:p>
          <a:p>
            <a:pPr algn="just"/>
            <a:r>
              <a:rPr lang="es-CO" dirty="0"/>
              <a:t>todas las dependencias de la</a:t>
            </a:r>
          </a:p>
          <a:p>
            <a:pPr algn="just"/>
            <a:r>
              <a:rPr lang="es-CO" dirty="0"/>
              <a:t>Entidad, del </a:t>
            </a:r>
            <a:r>
              <a:rPr lang="es-CO" dirty="0" smtClean="0"/>
              <a:t>tiempo promedio de respuesta </a:t>
            </a:r>
            <a:endParaRPr lang="es-CO" dirty="0"/>
          </a:p>
          <a:p>
            <a:pPr algn="just"/>
            <a:r>
              <a:rPr lang="es-CO" dirty="0" smtClean="0"/>
              <a:t>De las PQRSD, en concordancia con lo dispuesto por la Ley </a:t>
            </a:r>
            <a:r>
              <a:rPr lang="es-CO" dirty="0"/>
              <a:t>1755 de </a:t>
            </a:r>
            <a:r>
              <a:rPr lang="es-CO" dirty="0" smtClean="0"/>
              <a:t>2015. </a:t>
            </a:r>
            <a:endParaRPr lang="es-CO" dirty="0"/>
          </a:p>
          <a:p>
            <a:endParaRPr lang="es-CO" dirty="0"/>
          </a:p>
        </p:txBody>
      </p:sp>
      <p:sp>
        <p:nvSpPr>
          <p:cNvPr id="6" name="Freeform 8">
            <a:extLst>
              <a:ext uri="{FF2B5EF4-FFF2-40B4-BE49-F238E27FC236}">
                <a16:creationId xmlns:a16="http://schemas.microsoft.com/office/drawing/2014/main" id="{6DD8D568-9528-402D-BFCA-A7F78668D179}"/>
              </a:ext>
            </a:extLst>
          </p:cNvPr>
          <p:cNvSpPr>
            <a:spLocks noChangeArrowheads="1"/>
          </p:cNvSpPr>
          <p:nvPr/>
        </p:nvSpPr>
        <p:spPr bwMode="auto">
          <a:xfrm>
            <a:off x="4695014" y="1691039"/>
            <a:ext cx="1426133" cy="1426135"/>
          </a:xfrm>
          <a:custGeom>
            <a:avLst/>
            <a:gdLst>
              <a:gd name="T0" fmla="*/ 1938 w 3875"/>
              <a:gd name="T1" fmla="*/ 3875 h 3876"/>
              <a:gd name="T2" fmla="*/ 0 w 3875"/>
              <a:gd name="T3" fmla="*/ 1938 h 3876"/>
              <a:gd name="T4" fmla="*/ 1938 w 3875"/>
              <a:gd name="T5" fmla="*/ 0 h 3876"/>
              <a:gd name="T6" fmla="*/ 3874 w 3875"/>
              <a:gd name="T7" fmla="*/ 1938 h 3876"/>
              <a:gd name="T8" fmla="*/ 1938 w 3875"/>
              <a:gd name="T9" fmla="*/ 3875 h 3876"/>
            </a:gdLst>
            <a:ahLst/>
            <a:cxnLst>
              <a:cxn ang="0">
                <a:pos x="T0" y="T1"/>
              </a:cxn>
              <a:cxn ang="0">
                <a:pos x="T2" y="T3"/>
              </a:cxn>
              <a:cxn ang="0">
                <a:pos x="T4" y="T5"/>
              </a:cxn>
              <a:cxn ang="0">
                <a:pos x="T6" y="T7"/>
              </a:cxn>
              <a:cxn ang="0">
                <a:pos x="T8" y="T9"/>
              </a:cxn>
            </a:cxnLst>
            <a:rect l="0" t="0" r="r" b="b"/>
            <a:pathLst>
              <a:path w="3875" h="3876">
                <a:moveTo>
                  <a:pt x="1938" y="3875"/>
                </a:moveTo>
                <a:lnTo>
                  <a:pt x="0" y="1938"/>
                </a:lnTo>
                <a:lnTo>
                  <a:pt x="1938" y="0"/>
                </a:lnTo>
                <a:lnTo>
                  <a:pt x="3874" y="1938"/>
                </a:lnTo>
                <a:lnTo>
                  <a:pt x="1938" y="3875"/>
                </a:lnTo>
              </a:path>
            </a:pathLst>
          </a:custGeom>
          <a:solidFill>
            <a:schemeClr val="accent2">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7" name="Freeform 9">
            <a:extLst>
              <a:ext uri="{FF2B5EF4-FFF2-40B4-BE49-F238E27FC236}">
                <a16:creationId xmlns:a16="http://schemas.microsoft.com/office/drawing/2014/main" id="{3529F678-957C-4957-87B3-430C81EDD9EB}"/>
              </a:ext>
            </a:extLst>
          </p:cNvPr>
          <p:cNvSpPr>
            <a:spLocks noChangeArrowheads="1"/>
          </p:cNvSpPr>
          <p:nvPr/>
        </p:nvSpPr>
        <p:spPr bwMode="auto">
          <a:xfrm>
            <a:off x="4904830" y="1820465"/>
            <a:ext cx="1184389" cy="1186012"/>
          </a:xfrm>
          <a:custGeom>
            <a:avLst/>
            <a:gdLst>
              <a:gd name="T0" fmla="*/ 1610 w 3220"/>
              <a:gd name="T1" fmla="*/ 3221 h 3222"/>
              <a:gd name="T2" fmla="*/ 0 w 3220"/>
              <a:gd name="T3" fmla="*/ 1611 h 3222"/>
              <a:gd name="T4" fmla="*/ 1610 w 3220"/>
              <a:gd name="T5" fmla="*/ 0 h 3222"/>
              <a:gd name="T6" fmla="*/ 3219 w 3220"/>
              <a:gd name="T7" fmla="*/ 1611 h 3222"/>
              <a:gd name="T8" fmla="*/ 1610 w 3220"/>
              <a:gd name="T9" fmla="*/ 3221 h 3222"/>
            </a:gdLst>
            <a:ahLst/>
            <a:cxnLst>
              <a:cxn ang="0">
                <a:pos x="T0" y="T1"/>
              </a:cxn>
              <a:cxn ang="0">
                <a:pos x="T2" y="T3"/>
              </a:cxn>
              <a:cxn ang="0">
                <a:pos x="T4" y="T5"/>
              </a:cxn>
              <a:cxn ang="0">
                <a:pos x="T6" y="T7"/>
              </a:cxn>
              <a:cxn ang="0">
                <a:pos x="T8" y="T9"/>
              </a:cxn>
            </a:cxnLst>
            <a:rect l="0" t="0" r="r" b="b"/>
            <a:pathLst>
              <a:path w="3220" h="3222">
                <a:moveTo>
                  <a:pt x="1610" y="3221"/>
                </a:moveTo>
                <a:lnTo>
                  <a:pt x="0" y="1611"/>
                </a:lnTo>
                <a:lnTo>
                  <a:pt x="1610" y="0"/>
                </a:lnTo>
                <a:lnTo>
                  <a:pt x="3219" y="1611"/>
                </a:lnTo>
                <a:lnTo>
                  <a:pt x="1610" y="3221"/>
                </a:lnTo>
              </a:path>
            </a:pathLst>
          </a:custGeom>
          <a:solidFill>
            <a:schemeClr val="accent2"/>
          </a:solidFill>
          <a:ln w="9525" cap="flat">
            <a:no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8" name="TextBox 44">
            <a:extLst>
              <a:ext uri="{FF2B5EF4-FFF2-40B4-BE49-F238E27FC236}">
                <a16:creationId xmlns:a16="http://schemas.microsoft.com/office/drawing/2014/main" id="{0426DBF9-95AF-404A-9BEC-DA4CD7468B5E}"/>
              </a:ext>
            </a:extLst>
          </p:cNvPr>
          <p:cNvSpPr txBox="1"/>
          <p:nvPr/>
        </p:nvSpPr>
        <p:spPr>
          <a:xfrm>
            <a:off x="5248272" y="2023930"/>
            <a:ext cx="393056"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1</a:t>
            </a:r>
          </a:p>
        </p:txBody>
      </p:sp>
      <p:pic>
        <p:nvPicPr>
          <p:cNvPr id="9" name="Imagen 8"/>
          <p:cNvPicPr>
            <a:picLocks noChangeAspect="1"/>
          </p:cNvPicPr>
          <p:nvPr/>
        </p:nvPicPr>
        <p:blipFill>
          <a:blip r:embed="rId3"/>
          <a:stretch>
            <a:fillRect/>
          </a:stretch>
        </p:blipFill>
        <p:spPr>
          <a:xfrm>
            <a:off x="9708430" y="1678894"/>
            <a:ext cx="794352" cy="1583479"/>
          </a:xfrm>
          <a:prstGeom prst="rect">
            <a:avLst/>
          </a:prstGeom>
        </p:spPr>
      </p:pic>
      <p:pic>
        <p:nvPicPr>
          <p:cNvPr id="12" name="Imagen 11"/>
          <p:cNvPicPr>
            <a:picLocks noChangeAspect="1"/>
          </p:cNvPicPr>
          <p:nvPr/>
        </p:nvPicPr>
        <p:blipFill>
          <a:blip r:embed="rId4"/>
          <a:stretch>
            <a:fillRect/>
          </a:stretch>
        </p:blipFill>
        <p:spPr>
          <a:xfrm>
            <a:off x="1730200" y="3843209"/>
            <a:ext cx="4907991" cy="2103302"/>
          </a:xfrm>
          <a:prstGeom prst="rect">
            <a:avLst/>
          </a:prstGeom>
        </p:spPr>
      </p:pic>
      <p:pic>
        <p:nvPicPr>
          <p:cNvPr id="15" name="Imagen 14"/>
          <p:cNvPicPr>
            <a:picLocks noChangeAspect="1"/>
          </p:cNvPicPr>
          <p:nvPr/>
        </p:nvPicPr>
        <p:blipFill>
          <a:blip r:embed="rId5"/>
          <a:stretch>
            <a:fillRect/>
          </a:stretch>
        </p:blipFill>
        <p:spPr>
          <a:xfrm>
            <a:off x="630629" y="3958926"/>
            <a:ext cx="1646063" cy="1700931"/>
          </a:xfrm>
          <a:prstGeom prst="rect">
            <a:avLst/>
          </a:prstGeom>
        </p:spPr>
      </p:pic>
      <p:pic>
        <p:nvPicPr>
          <p:cNvPr id="16" name="Imagen 15"/>
          <p:cNvPicPr>
            <a:picLocks noChangeAspect="1"/>
          </p:cNvPicPr>
          <p:nvPr/>
        </p:nvPicPr>
        <p:blipFill>
          <a:blip r:embed="rId6"/>
          <a:stretch>
            <a:fillRect/>
          </a:stretch>
        </p:blipFill>
        <p:spPr>
          <a:xfrm>
            <a:off x="801331" y="4154014"/>
            <a:ext cx="1304657" cy="1310754"/>
          </a:xfrm>
          <a:prstGeom prst="rect">
            <a:avLst/>
          </a:prstGeom>
        </p:spPr>
      </p:pic>
      <p:sp>
        <p:nvSpPr>
          <p:cNvPr id="20" name="Rectángulo 19"/>
          <p:cNvSpPr/>
          <p:nvPr/>
        </p:nvSpPr>
        <p:spPr>
          <a:xfrm>
            <a:off x="2105988" y="4006015"/>
            <a:ext cx="3687166" cy="2031325"/>
          </a:xfrm>
          <a:prstGeom prst="rect">
            <a:avLst/>
          </a:prstGeom>
        </p:spPr>
        <p:txBody>
          <a:bodyPr wrap="square">
            <a:spAutoFit/>
          </a:bodyPr>
          <a:lstStyle/>
          <a:p>
            <a:pPr algn="just"/>
            <a:r>
              <a:rPr lang="es-CO" dirty="0" smtClean="0"/>
              <a:t>Desde la dependencia de Control Interno del Instituto Tecnológico del Putumayo generar  un acto administrativo para el seguimiento continuo de las PQRSD direccionadas a las dependencias respectiva, con el fin cumplir con los términos de respuesta establecidos por la ley. </a:t>
            </a:r>
            <a:endParaRPr lang="es-CO" dirty="0"/>
          </a:p>
          <a:p>
            <a:endParaRPr lang="es-CO" dirty="0"/>
          </a:p>
        </p:txBody>
      </p:sp>
      <p:sp>
        <p:nvSpPr>
          <p:cNvPr id="21" name="TextBox 44">
            <a:extLst>
              <a:ext uri="{FF2B5EF4-FFF2-40B4-BE49-F238E27FC236}">
                <a16:creationId xmlns:a16="http://schemas.microsoft.com/office/drawing/2014/main" id="{0426DBF9-95AF-404A-9BEC-DA4CD7468B5E}"/>
              </a:ext>
            </a:extLst>
          </p:cNvPr>
          <p:cNvSpPr txBox="1"/>
          <p:nvPr/>
        </p:nvSpPr>
        <p:spPr>
          <a:xfrm>
            <a:off x="1128362" y="4368543"/>
            <a:ext cx="516488" cy="784830"/>
          </a:xfrm>
          <a:prstGeom prst="rect">
            <a:avLst/>
          </a:prstGeom>
          <a:noFill/>
        </p:spPr>
        <p:txBody>
          <a:bodyPr wrap="none" rtlCol="0" anchor="ctr">
            <a:spAutoFit/>
          </a:bodyPr>
          <a:lstStyle/>
          <a:p>
            <a:pPr algn="ctr"/>
            <a:r>
              <a:rPr lang="en-US" sz="4500" b="1" dirty="0" smtClean="0">
                <a:solidFill>
                  <a:schemeClr val="bg1"/>
                </a:solidFill>
                <a:latin typeface="Poppins SemiBold" pitchFamily="2" charset="77"/>
                <a:ea typeface="League Spartan" charset="0"/>
                <a:cs typeface="Poppins SemiBold" pitchFamily="2" charset="77"/>
              </a:rPr>
              <a:t>2</a:t>
            </a:r>
            <a:endParaRPr lang="en-US" sz="4500" b="1" dirty="0">
              <a:solidFill>
                <a:schemeClr val="bg1"/>
              </a:solidFill>
              <a:latin typeface="Poppins SemiBold" pitchFamily="2" charset="77"/>
              <a:ea typeface="League Spartan" charset="0"/>
              <a:cs typeface="Poppins SemiBold" pitchFamily="2" charset="77"/>
            </a:endParaRPr>
          </a:p>
        </p:txBody>
      </p:sp>
      <p:pic>
        <p:nvPicPr>
          <p:cNvPr id="22" name="Imagen 21"/>
          <p:cNvPicPr>
            <a:picLocks noChangeAspect="1"/>
          </p:cNvPicPr>
          <p:nvPr/>
        </p:nvPicPr>
        <p:blipFill>
          <a:blip r:embed="rId7"/>
          <a:stretch>
            <a:fillRect/>
          </a:stretch>
        </p:blipFill>
        <p:spPr>
          <a:xfrm>
            <a:off x="5744716" y="3933182"/>
            <a:ext cx="759341" cy="1916723"/>
          </a:xfrm>
          <a:prstGeom prst="rect">
            <a:avLst/>
          </a:prstGeom>
        </p:spPr>
      </p:pic>
      <p:pic>
        <p:nvPicPr>
          <p:cNvPr id="25" name="Imagen 24"/>
          <p:cNvPicPr>
            <a:picLocks noChangeAspect="1"/>
          </p:cNvPicPr>
          <p:nvPr/>
        </p:nvPicPr>
        <p:blipFill>
          <a:blip r:embed="rId8"/>
          <a:stretch>
            <a:fillRect/>
          </a:stretch>
        </p:blipFill>
        <p:spPr>
          <a:xfrm>
            <a:off x="1687359" y="1070217"/>
            <a:ext cx="2837534" cy="2602055"/>
          </a:xfrm>
          <a:prstGeom prst="rect">
            <a:avLst/>
          </a:prstGeom>
        </p:spPr>
      </p:pic>
    </p:spTree>
    <p:extLst>
      <p:ext uri="{BB962C8B-B14F-4D97-AF65-F5344CB8AC3E}">
        <p14:creationId xmlns:p14="http://schemas.microsoft.com/office/powerpoint/2010/main" val="2709153828"/>
      </p:ext>
    </p:extLst>
  </p:cSld>
  <p:clrMapOvr>
    <a:masterClrMapping/>
  </p:clrMapOvr>
</p:sld>
</file>

<file path=ppt/theme/theme1.xml><?xml version="1.0" encoding="utf-8"?>
<a:theme xmlns:a="http://schemas.openxmlformats.org/drawingml/2006/main" name="Tema de Office">
  <a:themeElements>
    <a:clrScheme name="Personalizado 1">
      <a:dk1>
        <a:srgbClr val="000000"/>
      </a:dk1>
      <a:lt1>
        <a:srgbClr val="FFFFFF"/>
      </a:lt1>
      <a:dk2>
        <a:srgbClr val="44546A"/>
      </a:dk2>
      <a:lt2>
        <a:srgbClr val="E7E6E6"/>
      </a:lt2>
      <a:accent1>
        <a:srgbClr val="5B9BD5"/>
      </a:accent1>
      <a:accent2>
        <a:srgbClr val="ED7D31"/>
      </a:accent2>
      <a:accent3>
        <a:srgbClr val="A5A5A5"/>
      </a:accent3>
      <a:accent4>
        <a:srgbClr val="FDE918"/>
      </a:accent4>
      <a:accent5>
        <a:srgbClr val="EC8D08"/>
      </a:accent5>
      <a:accent6>
        <a:srgbClr val="79B72E"/>
      </a:accent6>
      <a:hlink>
        <a:srgbClr val="065F90"/>
      </a:hlink>
      <a:folHlink>
        <a:srgbClr val="177A7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12624</TotalTime>
  <Words>1164</Words>
  <Application>Microsoft Office PowerPoint</Application>
  <PresentationFormat>Panorámica</PresentationFormat>
  <Paragraphs>124</Paragraphs>
  <Slides>8</Slides>
  <Notes>4</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8</vt:i4>
      </vt:variant>
    </vt:vector>
  </HeadingPairs>
  <TitlesOfParts>
    <vt:vector size="16" baseType="lpstr">
      <vt:lpstr>Arial</vt:lpstr>
      <vt:lpstr>Times New Roman</vt:lpstr>
      <vt:lpstr>Calibri</vt:lpstr>
      <vt:lpstr>MyriadPro-Regular</vt:lpstr>
      <vt:lpstr>Poppins SemiBold</vt:lpstr>
      <vt:lpstr>League Spartan</vt:lpstr>
      <vt:lpstr>Open Sans Light</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Comunicaciones</dc:creator>
  <cp:lastModifiedBy>SALA 2-01</cp:lastModifiedBy>
  <cp:revision>335</cp:revision>
  <dcterms:created xsi:type="dcterms:W3CDTF">2021-09-26T15:48:41Z</dcterms:created>
  <dcterms:modified xsi:type="dcterms:W3CDTF">2024-05-15T20:09:32Z</dcterms:modified>
</cp:coreProperties>
</file>