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56" r:id="rId2"/>
    <p:sldId id="270" r:id="rId3"/>
    <p:sldId id="3449" r:id="rId4"/>
    <p:sldId id="3450" r:id="rId5"/>
    <p:sldId id="3452" r:id="rId6"/>
    <p:sldId id="3451" r:id="rId7"/>
    <p:sldId id="260" r:id="rId8"/>
    <p:sldId id="3454"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Poppins SemiBold" panose="020B0604020202020204" charset="0"/>
      <p:bold r:id="rId15"/>
      <p:boldItalic r:id="rId16"/>
    </p:embeddedFont>
    <p:embeddedFont>
      <p:font typeface="Open Sans Light" panose="020B0604020202020204" charset="0"/>
      <p:regular r:id="rId17"/>
      <p: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9" roundtripDataSignature="AMtx7mgmntoJwwTjHv/2UItbskNTC93A1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0" autoAdjust="0"/>
    <p:restoredTop sz="83527" autoAdjust="0"/>
  </p:normalViewPr>
  <p:slideViewPr>
    <p:cSldViewPr snapToGrid="0">
      <p:cViewPr varScale="1">
        <p:scale>
          <a:sx n="96" d="100"/>
          <a:sy n="96" d="100"/>
        </p:scale>
        <p:origin x="1818" y="10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6.fntdata"/><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USUARIO\Desktop\INFORMES%20ATENCION%20AL%20USUARIO%20ITP%20VIGENCIA%202023\10.%20INFORME%20PQRSD%20ITP%20OCTUBRE%20%20-%20copia%20-%20copia%20-%20copia%20-%20copia\PORCENTAJE%20INFORME%20PQRSD%20%20OCTUBRE%202023..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Users\USUARIO\Desktop\INFORMES%20ATENCION%20AL%20USUARIO%20ITP%20VIGENCIA%202023\10.%20INFORME%20PQRSD%20ITP%20OCTUBRE%20%20-%20copia%20-%20copia%20-%20copia%20-%20copia\PORCENTAJE%20INFORME%20PQRSD%20%20OCTUBRE%202023..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C:\Users\USUARIO\Desktop\INFORMES%20ATENCION%20AL%20USUARIO%20ITP%20VIGENCIA%202023\10.%20INFORME%20PQRSD%20ITP%20OCTUBRE%20%20-%20copia%20-%20copia%20-%20copia%20-%20copia\PORCENTAJE%20INFORME%20PQRSD%20%20OCTUBRE%202023..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C:\Users\USUARIO\Desktop\INFORMES%20ATENCION%20AL%20USUARIO%20ITP%20VIGENCIA%202023\10.%20INFORME%20PQRSD%20ITP%20OCTUBRE%202023\PORCENTAJE%20INFORME%20PQRSD%20%20OCTUBRE%202023..xlsx"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file:///C:\Users\USUARIO\Desktop\INFORMES%20ATENCION%20AL%20USUARIO%20ITP%20VIGENCIA%202023\10.%20INFORME%20PQRSD%20ITP%20OCTUBRE%202023\PORCENTAJE%20INFORME%20PQRSD%20%20OCTUBRE%20202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r>
              <a:rPr lang="es-CO"/>
              <a:t>CANALES DE ATENCIÓN</a:t>
            </a:r>
          </a:p>
        </c:rich>
      </c:tx>
      <c:overlay val="0"/>
      <c:spPr>
        <a:noFill/>
        <a:ln>
          <a:noFill/>
        </a:ln>
        <a:effectLst/>
      </c:spPr>
      <c:txPr>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endParaRPr lang="es-CO"/>
        </a:p>
      </c:txPr>
    </c:title>
    <c:autoTitleDeleted val="0"/>
    <c:plotArea>
      <c:layout/>
      <c:barChart>
        <c:barDir val="col"/>
        <c:grouping val="clustered"/>
        <c:varyColors val="0"/>
        <c:ser>
          <c:idx val="0"/>
          <c:order val="0"/>
          <c:tx>
            <c:strRef>
              <c:f>'total canales de comu OCT'!$F$10</c:f>
              <c:strCache>
                <c:ptCount val="1"/>
                <c:pt idx="0">
                  <c:v>TELEFÓNICO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'total canales de comu OCT'!$G$9:$H$9</c:f>
              <c:strCache>
                <c:ptCount val="2"/>
                <c:pt idx="0">
                  <c:v>CANTIDAD</c:v>
                </c:pt>
                <c:pt idx="1">
                  <c:v>PORCENTAJE </c:v>
                </c:pt>
              </c:strCache>
            </c:strRef>
          </c:cat>
          <c:val>
            <c:numRef>
              <c:f>'total canales de comu OCT'!$G$10:$H$10</c:f>
              <c:numCache>
                <c:formatCode>0%</c:formatCode>
                <c:ptCount val="2"/>
                <c:pt idx="0" formatCode="General">
                  <c:v>178</c:v>
                </c:pt>
                <c:pt idx="1">
                  <c:v>0.28120063191153238</c:v>
                </c:pt>
              </c:numCache>
            </c:numRef>
          </c:val>
          <c:extLst>
            <c:ext xmlns:c16="http://schemas.microsoft.com/office/drawing/2014/chart" uri="{C3380CC4-5D6E-409C-BE32-E72D297353CC}">
              <c16:uniqueId val="{00000000-8776-4CC1-8923-363D6CC5858F}"/>
            </c:ext>
          </c:extLst>
        </c:ser>
        <c:ser>
          <c:idx val="1"/>
          <c:order val="1"/>
          <c:tx>
            <c:strRef>
              <c:f>'total canales de comu OCT'!$F$11</c:f>
              <c:strCache>
                <c:ptCount val="1"/>
                <c:pt idx="0">
                  <c:v>VIRTUAL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'total canales de comu OCT'!$G$9:$H$9</c:f>
              <c:strCache>
                <c:ptCount val="2"/>
                <c:pt idx="0">
                  <c:v>CANTIDAD</c:v>
                </c:pt>
                <c:pt idx="1">
                  <c:v>PORCENTAJE </c:v>
                </c:pt>
              </c:strCache>
            </c:strRef>
          </c:cat>
          <c:val>
            <c:numRef>
              <c:f>'total canales de comu OCT'!$G$11:$H$11</c:f>
              <c:numCache>
                <c:formatCode>0%</c:formatCode>
                <c:ptCount val="2"/>
                <c:pt idx="0" formatCode="General">
                  <c:v>359</c:v>
                </c:pt>
                <c:pt idx="1">
                  <c:v>0.56714060031595581</c:v>
                </c:pt>
              </c:numCache>
            </c:numRef>
          </c:val>
          <c:extLst>
            <c:ext xmlns:c16="http://schemas.microsoft.com/office/drawing/2014/chart" uri="{C3380CC4-5D6E-409C-BE32-E72D297353CC}">
              <c16:uniqueId val="{00000001-8776-4CC1-8923-363D6CC5858F}"/>
            </c:ext>
          </c:extLst>
        </c:ser>
        <c:ser>
          <c:idx val="2"/>
          <c:order val="2"/>
          <c:tx>
            <c:strRef>
              <c:f>'total canales de comu OCT'!$F$12</c:f>
              <c:strCache>
                <c:ptCount val="1"/>
                <c:pt idx="0">
                  <c:v>PRESENCIAL Y ESCRITO </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'total canales de comu OCT'!$G$9:$H$9</c:f>
              <c:strCache>
                <c:ptCount val="2"/>
                <c:pt idx="0">
                  <c:v>CANTIDAD</c:v>
                </c:pt>
                <c:pt idx="1">
                  <c:v>PORCENTAJE </c:v>
                </c:pt>
              </c:strCache>
            </c:strRef>
          </c:cat>
          <c:val>
            <c:numRef>
              <c:f>'total canales de comu OCT'!$G$12:$H$12</c:f>
              <c:numCache>
                <c:formatCode>0%</c:formatCode>
                <c:ptCount val="2"/>
                <c:pt idx="0" formatCode="General">
                  <c:v>96</c:v>
                </c:pt>
                <c:pt idx="1">
                  <c:v>0.15165876777251186</c:v>
                </c:pt>
              </c:numCache>
            </c:numRef>
          </c:val>
          <c:extLst>
            <c:ext xmlns:c16="http://schemas.microsoft.com/office/drawing/2014/chart" uri="{C3380CC4-5D6E-409C-BE32-E72D297353CC}">
              <c16:uniqueId val="{00000002-8776-4CC1-8923-363D6CC5858F}"/>
            </c:ext>
          </c:extLst>
        </c:ser>
        <c:ser>
          <c:idx val="3"/>
          <c:order val="3"/>
          <c:tx>
            <c:strRef>
              <c:f>'total canales de comu OCT'!$F$13</c:f>
              <c:strCache>
                <c:ptCount val="1"/>
                <c:pt idx="0">
                  <c:v>TOTAL</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'total canales de comu OCT'!$G$9:$H$9</c:f>
              <c:strCache>
                <c:ptCount val="2"/>
                <c:pt idx="0">
                  <c:v>CANTIDAD</c:v>
                </c:pt>
                <c:pt idx="1">
                  <c:v>PORCENTAJE </c:v>
                </c:pt>
              </c:strCache>
            </c:strRef>
          </c:cat>
          <c:val>
            <c:numRef>
              <c:f>'total canales de comu OCT'!$G$13:$H$13</c:f>
              <c:numCache>
                <c:formatCode>0%</c:formatCode>
                <c:ptCount val="2"/>
                <c:pt idx="0" formatCode="General">
                  <c:v>633</c:v>
                </c:pt>
                <c:pt idx="1">
                  <c:v>1</c:v>
                </c:pt>
              </c:numCache>
            </c:numRef>
          </c:val>
          <c:extLst>
            <c:ext xmlns:c16="http://schemas.microsoft.com/office/drawing/2014/chart" uri="{C3380CC4-5D6E-409C-BE32-E72D297353CC}">
              <c16:uniqueId val="{00000003-8776-4CC1-8923-363D6CC5858F}"/>
            </c:ext>
          </c:extLst>
        </c:ser>
        <c:dLbls>
          <c:showLegendKey val="0"/>
          <c:showVal val="1"/>
          <c:showCatName val="0"/>
          <c:showSerName val="0"/>
          <c:showPercent val="0"/>
          <c:showBubbleSize val="0"/>
        </c:dLbls>
        <c:gapWidth val="150"/>
        <c:axId val="-217040160"/>
        <c:axId val="-217036352"/>
      </c:barChart>
      <c:catAx>
        <c:axId val="-21704016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cap="none" spc="0" normalizeH="0" baseline="0">
                <a:solidFill>
                  <a:schemeClr val="tx1">
                    <a:lumMod val="65000"/>
                    <a:lumOff val="35000"/>
                  </a:schemeClr>
                </a:solidFill>
                <a:latin typeface="+mn-lt"/>
                <a:ea typeface="+mn-ea"/>
                <a:cs typeface="+mn-cs"/>
              </a:defRPr>
            </a:pPr>
            <a:endParaRPr lang="es-CO"/>
          </a:p>
        </c:txPr>
        <c:crossAx val="-217036352"/>
        <c:crosses val="autoZero"/>
        <c:auto val="1"/>
        <c:lblAlgn val="ctr"/>
        <c:lblOffset val="100"/>
        <c:noMultiLvlLbl val="0"/>
      </c:catAx>
      <c:valAx>
        <c:axId val="-217036352"/>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401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CO"/>
              <a:t>LINEA MOVIL 3138052807   </a:t>
            </a:r>
          </a:p>
        </c:rich>
      </c:tx>
      <c:layout>
        <c:manualLayout>
          <c:xMode val="edge"/>
          <c:yMode val="edge"/>
          <c:x val="0.12455418207058794"/>
          <c:y val="1.8518518518518517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percentStacked"/>
        <c:varyColors val="0"/>
        <c:ser>
          <c:idx val="0"/>
          <c:order val="0"/>
          <c:tx>
            <c:strRef>
              <c:f>'comunicacion telefonica'!$G$9</c:f>
              <c:strCache>
                <c:ptCount val="1"/>
                <c:pt idx="0">
                  <c:v>CANTIDAD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'comunicacion telefonica'!$F$10:$F$13</c:f>
              <c:strCache>
                <c:ptCount val="4"/>
                <c:pt idx="0">
                  <c:v>LLAMADAS RECIBIDAS</c:v>
                </c:pt>
                <c:pt idx="1">
                  <c:v>LLAMADAS REALIZADAS</c:v>
                </c:pt>
                <c:pt idx="2">
                  <c:v>LLAMADAS PERDIDAS</c:v>
                </c:pt>
                <c:pt idx="3">
                  <c:v>TOTAL DE LLAMADAS</c:v>
                </c:pt>
              </c:strCache>
            </c:strRef>
          </c:cat>
          <c:val>
            <c:numRef>
              <c:f>'comunicacion telefonica'!$G$10:$G$13</c:f>
              <c:numCache>
                <c:formatCode>General</c:formatCode>
                <c:ptCount val="4"/>
                <c:pt idx="0">
                  <c:v>132</c:v>
                </c:pt>
                <c:pt idx="1">
                  <c:v>34</c:v>
                </c:pt>
                <c:pt idx="2">
                  <c:v>12</c:v>
                </c:pt>
                <c:pt idx="3">
                  <c:v>178</c:v>
                </c:pt>
              </c:numCache>
            </c:numRef>
          </c:val>
          <c:extLst>
            <c:ext xmlns:c16="http://schemas.microsoft.com/office/drawing/2014/chart" uri="{C3380CC4-5D6E-409C-BE32-E72D297353CC}">
              <c16:uniqueId val="{00000000-3ACD-44AF-85FA-F1EAC995360A}"/>
            </c:ext>
          </c:extLst>
        </c:ser>
        <c:ser>
          <c:idx val="1"/>
          <c:order val="1"/>
          <c:tx>
            <c:strRef>
              <c:f>'comunicacion telefonica'!$H$9</c:f>
              <c:strCache>
                <c:ptCount val="1"/>
                <c:pt idx="0">
                  <c:v>PORCENTAJE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'comunicacion telefonica'!$F$10:$F$13</c:f>
              <c:strCache>
                <c:ptCount val="4"/>
                <c:pt idx="0">
                  <c:v>LLAMADAS RECIBIDAS</c:v>
                </c:pt>
                <c:pt idx="1">
                  <c:v>LLAMADAS REALIZADAS</c:v>
                </c:pt>
                <c:pt idx="2">
                  <c:v>LLAMADAS PERDIDAS</c:v>
                </c:pt>
                <c:pt idx="3">
                  <c:v>TOTAL DE LLAMADAS</c:v>
                </c:pt>
              </c:strCache>
            </c:strRef>
          </c:cat>
          <c:val>
            <c:numRef>
              <c:f>'comunicacion telefonica'!$H$10:$H$13</c:f>
              <c:numCache>
                <c:formatCode>0%</c:formatCode>
                <c:ptCount val="4"/>
                <c:pt idx="0">
                  <c:v>0.7415730337078652</c:v>
                </c:pt>
                <c:pt idx="1">
                  <c:v>0.19101123595505617</c:v>
                </c:pt>
                <c:pt idx="2">
                  <c:v>6.741573033707865E-2</c:v>
                </c:pt>
                <c:pt idx="3">
                  <c:v>1</c:v>
                </c:pt>
              </c:numCache>
            </c:numRef>
          </c:val>
          <c:extLst>
            <c:ext xmlns:c16="http://schemas.microsoft.com/office/drawing/2014/chart" uri="{C3380CC4-5D6E-409C-BE32-E72D297353CC}">
              <c16:uniqueId val="{00000001-3ACD-44AF-85FA-F1EAC995360A}"/>
            </c:ext>
          </c:extLst>
        </c:ser>
        <c:dLbls>
          <c:showLegendKey val="0"/>
          <c:showVal val="1"/>
          <c:showCatName val="0"/>
          <c:showSerName val="0"/>
          <c:showPercent val="0"/>
          <c:showBubbleSize val="0"/>
        </c:dLbls>
        <c:gapWidth val="150"/>
        <c:shape val="box"/>
        <c:axId val="-217036896"/>
        <c:axId val="-217039616"/>
        <c:axId val="0"/>
      </c:bar3DChart>
      <c:catAx>
        <c:axId val="-21703689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9616"/>
        <c:crosses val="autoZero"/>
        <c:auto val="1"/>
        <c:lblAlgn val="ctr"/>
        <c:lblOffset val="100"/>
        <c:noMultiLvlLbl val="0"/>
      </c:catAx>
      <c:valAx>
        <c:axId val="-2170396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689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r>
              <a:rPr lang="es-CO" sz="1800" b="1"/>
              <a:t>Correos Institucionales</a:t>
            </a:r>
          </a:p>
        </c:rich>
      </c:tx>
      <c:layout>
        <c:manualLayout>
          <c:xMode val="edge"/>
          <c:yMode val="edge"/>
          <c:x val="0.28244953101792508"/>
          <c:y val="4.0201005025125629E-2"/>
        </c:manualLayout>
      </c:layout>
      <c:overlay val="0"/>
      <c:spPr>
        <a:noFill/>
        <a:ln>
          <a:noFill/>
        </a:ln>
        <a:effectLst/>
      </c:spPr>
      <c:txPr>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endParaRPr lang="es-CO"/>
        </a:p>
      </c:txPr>
    </c:title>
    <c:autoTitleDeleted val="0"/>
    <c:plotArea>
      <c:layout/>
      <c:barChart>
        <c:barDir val="bar"/>
        <c:grouping val="percentStacked"/>
        <c:varyColors val="0"/>
        <c:ser>
          <c:idx val="0"/>
          <c:order val="0"/>
          <c:tx>
            <c:strRef>
              <c:f>'canales de comun virtual OCT'!$G$9</c:f>
              <c:strCache>
                <c:ptCount val="1"/>
                <c:pt idx="0">
                  <c:v>CANTIDAD</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50000"/>
                        <a:lumOff val="50000"/>
                      </a:schemeClr>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'canales de comun virtual OCT'!$F$10:$F$12</c:f>
              <c:strCache>
                <c:ptCount val="3"/>
                <c:pt idx="0">
                  <c:v>atencionalusuario@itp.edu.co</c:v>
                </c:pt>
                <c:pt idx="1">
                  <c:v>notificacionesjudiciales@itp.edu.co</c:v>
                </c:pt>
                <c:pt idx="2">
                  <c:v>TOTAL VIRTUAL </c:v>
                </c:pt>
              </c:strCache>
            </c:strRef>
          </c:cat>
          <c:val>
            <c:numRef>
              <c:f>'canales de comun virtual OCT'!$G$10:$G$12</c:f>
              <c:numCache>
                <c:formatCode>General</c:formatCode>
                <c:ptCount val="3"/>
                <c:pt idx="0">
                  <c:v>357</c:v>
                </c:pt>
                <c:pt idx="1">
                  <c:v>2</c:v>
                </c:pt>
                <c:pt idx="2">
                  <c:v>359</c:v>
                </c:pt>
              </c:numCache>
            </c:numRef>
          </c:val>
          <c:extLst>
            <c:ext xmlns:c16="http://schemas.microsoft.com/office/drawing/2014/chart" uri="{C3380CC4-5D6E-409C-BE32-E72D297353CC}">
              <c16:uniqueId val="{00000000-FD0C-461B-86B2-56B06916133D}"/>
            </c:ext>
          </c:extLst>
        </c:ser>
        <c:ser>
          <c:idx val="1"/>
          <c:order val="1"/>
          <c:tx>
            <c:strRef>
              <c:f>'canales de comun virtual OCT'!$H$9</c:f>
              <c:strCache>
                <c:ptCount val="1"/>
                <c:pt idx="0">
                  <c:v>PORCENTAJE </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50000"/>
                        <a:lumOff val="50000"/>
                      </a:schemeClr>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'canales de comun virtual OCT'!$F$10:$F$12</c:f>
              <c:strCache>
                <c:ptCount val="3"/>
                <c:pt idx="0">
                  <c:v>atencionalusuario@itp.edu.co</c:v>
                </c:pt>
                <c:pt idx="1">
                  <c:v>notificacionesjudiciales@itp.edu.co</c:v>
                </c:pt>
                <c:pt idx="2">
                  <c:v>TOTAL VIRTUAL </c:v>
                </c:pt>
              </c:strCache>
            </c:strRef>
          </c:cat>
          <c:val>
            <c:numRef>
              <c:f>'canales de comun virtual OCT'!$H$10:$H$12</c:f>
              <c:numCache>
                <c:formatCode>0%</c:formatCode>
                <c:ptCount val="3"/>
                <c:pt idx="0">
                  <c:v>0.97399999999999998</c:v>
                </c:pt>
                <c:pt idx="1">
                  <c:v>2.5899999999999999E-2</c:v>
                </c:pt>
                <c:pt idx="2">
                  <c:v>1</c:v>
                </c:pt>
              </c:numCache>
            </c:numRef>
          </c:val>
          <c:extLst>
            <c:ext xmlns:c16="http://schemas.microsoft.com/office/drawing/2014/chart" uri="{C3380CC4-5D6E-409C-BE32-E72D297353CC}">
              <c16:uniqueId val="{00000001-FD0C-461B-86B2-56B06916133D}"/>
            </c:ext>
          </c:extLst>
        </c:ser>
        <c:dLbls>
          <c:dLblPos val="ctr"/>
          <c:showLegendKey val="0"/>
          <c:showVal val="1"/>
          <c:showCatName val="0"/>
          <c:showSerName val="0"/>
          <c:showPercent val="0"/>
          <c:showBubbleSize val="0"/>
        </c:dLbls>
        <c:gapWidth val="150"/>
        <c:overlap val="100"/>
        <c:axId val="-217026560"/>
        <c:axId val="-217037984"/>
      </c:barChart>
      <c:catAx>
        <c:axId val="-2170265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s-CO"/>
          </a:p>
        </c:txPr>
        <c:crossAx val="-217037984"/>
        <c:crosses val="autoZero"/>
        <c:auto val="1"/>
        <c:lblAlgn val="ctr"/>
        <c:lblOffset val="100"/>
        <c:noMultiLvlLbl val="0"/>
      </c:catAx>
      <c:valAx>
        <c:axId val="-217037984"/>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s-CO"/>
          </a:p>
        </c:txPr>
        <c:crossAx val="-21702656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s-CO"/>
              <a:t>PQRSD POR MODALIDAD DE PETICIÓN</a:t>
            </a:r>
          </a:p>
        </c:rich>
      </c:tx>
      <c:layout>
        <c:manualLayout>
          <c:xMode val="edge"/>
          <c:yMode val="edge"/>
          <c:x val="0.34909694202054808"/>
          <c:y val="3.9072024046215743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s-CO"/>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2055988735401969E-2"/>
          <c:y val="7.0640732722066474E-2"/>
          <c:w val="0.85575523610334536"/>
          <c:h val="0.75348202616009341"/>
        </c:manualLayout>
      </c:layout>
      <c:bar3DChart>
        <c:barDir val="col"/>
        <c:grouping val="clustered"/>
        <c:varyColors val="0"/>
        <c:ser>
          <c:idx val="0"/>
          <c:order val="0"/>
          <c:tx>
            <c:strRef>
              <c:f>'2023'!$G$9</c:f>
              <c:strCache>
                <c:ptCount val="1"/>
                <c:pt idx="0">
                  <c:v>CANTIDAD</c:v>
                </c:pt>
              </c:strCache>
            </c:strRef>
          </c:tx>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'2023'!$F$10:$F$16</c:f>
              <c:strCache>
                <c:ptCount val="7"/>
                <c:pt idx="0">
                  <c:v>PETICIONES DE INFORMACION</c:v>
                </c:pt>
                <c:pt idx="1">
                  <c:v>PETICIONES DE INTERES PARTICULAR </c:v>
                </c:pt>
                <c:pt idx="2">
                  <c:v>QUEJAS </c:v>
                </c:pt>
                <c:pt idx="3">
                  <c:v>RECLAMOS</c:v>
                </c:pt>
                <c:pt idx="4">
                  <c:v>SUGERENCIAS </c:v>
                </c:pt>
                <c:pt idx="5">
                  <c:v>DENUNCIAS</c:v>
                </c:pt>
                <c:pt idx="6">
                  <c:v>OTRO</c:v>
                </c:pt>
              </c:strCache>
            </c:strRef>
          </c:cat>
          <c:val>
            <c:numRef>
              <c:f>'2023'!$G$10:$G$16</c:f>
              <c:numCache>
                <c:formatCode>0</c:formatCode>
                <c:ptCount val="7"/>
                <c:pt idx="0">
                  <c:v>82</c:v>
                </c:pt>
                <c:pt idx="1">
                  <c:v>235</c:v>
                </c:pt>
                <c:pt idx="2">
                  <c:v>0</c:v>
                </c:pt>
                <c:pt idx="3">
                  <c:v>0</c:v>
                </c:pt>
                <c:pt idx="4">
                  <c:v>0</c:v>
                </c:pt>
                <c:pt idx="5">
                  <c:v>0</c:v>
                </c:pt>
                <c:pt idx="6">
                  <c:v>65</c:v>
                </c:pt>
              </c:numCache>
            </c:numRef>
          </c:val>
          <c:extLst>
            <c:ext xmlns:c16="http://schemas.microsoft.com/office/drawing/2014/chart" uri="{C3380CC4-5D6E-409C-BE32-E72D297353CC}">
              <c16:uniqueId val="{00000000-246C-4D3A-9923-5B38684D4B16}"/>
            </c:ext>
          </c:extLst>
        </c:ser>
        <c:ser>
          <c:idx val="1"/>
          <c:order val="1"/>
          <c:tx>
            <c:strRef>
              <c:f>'2023'!$H$9</c:f>
              <c:strCache>
                <c:ptCount val="1"/>
                <c:pt idx="0">
                  <c:v>PORCENTAJE </c:v>
                </c:pt>
              </c:strCache>
            </c:strRef>
          </c:tx>
          <c:spPr>
            <a:solidFill>
              <a:schemeClr val="accent2">
                <a:alpha val="85000"/>
              </a:schemeClr>
            </a:solidFill>
            <a:ln w="9525" cap="flat" cmpd="sng" algn="ctr">
              <a:solidFill>
                <a:schemeClr val="accent2">
                  <a:lumMod val="75000"/>
                </a:schemeClr>
              </a:solidFill>
              <a:round/>
            </a:ln>
            <a:effectLst/>
            <a:sp3d contourW="9525">
              <a:contourClr>
                <a:schemeClr val="accent2">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'2023'!$F$10:$F$16</c:f>
              <c:strCache>
                <c:ptCount val="7"/>
                <c:pt idx="0">
                  <c:v>PETICIONES DE INFORMACION</c:v>
                </c:pt>
                <c:pt idx="1">
                  <c:v>PETICIONES DE INTERES PARTICULAR </c:v>
                </c:pt>
                <c:pt idx="2">
                  <c:v>QUEJAS </c:v>
                </c:pt>
                <c:pt idx="3">
                  <c:v>RECLAMOS</c:v>
                </c:pt>
                <c:pt idx="4">
                  <c:v>SUGERENCIAS </c:v>
                </c:pt>
                <c:pt idx="5">
                  <c:v>DENUNCIAS</c:v>
                </c:pt>
                <c:pt idx="6">
                  <c:v>OTRO</c:v>
                </c:pt>
              </c:strCache>
            </c:strRef>
          </c:cat>
          <c:val>
            <c:numRef>
              <c:f>'2023'!$H$10:$H$16</c:f>
              <c:numCache>
                <c:formatCode>0%</c:formatCode>
                <c:ptCount val="7"/>
                <c:pt idx="0">
                  <c:v>0.21465968586387435</c:v>
                </c:pt>
                <c:pt idx="1">
                  <c:v>0.61518324607329844</c:v>
                </c:pt>
                <c:pt idx="2">
                  <c:v>0</c:v>
                </c:pt>
                <c:pt idx="3">
                  <c:v>0</c:v>
                </c:pt>
                <c:pt idx="4">
                  <c:v>0</c:v>
                </c:pt>
                <c:pt idx="5">
                  <c:v>0</c:v>
                </c:pt>
                <c:pt idx="6">
                  <c:v>0.17015706806282724</c:v>
                </c:pt>
              </c:numCache>
            </c:numRef>
          </c:val>
          <c:extLst>
            <c:ext xmlns:c16="http://schemas.microsoft.com/office/drawing/2014/chart" uri="{C3380CC4-5D6E-409C-BE32-E72D297353CC}">
              <c16:uniqueId val="{00000001-246C-4D3A-9923-5B38684D4B16}"/>
            </c:ext>
          </c:extLst>
        </c:ser>
        <c:dLbls>
          <c:showLegendKey val="0"/>
          <c:showVal val="1"/>
          <c:showCatName val="0"/>
          <c:showSerName val="0"/>
          <c:showPercent val="0"/>
          <c:showBubbleSize val="0"/>
        </c:dLbls>
        <c:gapWidth val="65"/>
        <c:shape val="box"/>
        <c:axId val="-217030368"/>
        <c:axId val="-217033088"/>
        <c:axId val="0"/>
      </c:bar3DChart>
      <c:catAx>
        <c:axId val="-21703036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s-CO"/>
          </a:p>
        </c:txPr>
        <c:crossAx val="-217033088"/>
        <c:crosses val="autoZero"/>
        <c:auto val="1"/>
        <c:lblAlgn val="ctr"/>
        <c:lblOffset val="100"/>
        <c:noMultiLvlLbl val="0"/>
      </c:catAx>
      <c:valAx>
        <c:axId val="-217033088"/>
        <c:scaling>
          <c:orientation val="minMax"/>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crossAx val="-217030368"/>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CO"/>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CO"/>
              <a:t>PETICIONES SIN ATENDER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col"/>
        <c:grouping val="clustered"/>
        <c:varyColors val="0"/>
        <c:ser>
          <c:idx val="0"/>
          <c:order val="0"/>
          <c:tx>
            <c:strRef>
              <c:f>'Peticiones por dependencia'!$E$9</c:f>
              <c:strCache>
                <c:ptCount val="1"/>
                <c:pt idx="0">
                  <c:v>RECIBIDAS</c:v>
                </c:pt>
              </c:strCache>
            </c:strRef>
          </c:tx>
          <c:spPr>
            <a:solidFill>
              <a:schemeClr val="accent1"/>
            </a:solidFill>
            <a:ln>
              <a:noFill/>
            </a:ln>
            <a:effectLst/>
          </c:spPr>
          <c:invertIfNegative val="0"/>
          <c:val>
            <c:numRef>
              <c:f>'Peticiones por dependencia'!$E$10:$E$23</c:f>
              <c:numCache>
                <c:formatCode>General</c:formatCode>
                <c:ptCount val="14"/>
                <c:pt idx="0">
                  <c:v>87</c:v>
                </c:pt>
                <c:pt idx="1">
                  <c:v>46</c:v>
                </c:pt>
                <c:pt idx="2">
                  <c:v>16</c:v>
                </c:pt>
                <c:pt idx="3">
                  <c:v>21</c:v>
                </c:pt>
                <c:pt idx="4">
                  <c:v>25</c:v>
                </c:pt>
                <c:pt idx="5">
                  <c:v>68</c:v>
                </c:pt>
                <c:pt idx="6">
                  <c:v>37</c:v>
                </c:pt>
                <c:pt idx="7">
                  <c:v>3</c:v>
                </c:pt>
                <c:pt idx="8">
                  <c:v>22</c:v>
                </c:pt>
                <c:pt idx="9">
                  <c:v>7</c:v>
                </c:pt>
                <c:pt idx="10">
                  <c:v>18</c:v>
                </c:pt>
                <c:pt idx="11">
                  <c:v>27</c:v>
                </c:pt>
                <c:pt idx="12">
                  <c:v>7</c:v>
                </c:pt>
                <c:pt idx="13">
                  <c:v>384</c:v>
                </c:pt>
              </c:numCache>
            </c:numRef>
          </c:val>
          <c:extLst>
            <c:ext xmlns:c16="http://schemas.microsoft.com/office/drawing/2014/chart" uri="{C3380CC4-5D6E-409C-BE32-E72D297353CC}">
              <c16:uniqueId val="{00000000-EE1B-41C0-BD8F-5F2D25CD910F}"/>
            </c:ext>
          </c:extLst>
        </c:ser>
        <c:ser>
          <c:idx val="1"/>
          <c:order val="1"/>
          <c:tx>
            <c:strRef>
              <c:f>'Peticiones por dependencia'!$F$9</c:f>
              <c:strCache>
                <c:ptCount val="1"/>
                <c:pt idx="0">
                  <c:v>ATENDIDAS</c:v>
                </c:pt>
              </c:strCache>
            </c:strRef>
          </c:tx>
          <c:spPr>
            <a:solidFill>
              <a:schemeClr val="accent2"/>
            </a:solidFill>
            <a:ln>
              <a:noFill/>
            </a:ln>
            <a:effectLst/>
          </c:spPr>
          <c:invertIfNegative val="0"/>
          <c:val>
            <c:numRef>
              <c:f>'Peticiones por dependencia'!$F$10:$F$23</c:f>
              <c:numCache>
                <c:formatCode>General</c:formatCode>
                <c:ptCount val="14"/>
                <c:pt idx="0">
                  <c:v>87</c:v>
                </c:pt>
                <c:pt idx="1">
                  <c:v>46</c:v>
                </c:pt>
                <c:pt idx="2">
                  <c:v>16</c:v>
                </c:pt>
                <c:pt idx="3">
                  <c:v>21</c:v>
                </c:pt>
                <c:pt idx="4">
                  <c:v>25</c:v>
                </c:pt>
                <c:pt idx="5">
                  <c:v>65</c:v>
                </c:pt>
                <c:pt idx="6">
                  <c:v>37</c:v>
                </c:pt>
                <c:pt idx="7">
                  <c:v>3</c:v>
                </c:pt>
                <c:pt idx="8">
                  <c:v>22</c:v>
                </c:pt>
                <c:pt idx="9">
                  <c:v>7</c:v>
                </c:pt>
                <c:pt idx="10">
                  <c:v>16</c:v>
                </c:pt>
                <c:pt idx="11">
                  <c:v>27</c:v>
                </c:pt>
                <c:pt idx="12">
                  <c:v>7</c:v>
                </c:pt>
                <c:pt idx="13">
                  <c:v>379</c:v>
                </c:pt>
              </c:numCache>
            </c:numRef>
          </c:val>
          <c:extLst>
            <c:ext xmlns:c16="http://schemas.microsoft.com/office/drawing/2014/chart" uri="{C3380CC4-5D6E-409C-BE32-E72D297353CC}">
              <c16:uniqueId val="{00000001-EE1B-41C0-BD8F-5F2D25CD910F}"/>
            </c:ext>
          </c:extLst>
        </c:ser>
        <c:ser>
          <c:idx val="2"/>
          <c:order val="2"/>
          <c:tx>
            <c:strRef>
              <c:f>'Peticiones por dependencia'!$G$9</c:f>
              <c:strCache>
                <c:ptCount val="1"/>
                <c:pt idx="0">
                  <c:v>SIN ATENDER</c:v>
                </c:pt>
              </c:strCache>
            </c:strRef>
          </c:tx>
          <c:spPr>
            <a:solidFill>
              <a:schemeClr val="accent3"/>
            </a:solidFill>
            <a:ln>
              <a:noFill/>
            </a:ln>
            <a:effectLst/>
          </c:spPr>
          <c:invertIfNegative val="0"/>
          <c:val>
            <c:numRef>
              <c:f>'Peticiones por dependencia'!$G$10:$G$23</c:f>
              <c:numCache>
                <c:formatCode>General</c:formatCode>
                <c:ptCount val="14"/>
                <c:pt idx="0">
                  <c:v>0</c:v>
                </c:pt>
                <c:pt idx="1">
                  <c:v>0</c:v>
                </c:pt>
                <c:pt idx="2">
                  <c:v>0</c:v>
                </c:pt>
                <c:pt idx="3">
                  <c:v>0</c:v>
                </c:pt>
                <c:pt idx="4">
                  <c:v>0</c:v>
                </c:pt>
                <c:pt idx="5">
                  <c:v>3</c:v>
                </c:pt>
                <c:pt idx="6">
                  <c:v>0</c:v>
                </c:pt>
                <c:pt idx="7">
                  <c:v>0</c:v>
                </c:pt>
                <c:pt idx="8">
                  <c:v>0</c:v>
                </c:pt>
                <c:pt idx="9">
                  <c:v>0</c:v>
                </c:pt>
                <c:pt idx="10">
                  <c:v>2</c:v>
                </c:pt>
                <c:pt idx="11">
                  <c:v>0</c:v>
                </c:pt>
                <c:pt idx="12">
                  <c:v>0</c:v>
                </c:pt>
                <c:pt idx="13">
                  <c:v>5</c:v>
                </c:pt>
              </c:numCache>
            </c:numRef>
          </c:val>
          <c:extLst>
            <c:ext xmlns:c16="http://schemas.microsoft.com/office/drawing/2014/chart" uri="{C3380CC4-5D6E-409C-BE32-E72D297353CC}">
              <c16:uniqueId val="{00000002-EE1B-41C0-BD8F-5F2D25CD910F}"/>
            </c:ext>
          </c:extLst>
        </c:ser>
        <c:dLbls>
          <c:showLegendKey val="0"/>
          <c:showVal val="0"/>
          <c:showCatName val="0"/>
          <c:showSerName val="0"/>
          <c:showPercent val="0"/>
          <c:showBubbleSize val="0"/>
        </c:dLbls>
        <c:gapWidth val="219"/>
        <c:overlap val="-27"/>
        <c:axId val="608977440"/>
        <c:axId val="608989088"/>
      </c:barChart>
      <c:catAx>
        <c:axId val="608977440"/>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608989088"/>
        <c:crosses val="autoZero"/>
        <c:auto val="1"/>
        <c:lblAlgn val="ctr"/>
        <c:lblOffset val="100"/>
        <c:noMultiLvlLbl val="0"/>
      </c:catAx>
      <c:valAx>
        <c:axId val="6089890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6089774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01">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endParaRPr lang="es-CO" dirty="0"/>
          </a:p>
        </p:txBody>
      </p:sp>
    </p:spTree>
    <p:extLst>
      <p:ext uri="{BB962C8B-B14F-4D97-AF65-F5344CB8AC3E}">
        <p14:creationId xmlns:p14="http://schemas.microsoft.com/office/powerpoint/2010/main" val="3305726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11"/>
        <p:cNvGrpSpPr/>
        <p:nvPr/>
      </p:nvGrpSpPr>
      <p:grpSpPr>
        <a:xfrm>
          <a:off x="0" y="0"/>
          <a:ext cx="0" cy="0"/>
          <a:chOff x="0" y="0"/>
          <a:chExt cx="0" cy="0"/>
        </a:xfrm>
      </p:grpSpPr>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3"/>
        <p:cNvGrpSpPr/>
        <p:nvPr/>
      </p:nvGrpSpPr>
      <p:grpSpPr>
        <a:xfrm>
          <a:off x="0" y="0"/>
          <a:ext cx="0" cy="0"/>
          <a:chOff x="0" y="0"/>
          <a:chExt cx="0" cy="0"/>
        </a:xfrm>
      </p:grpSpPr>
      <p:sp>
        <p:nvSpPr>
          <p:cNvPr id="64" name="Google Shape;64;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14"/>
          <p:cNvSpPr>
            <a:spLocks noGrp="1"/>
          </p:cNvSpPr>
          <p:nvPr>
            <p:ph type="pic" idx="2"/>
          </p:nvPr>
        </p:nvSpPr>
        <p:spPr>
          <a:xfrm>
            <a:off x="5183188" y="987425"/>
            <a:ext cx="6172200" cy="4873625"/>
          </a:xfrm>
          <a:prstGeom prst="rect">
            <a:avLst/>
          </a:prstGeom>
          <a:noFill/>
          <a:ln>
            <a:noFill/>
          </a:ln>
        </p:spPr>
      </p:sp>
      <p:sp>
        <p:nvSpPr>
          <p:cNvPr id="66" name="Google Shape;66;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0"/>
        <p:cNvGrpSpPr/>
        <p:nvPr/>
      </p:nvGrpSpPr>
      <p:grpSpPr>
        <a:xfrm>
          <a:off x="0" y="0"/>
          <a:ext cx="0" cy="0"/>
          <a:chOff x="0" y="0"/>
          <a:chExt cx="0" cy="0"/>
        </a:xfrm>
      </p:grpSpPr>
      <p:sp>
        <p:nvSpPr>
          <p:cNvPr id="71" name="Google Shape;71;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6"/>
        <p:cNvGrpSpPr/>
        <p:nvPr/>
      </p:nvGrpSpPr>
      <p:grpSpPr>
        <a:xfrm>
          <a:off x="0" y="0"/>
          <a:ext cx="0" cy="0"/>
          <a:chOff x="0" y="0"/>
          <a:chExt cx="0" cy="0"/>
        </a:xfrm>
      </p:grpSpPr>
      <p:sp>
        <p:nvSpPr>
          <p:cNvPr id="77" name="Google Shape;77;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Diseño personalizado">
  <p:cSld name="1_Diseño personalizado">
    <p:spTree>
      <p:nvGrpSpPr>
        <p:cNvPr id="1" name="Shape 82"/>
        <p:cNvGrpSpPr/>
        <p:nvPr/>
      </p:nvGrpSpPr>
      <p:grpSpPr>
        <a:xfrm>
          <a:off x="0" y="0"/>
          <a:ext cx="0" cy="0"/>
          <a:chOff x="0" y="0"/>
          <a:chExt cx="0" cy="0"/>
        </a:xfrm>
      </p:grpSpPr>
      <p:pic>
        <p:nvPicPr>
          <p:cNvPr id="83" name="Google Shape;83;p17"/>
          <p:cNvPicPr preferRelativeResize="0"/>
          <p:nvPr/>
        </p:nvPicPr>
        <p:blipFill rotWithShape="1">
          <a:blip r:embed="rId2">
            <a:alphaModFix/>
          </a:blip>
          <a:srcRect/>
          <a:stretch/>
        </p:blipFill>
        <p:spPr>
          <a:xfrm>
            <a:off x="-1" y="3506372"/>
            <a:ext cx="12196275" cy="335162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seño personalizado">
  <p:cSld name="Diseño personalizado">
    <p:spTree>
      <p:nvGrpSpPr>
        <p:cNvPr id="1" name="Shape 15"/>
        <p:cNvGrpSpPr/>
        <p:nvPr/>
      </p:nvGrpSpPr>
      <p:grpSpPr>
        <a:xfrm>
          <a:off x="0" y="0"/>
          <a:ext cx="0" cy="0"/>
          <a:chOff x="0" y="0"/>
          <a:chExt cx="0" cy="0"/>
        </a:xfrm>
      </p:grpSpPr>
      <p:pic>
        <p:nvPicPr>
          <p:cNvPr id="16" name="Google Shape;16;p6"/>
          <p:cNvPicPr preferRelativeResize="0"/>
          <p:nvPr/>
        </p:nvPicPr>
        <p:blipFill rotWithShape="1">
          <a:blip r:embed="rId2">
            <a:alphaModFix/>
          </a:blip>
          <a:srcRect/>
          <a:stretch/>
        </p:blipFill>
        <p:spPr>
          <a:xfrm>
            <a:off x="18324" y="0"/>
            <a:ext cx="12173675" cy="686833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7"/>
        <p:cNvGrpSpPr/>
        <p:nvPr/>
      </p:nvGrpSpPr>
      <p:grpSpPr>
        <a:xfrm>
          <a:off x="0" y="0"/>
          <a:ext cx="0" cy="0"/>
          <a:chOff x="0" y="0"/>
          <a:chExt cx="0" cy="0"/>
        </a:xfrm>
      </p:grpSpPr>
      <p:sp>
        <p:nvSpPr>
          <p:cNvPr id="18" name="Google Shape;18;p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23"/>
        <p:cNvGrpSpPr/>
        <p:nvPr/>
      </p:nvGrpSpPr>
      <p:grpSpPr>
        <a:xfrm>
          <a:off x="0" y="0"/>
          <a:ext cx="0" cy="0"/>
          <a:chOff x="0" y="0"/>
          <a:chExt cx="0" cy="0"/>
        </a:xfrm>
      </p:grpSpPr>
      <p:sp>
        <p:nvSpPr>
          <p:cNvPr id="24" name="Google Shape;24;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9"/>
        <p:cNvGrpSpPr/>
        <p:nvPr/>
      </p:nvGrpSpPr>
      <p:grpSpPr>
        <a:xfrm>
          <a:off x="0" y="0"/>
          <a:ext cx="0" cy="0"/>
          <a:chOff x="0" y="0"/>
          <a:chExt cx="0" cy="0"/>
        </a:xfrm>
      </p:grpSpPr>
      <p:sp>
        <p:nvSpPr>
          <p:cNvPr id="30" name="Google Shape;30;p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2" name="Google Shape;3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5"/>
        <p:cNvGrpSpPr/>
        <p:nvPr/>
      </p:nvGrpSpPr>
      <p:grpSpPr>
        <a:xfrm>
          <a:off x="0" y="0"/>
          <a:ext cx="0" cy="0"/>
          <a:chOff x="0" y="0"/>
          <a:chExt cx="0" cy="0"/>
        </a:xfrm>
      </p:grpSpPr>
      <p:sp>
        <p:nvSpPr>
          <p:cNvPr id="36" name="Google Shape;36;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1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2"/>
        <p:cNvGrpSpPr/>
        <p:nvPr/>
      </p:nvGrpSpPr>
      <p:grpSpPr>
        <a:xfrm>
          <a:off x="0" y="0"/>
          <a:ext cx="0" cy="0"/>
          <a:chOff x="0" y="0"/>
          <a:chExt cx="0" cy="0"/>
        </a:xfrm>
      </p:grpSpPr>
      <p:sp>
        <p:nvSpPr>
          <p:cNvPr id="43" name="Google Shape;43;p1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1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1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51"/>
        <p:cNvGrpSpPr/>
        <p:nvPr/>
      </p:nvGrpSpPr>
      <p:grpSpPr>
        <a:xfrm>
          <a:off x="0" y="0"/>
          <a:ext cx="0" cy="0"/>
          <a:chOff x="0" y="0"/>
          <a:chExt cx="0" cy="0"/>
        </a:xfrm>
      </p:grpSpPr>
      <p:sp>
        <p:nvSpPr>
          <p:cNvPr id="52" name="Google Shape;52;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6"/>
        <p:cNvGrpSpPr/>
        <p:nvPr/>
      </p:nvGrpSpPr>
      <p:grpSpPr>
        <a:xfrm>
          <a:off x="0" y="0"/>
          <a:ext cx="0" cy="0"/>
          <a:chOff x="0" y="0"/>
          <a:chExt cx="0" cy="0"/>
        </a:xfrm>
      </p:grpSpPr>
      <p:sp>
        <p:nvSpPr>
          <p:cNvPr id="57" name="Google Shape;57;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9" name="Google Shape;59;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0" name="Google Shape;60;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6.emf"/><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image" Target="../media/image7.emf"/></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4" y="0"/>
            <a:ext cx="12175420" cy="6858000"/>
          </a:xfrm>
          <a:prstGeom prst="rect">
            <a:avLst/>
          </a:prstGeom>
        </p:spPr>
      </p:pic>
      <p:pic>
        <p:nvPicPr>
          <p:cNvPr id="89" name="Google Shape;89;p1"/>
          <p:cNvPicPr preferRelativeResize="0"/>
          <p:nvPr/>
        </p:nvPicPr>
        <p:blipFill rotWithShape="1">
          <a:blip r:embed="rId4">
            <a:alphaModFix/>
          </a:blip>
          <a:srcRect/>
          <a:stretch/>
        </p:blipFill>
        <p:spPr>
          <a:xfrm>
            <a:off x="5284177" y="2822331"/>
            <a:ext cx="6888549" cy="4035669"/>
          </a:xfrm>
          <a:prstGeom prst="rect">
            <a:avLst/>
          </a:prstGeom>
          <a:noFill/>
          <a:ln>
            <a:noFill/>
          </a:ln>
        </p:spPr>
      </p:pic>
      <p:sp>
        <p:nvSpPr>
          <p:cNvPr id="90" name="Google Shape;90;p1"/>
          <p:cNvSpPr txBox="1"/>
          <p:nvPr/>
        </p:nvSpPr>
        <p:spPr>
          <a:xfrm>
            <a:off x="237393" y="413238"/>
            <a:ext cx="5231423" cy="2554505"/>
          </a:xfrm>
          <a:prstGeom prst="rect">
            <a:avLst/>
          </a:prstGeom>
          <a:noFill/>
          <a:ln>
            <a:noFill/>
          </a:ln>
        </p:spPr>
        <p:txBody>
          <a:bodyPr spcFirstLastPara="1" wrap="square" lIns="91425" tIns="45700" rIns="91425" bIns="45700" anchor="t" anchorCtr="0">
            <a:spAutoFit/>
          </a:bodyPr>
          <a:lstStyle/>
          <a:p>
            <a:pPr lvl="0" algn="ctr"/>
            <a:r>
              <a:rPr lang="es-CO" sz="3200" b="1" dirty="0">
                <a:solidFill>
                  <a:schemeClr val="accent1">
                    <a:lumMod val="50000"/>
                  </a:schemeClr>
                </a:solidFill>
              </a:rPr>
              <a:t>Informe de Peticiones, Quejas, Reclamos,</a:t>
            </a:r>
          </a:p>
          <a:p>
            <a:pPr lvl="0" algn="ctr"/>
            <a:r>
              <a:rPr lang="es-CO" sz="3200" b="1" dirty="0">
                <a:solidFill>
                  <a:schemeClr val="accent1">
                    <a:lumMod val="50000"/>
                  </a:schemeClr>
                </a:solidFill>
              </a:rPr>
              <a:t>Sugerencias y Denuncias</a:t>
            </a:r>
          </a:p>
          <a:p>
            <a:pPr lvl="0" algn="ctr"/>
            <a:r>
              <a:rPr lang="es-CO" sz="3200" b="1" dirty="0">
                <a:solidFill>
                  <a:schemeClr val="accent1">
                    <a:lumMod val="50000"/>
                  </a:schemeClr>
                </a:solidFill>
              </a:rPr>
              <a:t>(PQRSD)</a:t>
            </a:r>
          </a:p>
          <a:p>
            <a:pPr lvl="0" algn="ctr"/>
            <a:r>
              <a:rPr lang="es-CO" sz="3200" b="1" dirty="0">
                <a:solidFill>
                  <a:schemeClr val="accent1">
                    <a:lumMod val="50000"/>
                  </a:schemeClr>
                </a:solidFill>
              </a:rPr>
              <a:t> Octubre/2023</a:t>
            </a:r>
            <a:endParaRPr sz="3200" b="1" i="0" u="none" strike="noStrike" cap="none" dirty="0">
              <a:solidFill>
                <a:schemeClr val="accent1">
                  <a:lumMod val="50000"/>
                </a:schemeClr>
              </a:solidFill>
              <a:sym typeface="Arial"/>
            </a:endParaRPr>
          </a:p>
        </p:txBody>
      </p:sp>
      <p:sp>
        <p:nvSpPr>
          <p:cNvPr id="7" name="Google Shape;90;p1"/>
          <p:cNvSpPr txBox="1"/>
          <p:nvPr/>
        </p:nvSpPr>
        <p:spPr>
          <a:xfrm>
            <a:off x="6832243" y="5196253"/>
            <a:ext cx="3792415" cy="784790"/>
          </a:xfrm>
          <a:prstGeom prst="rect">
            <a:avLst/>
          </a:prstGeom>
          <a:noFill/>
          <a:ln>
            <a:noFill/>
          </a:ln>
        </p:spPr>
        <p:txBody>
          <a:bodyPr spcFirstLastPara="1" wrap="square" lIns="91425" tIns="45700" rIns="91425" bIns="45700" anchor="t" anchorCtr="0">
            <a:spAutoFit/>
          </a:bodyPr>
          <a:lstStyle/>
          <a:p>
            <a:pPr algn="ctr"/>
            <a:r>
              <a:rPr lang="es-CO" sz="1100" b="1" dirty="0">
                <a:solidFill>
                  <a:schemeClr val="accent1">
                    <a:lumMod val="75000"/>
                  </a:schemeClr>
                </a:solidFill>
              </a:rPr>
              <a:t>OFICINA DE ATENCIÓN AL USUARIO INSTITUTO TECNOLÓGICO DEL PUTUMAYO</a:t>
            </a:r>
            <a:endParaRPr lang="es-CO" sz="1100" dirty="0">
              <a:solidFill>
                <a:schemeClr val="accent1">
                  <a:lumMod val="75000"/>
                </a:schemeClr>
              </a:solidFill>
            </a:endParaRPr>
          </a:p>
          <a:p>
            <a:pPr algn="ctr"/>
            <a:r>
              <a:rPr lang="es-CO" sz="1100" b="1" dirty="0">
                <a:solidFill>
                  <a:schemeClr val="accent1">
                    <a:lumMod val="75000"/>
                  </a:schemeClr>
                </a:solidFill>
              </a:rPr>
              <a:t>RESOLUCIONES </a:t>
            </a:r>
            <a:r>
              <a:rPr lang="es-CO" sz="1100" b="1" dirty="0" err="1">
                <a:solidFill>
                  <a:schemeClr val="accent1">
                    <a:lumMod val="75000"/>
                  </a:schemeClr>
                </a:solidFill>
              </a:rPr>
              <a:t>Nros</a:t>
            </a:r>
            <a:r>
              <a:rPr lang="es-CO" sz="1100" b="1" dirty="0">
                <a:solidFill>
                  <a:schemeClr val="accent1">
                    <a:lumMod val="75000"/>
                  </a:schemeClr>
                </a:solidFill>
              </a:rPr>
              <a:t>. 0316/2015 - 0070/2016</a:t>
            </a:r>
            <a:endParaRPr lang="es-CO" sz="1100" dirty="0">
              <a:solidFill>
                <a:schemeClr val="accent1">
                  <a:lumMod val="75000"/>
                </a:schemeClr>
              </a:solidFill>
            </a:endParaRPr>
          </a:p>
          <a:p>
            <a:pPr lvl="0" algn="ctr"/>
            <a:endParaRPr sz="1200" b="1" i="0" u="none" strike="noStrike" cap="none" dirty="0">
              <a:solidFill>
                <a:schemeClr val="accent1">
                  <a:lumMod val="75000"/>
                </a:schemeClr>
              </a:solidFil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agen 27"/>
          <p:cNvPicPr>
            <a:picLocks noChangeAspect="1"/>
          </p:cNvPicPr>
          <p:nvPr/>
        </p:nvPicPr>
        <p:blipFill>
          <a:blip r:embed="rId2"/>
          <a:stretch>
            <a:fillRect/>
          </a:stretch>
        </p:blipFill>
        <p:spPr>
          <a:xfrm>
            <a:off x="430623" y="2272413"/>
            <a:ext cx="4248727" cy="4018756"/>
          </a:xfrm>
          <a:prstGeom prst="rect">
            <a:avLst/>
          </a:prstGeom>
        </p:spPr>
      </p:pic>
      <p:sp>
        <p:nvSpPr>
          <p:cNvPr id="3" name="Freeform 1">
            <a:extLst>
              <a:ext uri="{FF2B5EF4-FFF2-40B4-BE49-F238E27FC236}">
                <a16:creationId xmlns:a16="http://schemas.microsoft.com/office/drawing/2014/main" id="{DB5E2079-2B1E-492E-8572-B1B0CF2834C1}"/>
              </a:ext>
            </a:extLst>
          </p:cNvPr>
          <p:cNvSpPr>
            <a:spLocks noChangeArrowheads="1"/>
          </p:cNvSpPr>
          <p:nvPr/>
        </p:nvSpPr>
        <p:spPr bwMode="auto">
          <a:xfrm>
            <a:off x="3102199" y="261352"/>
            <a:ext cx="8662004" cy="2388272"/>
          </a:xfrm>
          <a:custGeom>
            <a:avLst/>
            <a:gdLst>
              <a:gd name="T0" fmla="*/ 8738 w 9561"/>
              <a:gd name="T1" fmla="*/ 0 h 3221"/>
              <a:gd name="T2" fmla="*/ 9560 w 9561"/>
              <a:gd name="T3" fmla="*/ 1610 h 3221"/>
              <a:gd name="T4" fmla="*/ 8738 w 9561"/>
              <a:gd name="T5" fmla="*/ 3220 h 3221"/>
              <a:gd name="T6" fmla="*/ 0 w 9561"/>
              <a:gd name="T7" fmla="*/ 3220 h 3221"/>
              <a:gd name="T8" fmla="*/ 0 w 9561"/>
              <a:gd name="T9" fmla="*/ 0 h 3221"/>
              <a:gd name="T10" fmla="*/ 8738 w 9561"/>
              <a:gd name="T11" fmla="*/ 0 h 3221"/>
            </a:gdLst>
            <a:ahLst/>
            <a:cxnLst>
              <a:cxn ang="0">
                <a:pos x="T0" y="T1"/>
              </a:cxn>
              <a:cxn ang="0">
                <a:pos x="T2" y="T3"/>
              </a:cxn>
              <a:cxn ang="0">
                <a:pos x="T4" y="T5"/>
              </a:cxn>
              <a:cxn ang="0">
                <a:pos x="T6" y="T7"/>
              </a:cxn>
              <a:cxn ang="0">
                <a:pos x="T8" y="T9"/>
              </a:cxn>
              <a:cxn ang="0">
                <a:pos x="T10" y="T11"/>
              </a:cxn>
            </a:cxnLst>
            <a:rect l="0" t="0" r="r" b="b"/>
            <a:pathLst>
              <a:path w="9561" h="3221">
                <a:moveTo>
                  <a:pt x="8738" y="0"/>
                </a:moveTo>
                <a:lnTo>
                  <a:pt x="9560" y="1610"/>
                </a:lnTo>
                <a:lnTo>
                  <a:pt x="8738" y="3220"/>
                </a:lnTo>
                <a:lnTo>
                  <a:pt x="0" y="3220"/>
                </a:lnTo>
                <a:lnTo>
                  <a:pt x="0" y="0"/>
                </a:lnTo>
                <a:lnTo>
                  <a:pt x="8738" y="0"/>
                </a:lnTo>
              </a:path>
            </a:pathLst>
          </a:custGeom>
          <a:solidFill>
            <a:schemeClr val="accent1">
              <a:lumMod val="40000"/>
              <a:lumOff val="60000"/>
            </a:schemeClr>
          </a:solidFill>
          <a:ln>
            <a:noFill/>
          </a:ln>
          <a:effectLst/>
        </p:spPr>
        <p:txBody>
          <a:bodyPr wrap="none" anchor="ctr"/>
          <a:lstStyle/>
          <a:p>
            <a:pPr algn="just"/>
            <a:r>
              <a:rPr lang="es-CO" dirty="0"/>
              <a:t>              </a:t>
            </a:r>
          </a:p>
          <a:p>
            <a:pPr algn="just"/>
            <a:endParaRPr lang="es-CO" dirty="0"/>
          </a:p>
          <a:p>
            <a:pPr algn="just"/>
            <a:r>
              <a:rPr lang="es-CO" dirty="0"/>
              <a:t>              El presente documento corresponde al Informe de Peticiones, Quejas,</a:t>
            </a:r>
          </a:p>
          <a:p>
            <a:pPr algn="just"/>
            <a:r>
              <a:rPr lang="es-CO" dirty="0"/>
              <a:t>              Reclamos, Sugerencias y Denuncias (PQRSD) recibidas y atendidas por la</a:t>
            </a:r>
          </a:p>
          <a:p>
            <a:pPr algn="just"/>
            <a:r>
              <a:rPr lang="es-CO" dirty="0"/>
              <a:t>              Oficina de atención al usuario del Instituto Tecnológico del Putumayo </a:t>
            </a:r>
          </a:p>
          <a:p>
            <a:pPr algn="just"/>
            <a:r>
              <a:rPr lang="es-CO" dirty="0"/>
              <a:t>              Correspondiente al mes de Octubre de 2023. </a:t>
            </a:r>
          </a:p>
          <a:p>
            <a:pPr algn="just"/>
            <a:endParaRPr lang="es-CO" dirty="0"/>
          </a:p>
          <a:p>
            <a:pPr algn="just"/>
            <a:r>
              <a:rPr lang="es-CO" dirty="0"/>
              <a:t>               De acuerdo con los datos arrojados por los canales de atención, </a:t>
            </a:r>
          </a:p>
          <a:p>
            <a:pPr algn="just"/>
            <a:r>
              <a:rPr lang="es-CO" dirty="0"/>
              <a:t>               durante en el mes de octubre, se </a:t>
            </a:r>
            <a:r>
              <a:rPr lang="es-CO" dirty="0">
                <a:solidFill>
                  <a:schemeClr val="tx1"/>
                </a:solidFill>
              </a:rPr>
              <a:t>recibieron (633) </a:t>
            </a:r>
            <a:r>
              <a:rPr lang="es-CO" dirty="0"/>
              <a:t>PQRSD</a:t>
            </a:r>
          </a:p>
          <a:p>
            <a:pPr algn="just"/>
            <a:r>
              <a:rPr lang="es-CO" dirty="0"/>
              <a:t>               garantizando el registro del 100% y teniendo en cuenta lo reportado </a:t>
            </a:r>
          </a:p>
          <a:p>
            <a:pPr algn="just"/>
            <a:r>
              <a:rPr lang="es-CO" dirty="0"/>
              <a:t>               les fue asignado su trámite, no se negó el acceso a ninguna de ellas.</a:t>
            </a:r>
          </a:p>
          <a:p>
            <a:pPr algn="just"/>
            <a:r>
              <a:rPr lang="es-CO" dirty="0"/>
              <a:t> </a:t>
            </a:r>
          </a:p>
        </p:txBody>
      </p:sp>
      <p:sp>
        <p:nvSpPr>
          <p:cNvPr id="4" name="Freeform 2">
            <a:extLst>
              <a:ext uri="{FF2B5EF4-FFF2-40B4-BE49-F238E27FC236}">
                <a16:creationId xmlns:a16="http://schemas.microsoft.com/office/drawing/2014/main" id="{CC16497B-B8A4-4BE6-AA2B-35896462B7BA}"/>
              </a:ext>
            </a:extLst>
          </p:cNvPr>
          <p:cNvSpPr>
            <a:spLocks noChangeArrowheads="1"/>
          </p:cNvSpPr>
          <p:nvPr/>
        </p:nvSpPr>
        <p:spPr bwMode="auto">
          <a:xfrm>
            <a:off x="10675987" y="387927"/>
            <a:ext cx="944097" cy="2111393"/>
          </a:xfrm>
          <a:custGeom>
            <a:avLst/>
            <a:gdLst>
              <a:gd name="T0" fmla="*/ 779 w 1015"/>
              <a:gd name="T1" fmla="*/ 1525 h 3050"/>
              <a:gd name="T2" fmla="*/ 0 w 1015"/>
              <a:gd name="T3" fmla="*/ 3049 h 3050"/>
              <a:gd name="T4" fmla="*/ 235 w 1015"/>
              <a:gd name="T5" fmla="*/ 3049 h 3050"/>
              <a:gd name="T6" fmla="*/ 1014 w 1015"/>
              <a:gd name="T7" fmla="*/ 1525 h 3050"/>
              <a:gd name="T8" fmla="*/ 235 w 1015"/>
              <a:gd name="T9" fmla="*/ 0 h 3050"/>
              <a:gd name="T10" fmla="*/ 0 w 1015"/>
              <a:gd name="T11" fmla="*/ 0 h 3050"/>
              <a:gd name="T12" fmla="*/ 779 w 1015"/>
              <a:gd name="T13" fmla="*/ 1525 h 3050"/>
            </a:gdLst>
            <a:ahLst/>
            <a:cxnLst>
              <a:cxn ang="0">
                <a:pos x="T0" y="T1"/>
              </a:cxn>
              <a:cxn ang="0">
                <a:pos x="T2" y="T3"/>
              </a:cxn>
              <a:cxn ang="0">
                <a:pos x="T4" y="T5"/>
              </a:cxn>
              <a:cxn ang="0">
                <a:pos x="T6" y="T7"/>
              </a:cxn>
              <a:cxn ang="0">
                <a:pos x="T8" y="T9"/>
              </a:cxn>
              <a:cxn ang="0">
                <a:pos x="T10" y="T11"/>
              </a:cxn>
              <a:cxn ang="0">
                <a:pos x="T12" y="T13"/>
              </a:cxn>
            </a:cxnLst>
            <a:rect l="0" t="0" r="r" b="b"/>
            <a:pathLst>
              <a:path w="1015" h="3050">
                <a:moveTo>
                  <a:pt x="779" y="1525"/>
                </a:moveTo>
                <a:lnTo>
                  <a:pt x="0" y="3049"/>
                </a:lnTo>
                <a:lnTo>
                  <a:pt x="235" y="3049"/>
                </a:lnTo>
                <a:lnTo>
                  <a:pt x="1014" y="1525"/>
                </a:lnTo>
                <a:lnTo>
                  <a:pt x="235" y="0"/>
                </a:lnTo>
                <a:lnTo>
                  <a:pt x="0" y="0"/>
                </a:lnTo>
                <a:lnTo>
                  <a:pt x="779" y="1525"/>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5" name="Freeform 3">
            <a:extLst>
              <a:ext uri="{FF2B5EF4-FFF2-40B4-BE49-F238E27FC236}">
                <a16:creationId xmlns:a16="http://schemas.microsoft.com/office/drawing/2014/main" id="{9959884E-D2C2-41FD-80B7-6949F84FCC41}"/>
              </a:ext>
            </a:extLst>
          </p:cNvPr>
          <p:cNvSpPr>
            <a:spLocks noChangeArrowheads="1"/>
          </p:cNvSpPr>
          <p:nvPr/>
        </p:nvSpPr>
        <p:spPr bwMode="auto">
          <a:xfrm>
            <a:off x="1924718" y="261353"/>
            <a:ext cx="1906177" cy="2015660"/>
          </a:xfrm>
          <a:custGeom>
            <a:avLst/>
            <a:gdLst>
              <a:gd name="T0" fmla="*/ 1938 w 3877"/>
              <a:gd name="T1" fmla="*/ 3876 h 3877"/>
              <a:gd name="T2" fmla="*/ 0 w 3877"/>
              <a:gd name="T3" fmla="*/ 1938 h 3877"/>
              <a:gd name="T4" fmla="*/ 1938 w 3877"/>
              <a:gd name="T5" fmla="*/ 0 h 3877"/>
              <a:gd name="T6" fmla="*/ 3876 w 3877"/>
              <a:gd name="T7" fmla="*/ 1938 h 3877"/>
              <a:gd name="T8" fmla="*/ 1938 w 3877"/>
              <a:gd name="T9" fmla="*/ 3876 h 3877"/>
            </a:gdLst>
            <a:ahLst/>
            <a:cxnLst>
              <a:cxn ang="0">
                <a:pos x="T0" y="T1"/>
              </a:cxn>
              <a:cxn ang="0">
                <a:pos x="T2" y="T3"/>
              </a:cxn>
              <a:cxn ang="0">
                <a:pos x="T4" y="T5"/>
              </a:cxn>
              <a:cxn ang="0">
                <a:pos x="T6" y="T7"/>
              </a:cxn>
              <a:cxn ang="0">
                <a:pos x="T8" y="T9"/>
              </a:cxn>
            </a:cxnLst>
            <a:rect l="0" t="0" r="r" b="b"/>
            <a:pathLst>
              <a:path w="3877" h="3877">
                <a:moveTo>
                  <a:pt x="1938" y="3876"/>
                </a:moveTo>
                <a:lnTo>
                  <a:pt x="0" y="1938"/>
                </a:lnTo>
                <a:lnTo>
                  <a:pt x="1938" y="0"/>
                </a:lnTo>
                <a:lnTo>
                  <a:pt x="3876" y="1938"/>
                </a:lnTo>
                <a:lnTo>
                  <a:pt x="1938" y="3876"/>
                </a:lnTo>
              </a:path>
            </a:pathLst>
          </a:custGeom>
          <a:solidFill>
            <a:schemeClr val="accent1">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6" name="Freeform 4">
            <a:extLst>
              <a:ext uri="{FF2B5EF4-FFF2-40B4-BE49-F238E27FC236}">
                <a16:creationId xmlns:a16="http://schemas.microsoft.com/office/drawing/2014/main" id="{87BDE64C-E863-4924-9424-BCF2EDFB8EC5}"/>
              </a:ext>
            </a:extLst>
          </p:cNvPr>
          <p:cNvSpPr>
            <a:spLocks noChangeArrowheads="1"/>
          </p:cNvSpPr>
          <p:nvPr/>
        </p:nvSpPr>
        <p:spPr bwMode="auto">
          <a:xfrm>
            <a:off x="2132512" y="526517"/>
            <a:ext cx="1529529" cy="1464920"/>
          </a:xfrm>
          <a:custGeom>
            <a:avLst/>
            <a:gdLst>
              <a:gd name="T0" fmla="*/ 1610 w 3221"/>
              <a:gd name="T1" fmla="*/ 3220 h 3221"/>
              <a:gd name="T2" fmla="*/ 0 w 3221"/>
              <a:gd name="T3" fmla="*/ 1610 h 3221"/>
              <a:gd name="T4" fmla="*/ 1610 w 3221"/>
              <a:gd name="T5" fmla="*/ 0 h 3221"/>
              <a:gd name="T6" fmla="*/ 3220 w 3221"/>
              <a:gd name="T7" fmla="*/ 1610 h 3221"/>
              <a:gd name="T8" fmla="*/ 1610 w 3221"/>
              <a:gd name="T9" fmla="*/ 3220 h 3221"/>
            </a:gdLst>
            <a:ahLst/>
            <a:cxnLst>
              <a:cxn ang="0">
                <a:pos x="T0" y="T1"/>
              </a:cxn>
              <a:cxn ang="0">
                <a:pos x="T2" y="T3"/>
              </a:cxn>
              <a:cxn ang="0">
                <a:pos x="T4" y="T5"/>
              </a:cxn>
              <a:cxn ang="0">
                <a:pos x="T6" y="T7"/>
              </a:cxn>
              <a:cxn ang="0">
                <a:pos x="T8" y="T9"/>
              </a:cxn>
            </a:cxnLst>
            <a:rect l="0" t="0" r="r" b="b"/>
            <a:pathLst>
              <a:path w="3221" h="3221">
                <a:moveTo>
                  <a:pt x="1610" y="3220"/>
                </a:moveTo>
                <a:lnTo>
                  <a:pt x="0" y="1610"/>
                </a:lnTo>
                <a:lnTo>
                  <a:pt x="1610" y="0"/>
                </a:lnTo>
                <a:lnTo>
                  <a:pt x="3220" y="1610"/>
                </a:lnTo>
                <a:lnTo>
                  <a:pt x="1610" y="3220"/>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30" name="TextBox 44">
            <a:extLst>
              <a:ext uri="{FF2B5EF4-FFF2-40B4-BE49-F238E27FC236}">
                <a16:creationId xmlns:a16="http://schemas.microsoft.com/office/drawing/2014/main" id="{0426DBF9-95AF-404A-9BEC-DA4CD7468B5E}"/>
              </a:ext>
            </a:extLst>
          </p:cNvPr>
          <p:cNvSpPr txBox="1"/>
          <p:nvPr/>
        </p:nvSpPr>
        <p:spPr>
          <a:xfrm>
            <a:off x="2554987" y="807493"/>
            <a:ext cx="598241"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A</a:t>
            </a:r>
          </a:p>
        </p:txBody>
      </p:sp>
      <p:sp>
        <p:nvSpPr>
          <p:cNvPr id="32" name="TextBox 46">
            <a:extLst>
              <a:ext uri="{FF2B5EF4-FFF2-40B4-BE49-F238E27FC236}">
                <a16:creationId xmlns:a16="http://schemas.microsoft.com/office/drawing/2014/main" id="{4794AFEB-6C89-4E53-96F9-B5669614CA6B}"/>
              </a:ext>
            </a:extLst>
          </p:cNvPr>
          <p:cNvSpPr txBox="1"/>
          <p:nvPr/>
        </p:nvSpPr>
        <p:spPr>
          <a:xfrm>
            <a:off x="5906102" y="3798327"/>
            <a:ext cx="627096"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C</a:t>
            </a:r>
          </a:p>
        </p:txBody>
      </p:sp>
      <p:sp>
        <p:nvSpPr>
          <p:cNvPr id="48" name="TextBox 45">
            <a:extLst>
              <a:ext uri="{FF2B5EF4-FFF2-40B4-BE49-F238E27FC236}">
                <a16:creationId xmlns:a16="http://schemas.microsoft.com/office/drawing/2014/main" id="{7A8711F0-8A6E-4BC0-8176-CD0B87FE87C8}"/>
              </a:ext>
            </a:extLst>
          </p:cNvPr>
          <p:cNvSpPr txBox="1"/>
          <p:nvPr/>
        </p:nvSpPr>
        <p:spPr>
          <a:xfrm>
            <a:off x="2924538" y="3067119"/>
            <a:ext cx="184730" cy="784830"/>
          </a:xfrm>
          <a:prstGeom prst="rect">
            <a:avLst/>
          </a:prstGeom>
          <a:noFill/>
        </p:spPr>
        <p:txBody>
          <a:bodyPr wrap="none" rtlCol="0" anchor="ctr">
            <a:spAutoFit/>
          </a:bodyPr>
          <a:lstStyle/>
          <a:p>
            <a:pPr algn="ctr"/>
            <a:endParaRPr lang="en-US" sz="4500" b="1" dirty="0">
              <a:solidFill>
                <a:schemeClr val="bg1"/>
              </a:solidFill>
              <a:latin typeface="Poppins SemiBold" pitchFamily="2" charset="77"/>
              <a:ea typeface="League Spartan" charset="0"/>
              <a:cs typeface="Poppins SemiBold" pitchFamily="2" charset="77"/>
            </a:endParaRPr>
          </a:p>
        </p:txBody>
      </p:sp>
      <p:sp>
        <p:nvSpPr>
          <p:cNvPr id="49" name="Freeform 9">
            <a:extLst>
              <a:ext uri="{FF2B5EF4-FFF2-40B4-BE49-F238E27FC236}">
                <a16:creationId xmlns:a16="http://schemas.microsoft.com/office/drawing/2014/main" id="{3529F678-957C-4957-87B3-430C81EDD9EB}"/>
              </a:ext>
            </a:extLst>
          </p:cNvPr>
          <p:cNvSpPr>
            <a:spLocks noChangeArrowheads="1"/>
          </p:cNvSpPr>
          <p:nvPr/>
        </p:nvSpPr>
        <p:spPr bwMode="auto">
          <a:xfrm>
            <a:off x="929883" y="2810519"/>
            <a:ext cx="3236442" cy="2942543"/>
          </a:xfrm>
          <a:custGeom>
            <a:avLst/>
            <a:gdLst>
              <a:gd name="T0" fmla="*/ 1610 w 3220"/>
              <a:gd name="T1" fmla="*/ 3221 h 3222"/>
              <a:gd name="T2" fmla="*/ 0 w 3220"/>
              <a:gd name="T3" fmla="*/ 1611 h 3222"/>
              <a:gd name="T4" fmla="*/ 1610 w 3220"/>
              <a:gd name="T5" fmla="*/ 0 h 3222"/>
              <a:gd name="T6" fmla="*/ 3219 w 3220"/>
              <a:gd name="T7" fmla="*/ 1611 h 3222"/>
              <a:gd name="T8" fmla="*/ 1610 w 3220"/>
              <a:gd name="T9" fmla="*/ 3221 h 3222"/>
            </a:gdLst>
            <a:ahLst/>
            <a:cxnLst>
              <a:cxn ang="0">
                <a:pos x="T0" y="T1"/>
              </a:cxn>
              <a:cxn ang="0">
                <a:pos x="T2" y="T3"/>
              </a:cxn>
              <a:cxn ang="0">
                <a:pos x="T4" y="T5"/>
              </a:cxn>
              <a:cxn ang="0">
                <a:pos x="T6" y="T7"/>
              </a:cxn>
              <a:cxn ang="0">
                <a:pos x="T8" y="T9"/>
              </a:cxn>
            </a:cxnLst>
            <a:rect l="0" t="0" r="r" b="b"/>
            <a:pathLst>
              <a:path w="3220" h="3222">
                <a:moveTo>
                  <a:pt x="1610" y="3221"/>
                </a:moveTo>
                <a:lnTo>
                  <a:pt x="0" y="1611"/>
                </a:lnTo>
                <a:lnTo>
                  <a:pt x="1610" y="0"/>
                </a:lnTo>
                <a:lnTo>
                  <a:pt x="3219" y="1611"/>
                </a:lnTo>
                <a:lnTo>
                  <a:pt x="1610" y="3221"/>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21" name="TextBox 29">
            <a:extLst>
              <a:ext uri="{FF2B5EF4-FFF2-40B4-BE49-F238E27FC236}">
                <a16:creationId xmlns:a16="http://schemas.microsoft.com/office/drawing/2014/main" id="{A03E2A1C-4743-478B-A867-725AA05FA7CE}"/>
              </a:ext>
            </a:extLst>
          </p:cNvPr>
          <p:cNvSpPr txBox="1"/>
          <p:nvPr/>
        </p:nvSpPr>
        <p:spPr>
          <a:xfrm>
            <a:off x="916932" y="3682910"/>
            <a:ext cx="3123117" cy="1015663"/>
          </a:xfrm>
          <a:prstGeom prst="rect">
            <a:avLst/>
          </a:prstGeom>
          <a:noFill/>
        </p:spPr>
        <p:txBody>
          <a:bodyPr wrap="square" rtlCol="0" anchor="ctr">
            <a:spAutoFit/>
          </a:bodyPr>
          <a:lstStyle/>
          <a:p>
            <a:pPr algn="ctr"/>
            <a:r>
              <a:rPr lang="es-CO" sz="2000" b="1" dirty="0">
                <a:solidFill>
                  <a:schemeClr val="accent1">
                    <a:lumMod val="50000"/>
                  </a:schemeClr>
                </a:solidFill>
                <a:latin typeface="Calibri"/>
                <a:ea typeface="Calibri"/>
                <a:cs typeface="Calibri"/>
                <a:sym typeface="Calibri"/>
              </a:rPr>
              <a:t>PQRS </a:t>
            </a:r>
          </a:p>
          <a:p>
            <a:pPr algn="ctr"/>
            <a:r>
              <a:rPr lang="es-CO" sz="2000" b="1" dirty="0">
                <a:solidFill>
                  <a:schemeClr val="accent1">
                    <a:lumMod val="50000"/>
                  </a:schemeClr>
                </a:solidFill>
                <a:latin typeface="Calibri"/>
                <a:ea typeface="Calibri"/>
                <a:cs typeface="Calibri"/>
                <a:sym typeface="Calibri"/>
              </a:rPr>
              <a:t>Recibidas por canal de atención</a:t>
            </a:r>
          </a:p>
        </p:txBody>
      </p:sp>
      <p:graphicFrame>
        <p:nvGraphicFramePr>
          <p:cNvPr id="14" name="Gráfico 13"/>
          <p:cNvGraphicFramePr>
            <a:graphicFrameLocks/>
          </p:cNvGraphicFramePr>
          <p:nvPr>
            <p:extLst>
              <p:ext uri="{D42A27DB-BD31-4B8C-83A1-F6EECF244321}">
                <p14:modId xmlns:p14="http://schemas.microsoft.com/office/powerpoint/2010/main" val="3548331969"/>
              </p:ext>
            </p:extLst>
          </p:nvPr>
        </p:nvGraphicFramePr>
        <p:xfrm>
          <a:off x="5297112" y="3030973"/>
          <a:ext cx="5400676" cy="2819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60329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8">
            <a:extLst>
              <a:ext uri="{FF2B5EF4-FFF2-40B4-BE49-F238E27FC236}">
                <a16:creationId xmlns:a16="http://schemas.microsoft.com/office/drawing/2014/main" id="{6DD8D568-9528-402D-BFCA-A7F78668D179}"/>
              </a:ext>
            </a:extLst>
          </p:cNvPr>
          <p:cNvSpPr>
            <a:spLocks noChangeArrowheads="1"/>
          </p:cNvSpPr>
          <p:nvPr/>
        </p:nvSpPr>
        <p:spPr bwMode="auto">
          <a:xfrm>
            <a:off x="75648" y="670749"/>
            <a:ext cx="1426133" cy="1426135"/>
          </a:xfrm>
          <a:custGeom>
            <a:avLst/>
            <a:gdLst>
              <a:gd name="T0" fmla="*/ 1938 w 3875"/>
              <a:gd name="T1" fmla="*/ 3875 h 3876"/>
              <a:gd name="T2" fmla="*/ 0 w 3875"/>
              <a:gd name="T3" fmla="*/ 1938 h 3876"/>
              <a:gd name="T4" fmla="*/ 1938 w 3875"/>
              <a:gd name="T5" fmla="*/ 0 h 3876"/>
              <a:gd name="T6" fmla="*/ 3874 w 3875"/>
              <a:gd name="T7" fmla="*/ 1938 h 3876"/>
              <a:gd name="T8" fmla="*/ 1938 w 3875"/>
              <a:gd name="T9" fmla="*/ 3875 h 3876"/>
            </a:gdLst>
            <a:ahLst/>
            <a:cxnLst>
              <a:cxn ang="0">
                <a:pos x="T0" y="T1"/>
              </a:cxn>
              <a:cxn ang="0">
                <a:pos x="T2" y="T3"/>
              </a:cxn>
              <a:cxn ang="0">
                <a:pos x="T4" y="T5"/>
              </a:cxn>
              <a:cxn ang="0">
                <a:pos x="T6" y="T7"/>
              </a:cxn>
              <a:cxn ang="0">
                <a:pos x="T8" y="T9"/>
              </a:cxn>
            </a:cxnLst>
            <a:rect l="0" t="0" r="r" b="b"/>
            <a:pathLst>
              <a:path w="3875" h="3876">
                <a:moveTo>
                  <a:pt x="1938" y="3875"/>
                </a:moveTo>
                <a:lnTo>
                  <a:pt x="0" y="1938"/>
                </a:lnTo>
                <a:lnTo>
                  <a:pt x="1938" y="0"/>
                </a:lnTo>
                <a:lnTo>
                  <a:pt x="3874" y="1938"/>
                </a:lnTo>
                <a:lnTo>
                  <a:pt x="1938" y="3875"/>
                </a:lnTo>
              </a:path>
            </a:pathLst>
          </a:custGeom>
          <a:solidFill>
            <a:schemeClr val="accent2">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4" name="Freeform 6">
            <a:extLst>
              <a:ext uri="{FF2B5EF4-FFF2-40B4-BE49-F238E27FC236}">
                <a16:creationId xmlns:a16="http://schemas.microsoft.com/office/drawing/2014/main" id="{8FF5A817-8DFC-4288-B5DE-A4E55BC9C874}"/>
              </a:ext>
            </a:extLst>
          </p:cNvPr>
          <p:cNvSpPr>
            <a:spLocks noChangeArrowheads="1"/>
          </p:cNvSpPr>
          <p:nvPr/>
        </p:nvSpPr>
        <p:spPr bwMode="auto">
          <a:xfrm>
            <a:off x="881029" y="385476"/>
            <a:ext cx="10601725" cy="2670034"/>
          </a:xfrm>
          <a:custGeom>
            <a:avLst/>
            <a:gdLst>
              <a:gd name="T0" fmla="*/ 8737 w 9561"/>
              <a:gd name="T1" fmla="*/ 0 h 3222"/>
              <a:gd name="T2" fmla="*/ 9560 w 9561"/>
              <a:gd name="T3" fmla="*/ 1611 h 3222"/>
              <a:gd name="T4" fmla="*/ 8737 w 9561"/>
              <a:gd name="T5" fmla="*/ 3221 h 3222"/>
              <a:gd name="T6" fmla="*/ 0 w 9561"/>
              <a:gd name="T7" fmla="*/ 3221 h 3222"/>
              <a:gd name="T8" fmla="*/ 0 w 9561"/>
              <a:gd name="T9" fmla="*/ 0 h 3222"/>
              <a:gd name="T10" fmla="*/ 8737 w 9561"/>
              <a:gd name="T11" fmla="*/ 0 h 3222"/>
            </a:gdLst>
            <a:ahLst/>
            <a:cxnLst>
              <a:cxn ang="0">
                <a:pos x="T0" y="T1"/>
              </a:cxn>
              <a:cxn ang="0">
                <a:pos x="T2" y="T3"/>
              </a:cxn>
              <a:cxn ang="0">
                <a:pos x="T4" y="T5"/>
              </a:cxn>
              <a:cxn ang="0">
                <a:pos x="T6" y="T7"/>
              </a:cxn>
              <a:cxn ang="0">
                <a:pos x="T8" y="T9"/>
              </a:cxn>
              <a:cxn ang="0">
                <a:pos x="T10" y="T11"/>
              </a:cxn>
            </a:cxnLst>
            <a:rect l="0" t="0" r="r" b="b"/>
            <a:pathLst>
              <a:path w="9561" h="3222">
                <a:moveTo>
                  <a:pt x="8737" y="0"/>
                </a:moveTo>
                <a:lnTo>
                  <a:pt x="9560" y="1611"/>
                </a:lnTo>
                <a:lnTo>
                  <a:pt x="8737" y="3221"/>
                </a:lnTo>
                <a:lnTo>
                  <a:pt x="0" y="3221"/>
                </a:lnTo>
                <a:lnTo>
                  <a:pt x="0" y="0"/>
                </a:lnTo>
                <a:lnTo>
                  <a:pt x="8737" y="0"/>
                </a:lnTo>
              </a:path>
            </a:pathLst>
          </a:custGeom>
          <a:solidFill>
            <a:schemeClr val="accent2">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5" name="Freeform 7">
            <a:extLst>
              <a:ext uri="{FF2B5EF4-FFF2-40B4-BE49-F238E27FC236}">
                <a16:creationId xmlns:a16="http://schemas.microsoft.com/office/drawing/2014/main" id="{D05919DA-DB46-4896-B674-224146B3BA51}"/>
              </a:ext>
            </a:extLst>
          </p:cNvPr>
          <p:cNvSpPr>
            <a:spLocks noChangeArrowheads="1"/>
          </p:cNvSpPr>
          <p:nvPr/>
        </p:nvSpPr>
        <p:spPr bwMode="auto">
          <a:xfrm>
            <a:off x="10266198" y="618326"/>
            <a:ext cx="973683" cy="2204334"/>
          </a:xfrm>
          <a:custGeom>
            <a:avLst/>
            <a:gdLst>
              <a:gd name="T0" fmla="*/ 779 w 1014"/>
              <a:gd name="T1" fmla="*/ 1526 h 3052"/>
              <a:gd name="T2" fmla="*/ 0 w 1014"/>
              <a:gd name="T3" fmla="*/ 3051 h 3052"/>
              <a:gd name="T4" fmla="*/ 235 w 1014"/>
              <a:gd name="T5" fmla="*/ 3051 h 3052"/>
              <a:gd name="T6" fmla="*/ 1013 w 1014"/>
              <a:gd name="T7" fmla="*/ 1526 h 3052"/>
              <a:gd name="T8" fmla="*/ 235 w 1014"/>
              <a:gd name="T9" fmla="*/ 0 h 3052"/>
              <a:gd name="T10" fmla="*/ 0 w 1014"/>
              <a:gd name="T11" fmla="*/ 0 h 3052"/>
              <a:gd name="T12" fmla="*/ 779 w 1014"/>
              <a:gd name="T13" fmla="*/ 1526 h 3052"/>
            </a:gdLst>
            <a:ahLst/>
            <a:cxnLst>
              <a:cxn ang="0">
                <a:pos x="T0" y="T1"/>
              </a:cxn>
              <a:cxn ang="0">
                <a:pos x="T2" y="T3"/>
              </a:cxn>
              <a:cxn ang="0">
                <a:pos x="T4" y="T5"/>
              </a:cxn>
              <a:cxn ang="0">
                <a:pos x="T6" y="T7"/>
              </a:cxn>
              <a:cxn ang="0">
                <a:pos x="T8" y="T9"/>
              </a:cxn>
              <a:cxn ang="0">
                <a:pos x="T10" y="T11"/>
              </a:cxn>
              <a:cxn ang="0">
                <a:pos x="T12" y="T13"/>
              </a:cxn>
            </a:cxnLst>
            <a:rect l="0" t="0" r="r" b="b"/>
            <a:pathLst>
              <a:path w="1014" h="3052">
                <a:moveTo>
                  <a:pt x="779" y="1526"/>
                </a:moveTo>
                <a:lnTo>
                  <a:pt x="0" y="3051"/>
                </a:lnTo>
                <a:lnTo>
                  <a:pt x="235" y="3051"/>
                </a:lnTo>
                <a:lnTo>
                  <a:pt x="1013" y="1526"/>
                </a:lnTo>
                <a:lnTo>
                  <a:pt x="235" y="0"/>
                </a:lnTo>
                <a:lnTo>
                  <a:pt x="0" y="0"/>
                </a:lnTo>
                <a:lnTo>
                  <a:pt x="779" y="1526"/>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6" name="Freeform 9">
            <a:extLst>
              <a:ext uri="{FF2B5EF4-FFF2-40B4-BE49-F238E27FC236}">
                <a16:creationId xmlns:a16="http://schemas.microsoft.com/office/drawing/2014/main" id="{3529F678-957C-4957-87B3-430C81EDD9EB}"/>
              </a:ext>
            </a:extLst>
          </p:cNvPr>
          <p:cNvSpPr>
            <a:spLocks noChangeArrowheads="1"/>
          </p:cNvSpPr>
          <p:nvPr/>
        </p:nvSpPr>
        <p:spPr bwMode="auto">
          <a:xfrm>
            <a:off x="260486" y="790098"/>
            <a:ext cx="1184389" cy="1186012"/>
          </a:xfrm>
          <a:custGeom>
            <a:avLst/>
            <a:gdLst>
              <a:gd name="T0" fmla="*/ 1610 w 3220"/>
              <a:gd name="T1" fmla="*/ 3221 h 3222"/>
              <a:gd name="T2" fmla="*/ 0 w 3220"/>
              <a:gd name="T3" fmla="*/ 1611 h 3222"/>
              <a:gd name="T4" fmla="*/ 1610 w 3220"/>
              <a:gd name="T5" fmla="*/ 0 h 3222"/>
              <a:gd name="T6" fmla="*/ 3219 w 3220"/>
              <a:gd name="T7" fmla="*/ 1611 h 3222"/>
              <a:gd name="T8" fmla="*/ 1610 w 3220"/>
              <a:gd name="T9" fmla="*/ 3221 h 3222"/>
            </a:gdLst>
            <a:ahLst/>
            <a:cxnLst>
              <a:cxn ang="0">
                <a:pos x="T0" y="T1"/>
              </a:cxn>
              <a:cxn ang="0">
                <a:pos x="T2" y="T3"/>
              </a:cxn>
              <a:cxn ang="0">
                <a:pos x="T4" y="T5"/>
              </a:cxn>
              <a:cxn ang="0">
                <a:pos x="T6" y="T7"/>
              </a:cxn>
              <a:cxn ang="0">
                <a:pos x="T8" y="T9"/>
              </a:cxn>
            </a:cxnLst>
            <a:rect l="0" t="0" r="r" b="b"/>
            <a:pathLst>
              <a:path w="3220" h="3222">
                <a:moveTo>
                  <a:pt x="1610" y="3221"/>
                </a:moveTo>
                <a:lnTo>
                  <a:pt x="0" y="1611"/>
                </a:lnTo>
                <a:lnTo>
                  <a:pt x="1610" y="0"/>
                </a:lnTo>
                <a:lnTo>
                  <a:pt x="3219" y="1611"/>
                </a:lnTo>
                <a:lnTo>
                  <a:pt x="1610" y="3221"/>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7" name="TextBox 45">
            <a:extLst>
              <a:ext uri="{FF2B5EF4-FFF2-40B4-BE49-F238E27FC236}">
                <a16:creationId xmlns:a16="http://schemas.microsoft.com/office/drawing/2014/main" id="{7A8711F0-8A6E-4BC0-8176-CD0B87FE87C8}"/>
              </a:ext>
            </a:extLst>
          </p:cNvPr>
          <p:cNvSpPr txBox="1"/>
          <p:nvPr/>
        </p:nvSpPr>
        <p:spPr>
          <a:xfrm>
            <a:off x="6127284" y="2252943"/>
            <a:ext cx="184730" cy="784830"/>
          </a:xfrm>
          <a:prstGeom prst="rect">
            <a:avLst/>
          </a:prstGeom>
          <a:noFill/>
        </p:spPr>
        <p:txBody>
          <a:bodyPr wrap="none" rtlCol="0" anchor="ctr">
            <a:spAutoFit/>
          </a:bodyPr>
          <a:lstStyle/>
          <a:p>
            <a:pPr algn="ctr"/>
            <a:endParaRPr lang="en-US" sz="4500" b="1" dirty="0">
              <a:solidFill>
                <a:schemeClr val="bg1"/>
              </a:solidFill>
              <a:latin typeface="Poppins SemiBold" pitchFamily="2" charset="77"/>
              <a:ea typeface="League Spartan" charset="0"/>
              <a:cs typeface="Poppins SemiBold" pitchFamily="2" charset="77"/>
            </a:endParaRPr>
          </a:p>
        </p:txBody>
      </p:sp>
      <p:sp>
        <p:nvSpPr>
          <p:cNvPr id="9" name="Subtitle 2">
            <a:extLst>
              <a:ext uri="{FF2B5EF4-FFF2-40B4-BE49-F238E27FC236}">
                <a16:creationId xmlns:a16="http://schemas.microsoft.com/office/drawing/2014/main" id="{9DC74189-4BAA-4563-9537-543388EA0EB0}"/>
              </a:ext>
            </a:extLst>
          </p:cNvPr>
          <p:cNvSpPr txBox="1">
            <a:spLocks/>
          </p:cNvSpPr>
          <p:nvPr/>
        </p:nvSpPr>
        <p:spPr>
          <a:xfrm>
            <a:off x="5243525" y="504685"/>
            <a:ext cx="3317730" cy="25853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just">
              <a:lnSpc>
                <a:spcPct val="90000"/>
              </a:lnSpc>
              <a:spcBef>
                <a:spcPts val="0"/>
              </a:spcBef>
            </a:pPr>
            <a:r>
              <a:rPr lang="es-ES" sz="1200" dirty="0">
                <a:solidFill>
                  <a:schemeClr val="tx1"/>
                </a:solidFill>
                <a:latin typeface="Calibri"/>
                <a:ea typeface="Calibri"/>
                <a:cs typeface="Calibri"/>
                <a:sym typeface="Calibri"/>
              </a:rPr>
              <a:t> </a:t>
            </a:r>
            <a:endParaRPr lang="es-ES" sz="1200" i="0" u="none" strike="noStrike" cap="none" dirty="0">
              <a:solidFill>
                <a:schemeClr val="tx1"/>
              </a:solidFill>
              <a:latin typeface="Calibri"/>
              <a:ea typeface="Calibri"/>
              <a:cs typeface="Calibri"/>
              <a:sym typeface="Calibri"/>
            </a:endParaRPr>
          </a:p>
        </p:txBody>
      </p:sp>
      <p:sp>
        <p:nvSpPr>
          <p:cNvPr id="11" name="TextBox 44">
            <a:extLst>
              <a:ext uri="{FF2B5EF4-FFF2-40B4-BE49-F238E27FC236}">
                <a16:creationId xmlns:a16="http://schemas.microsoft.com/office/drawing/2014/main" id="{0426DBF9-95AF-404A-9BEC-DA4CD7468B5E}"/>
              </a:ext>
            </a:extLst>
          </p:cNvPr>
          <p:cNvSpPr txBox="1"/>
          <p:nvPr/>
        </p:nvSpPr>
        <p:spPr>
          <a:xfrm>
            <a:off x="522975" y="993563"/>
            <a:ext cx="554960"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B</a:t>
            </a:r>
          </a:p>
        </p:txBody>
      </p:sp>
      <p:sp>
        <p:nvSpPr>
          <p:cNvPr id="15" name="Freeform 11">
            <a:extLst>
              <a:ext uri="{FF2B5EF4-FFF2-40B4-BE49-F238E27FC236}">
                <a16:creationId xmlns:a16="http://schemas.microsoft.com/office/drawing/2014/main" id="{DF8D4B28-B349-4FE6-9944-1158E9E01977}"/>
              </a:ext>
            </a:extLst>
          </p:cNvPr>
          <p:cNvSpPr>
            <a:spLocks noChangeArrowheads="1"/>
          </p:cNvSpPr>
          <p:nvPr/>
        </p:nvSpPr>
        <p:spPr bwMode="auto">
          <a:xfrm>
            <a:off x="881028" y="3152277"/>
            <a:ext cx="10601726" cy="2779098"/>
          </a:xfrm>
          <a:custGeom>
            <a:avLst/>
            <a:gdLst>
              <a:gd name="T0" fmla="*/ 8737 w 9561"/>
              <a:gd name="T1" fmla="*/ 0 h 3221"/>
              <a:gd name="T2" fmla="*/ 9560 w 9561"/>
              <a:gd name="T3" fmla="*/ 1610 h 3221"/>
              <a:gd name="T4" fmla="*/ 8737 w 9561"/>
              <a:gd name="T5" fmla="*/ 3220 h 3221"/>
              <a:gd name="T6" fmla="*/ 0 w 9561"/>
              <a:gd name="T7" fmla="*/ 3220 h 3221"/>
              <a:gd name="T8" fmla="*/ 0 w 9561"/>
              <a:gd name="T9" fmla="*/ 0 h 3221"/>
              <a:gd name="T10" fmla="*/ 8737 w 9561"/>
              <a:gd name="T11" fmla="*/ 0 h 3221"/>
            </a:gdLst>
            <a:ahLst/>
            <a:cxnLst>
              <a:cxn ang="0">
                <a:pos x="T0" y="T1"/>
              </a:cxn>
              <a:cxn ang="0">
                <a:pos x="T2" y="T3"/>
              </a:cxn>
              <a:cxn ang="0">
                <a:pos x="T4" y="T5"/>
              </a:cxn>
              <a:cxn ang="0">
                <a:pos x="T6" y="T7"/>
              </a:cxn>
              <a:cxn ang="0">
                <a:pos x="T8" y="T9"/>
              </a:cxn>
              <a:cxn ang="0">
                <a:pos x="T10" y="T11"/>
              </a:cxn>
            </a:cxnLst>
            <a:rect l="0" t="0" r="r" b="b"/>
            <a:pathLst>
              <a:path w="9561" h="3221">
                <a:moveTo>
                  <a:pt x="8737" y="0"/>
                </a:moveTo>
                <a:lnTo>
                  <a:pt x="9560" y="1610"/>
                </a:lnTo>
                <a:lnTo>
                  <a:pt x="8737" y="3220"/>
                </a:lnTo>
                <a:lnTo>
                  <a:pt x="0" y="3220"/>
                </a:lnTo>
                <a:lnTo>
                  <a:pt x="0" y="0"/>
                </a:lnTo>
                <a:lnTo>
                  <a:pt x="8737" y="0"/>
                </a:lnTo>
              </a:path>
            </a:pathLst>
          </a:custGeom>
          <a:solidFill>
            <a:schemeClr val="accent3">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16" name="Freeform 12">
            <a:extLst>
              <a:ext uri="{FF2B5EF4-FFF2-40B4-BE49-F238E27FC236}">
                <a16:creationId xmlns:a16="http://schemas.microsoft.com/office/drawing/2014/main" id="{ACA7DAB3-9321-46FB-8863-014B47301487}"/>
              </a:ext>
            </a:extLst>
          </p:cNvPr>
          <p:cNvSpPr>
            <a:spLocks noChangeArrowheads="1"/>
          </p:cNvSpPr>
          <p:nvPr/>
        </p:nvSpPr>
        <p:spPr bwMode="auto">
          <a:xfrm>
            <a:off x="10266198" y="3313538"/>
            <a:ext cx="937937" cy="2376188"/>
          </a:xfrm>
          <a:custGeom>
            <a:avLst/>
            <a:gdLst>
              <a:gd name="T0" fmla="*/ 779 w 1014"/>
              <a:gd name="T1" fmla="*/ 1525 h 3051"/>
              <a:gd name="T2" fmla="*/ 0 w 1014"/>
              <a:gd name="T3" fmla="*/ 3050 h 3051"/>
              <a:gd name="T4" fmla="*/ 235 w 1014"/>
              <a:gd name="T5" fmla="*/ 3050 h 3051"/>
              <a:gd name="T6" fmla="*/ 1013 w 1014"/>
              <a:gd name="T7" fmla="*/ 1525 h 3051"/>
              <a:gd name="T8" fmla="*/ 235 w 1014"/>
              <a:gd name="T9" fmla="*/ 0 h 3051"/>
              <a:gd name="T10" fmla="*/ 0 w 1014"/>
              <a:gd name="T11" fmla="*/ 0 h 3051"/>
              <a:gd name="T12" fmla="*/ 779 w 1014"/>
              <a:gd name="T13" fmla="*/ 1525 h 3051"/>
            </a:gdLst>
            <a:ahLst/>
            <a:cxnLst>
              <a:cxn ang="0">
                <a:pos x="T0" y="T1"/>
              </a:cxn>
              <a:cxn ang="0">
                <a:pos x="T2" y="T3"/>
              </a:cxn>
              <a:cxn ang="0">
                <a:pos x="T4" y="T5"/>
              </a:cxn>
              <a:cxn ang="0">
                <a:pos x="T6" y="T7"/>
              </a:cxn>
              <a:cxn ang="0">
                <a:pos x="T8" y="T9"/>
              </a:cxn>
              <a:cxn ang="0">
                <a:pos x="T10" y="T11"/>
              </a:cxn>
              <a:cxn ang="0">
                <a:pos x="T12" y="T13"/>
              </a:cxn>
            </a:cxnLst>
            <a:rect l="0" t="0" r="r" b="b"/>
            <a:pathLst>
              <a:path w="1014" h="3051">
                <a:moveTo>
                  <a:pt x="779" y="1525"/>
                </a:moveTo>
                <a:lnTo>
                  <a:pt x="0" y="3050"/>
                </a:lnTo>
                <a:lnTo>
                  <a:pt x="235" y="3050"/>
                </a:lnTo>
                <a:lnTo>
                  <a:pt x="1013" y="1525"/>
                </a:lnTo>
                <a:lnTo>
                  <a:pt x="235" y="0"/>
                </a:lnTo>
                <a:lnTo>
                  <a:pt x="0" y="0"/>
                </a:lnTo>
                <a:lnTo>
                  <a:pt x="779" y="1525"/>
                </a:lnTo>
              </a:path>
            </a:pathLst>
          </a:custGeom>
          <a:solidFill>
            <a:schemeClr val="accent3"/>
          </a:solidFill>
          <a:ln>
            <a:noFill/>
          </a:ln>
          <a:effectLst/>
        </p:spPr>
        <p:txBody>
          <a:bodyPr wrap="none" anchor="ctr"/>
          <a:lstStyle/>
          <a:p>
            <a:endParaRPr lang="en-US" sz="3266" dirty="0">
              <a:latin typeface="Open Sans Light" panose="020B0306030504020204" pitchFamily="34" charset="0"/>
            </a:endParaRPr>
          </a:p>
        </p:txBody>
      </p:sp>
      <p:sp>
        <p:nvSpPr>
          <p:cNvPr id="17" name="Freeform 13">
            <a:extLst>
              <a:ext uri="{FF2B5EF4-FFF2-40B4-BE49-F238E27FC236}">
                <a16:creationId xmlns:a16="http://schemas.microsoft.com/office/drawing/2014/main" id="{33B24E21-14DA-4E1D-9189-738A452658B8}"/>
              </a:ext>
            </a:extLst>
          </p:cNvPr>
          <p:cNvSpPr>
            <a:spLocks noChangeArrowheads="1"/>
          </p:cNvSpPr>
          <p:nvPr/>
        </p:nvSpPr>
        <p:spPr bwMode="auto">
          <a:xfrm>
            <a:off x="28366" y="3654057"/>
            <a:ext cx="1648628" cy="1696754"/>
          </a:xfrm>
          <a:custGeom>
            <a:avLst/>
            <a:gdLst>
              <a:gd name="T0" fmla="*/ 1938 w 3875"/>
              <a:gd name="T1" fmla="*/ 3876 h 3877"/>
              <a:gd name="T2" fmla="*/ 0 w 3875"/>
              <a:gd name="T3" fmla="*/ 1938 h 3877"/>
              <a:gd name="T4" fmla="*/ 1938 w 3875"/>
              <a:gd name="T5" fmla="*/ 0 h 3877"/>
              <a:gd name="T6" fmla="*/ 3874 w 3875"/>
              <a:gd name="T7" fmla="*/ 1938 h 3877"/>
              <a:gd name="T8" fmla="*/ 1938 w 3875"/>
              <a:gd name="T9" fmla="*/ 3876 h 3877"/>
            </a:gdLst>
            <a:ahLst/>
            <a:cxnLst>
              <a:cxn ang="0">
                <a:pos x="T0" y="T1"/>
              </a:cxn>
              <a:cxn ang="0">
                <a:pos x="T2" y="T3"/>
              </a:cxn>
              <a:cxn ang="0">
                <a:pos x="T4" y="T5"/>
              </a:cxn>
              <a:cxn ang="0">
                <a:pos x="T6" y="T7"/>
              </a:cxn>
              <a:cxn ang="0">
                <a:pos x="T8" y="T9"/>
              </a:cxn>
            </a:cxnLst>
            <a:rect l="0" t="0" r="r" b="b"/>
            <a:pathLst>
              <a:path w="3875" h="3877">
                <a:moveTo>
                  <a:pt x="1938" y="3876"/>
                </a:moveTo>
                <a:lnTo>
                  <a:pt x="0" y="1938"/>
                </a:lnTo>
                <a:lnTo>
                  <a:pt x="1938" y="0"/>
                </a:lnTo>
                <a:lnTo>
                  <a:pt x="3874" y="1938"/>
                </a:lnTo>
                <a:lnTo>
                  <a:pt x="1938" y="3876"/>
                </a:lnTo>
              </a:path>
            </a:pathLst>
          </a:custGeom>
          <a:solidFill>
            <a:schemeClr val="accent3">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18" name="Freeform 14">
            <a:extLst>
              <a:ext uri="{FF2B5EF4-FFF2-40B4-BE49-F238E27FC236}">
                <a16:creationId xmlns:a16="http://schemas.microsoft.com/office/drawing/2014/main" id="{633D2021-5E31-4A8D-9E79-616FC4ECD106}"/>
              </a:ext>
            </a:extLst>
          </p:cNvPr>
          <p:cNvSpPr>
            <a:spLocks noChangeArrowheads="1"/>
          </p:cNvSpPr>
          <p:nvPr/>
        </p:nvSpPr>
        <p:spPr bwMode="auto">
          <a:xfrm>
            <a:off x="193746" y="3845686"/>
            <a:ext cx="1308035" cy="1311893"/>
          </a:xfrm>
          <a:custGeom>
            <a:avLst/>
            <a:gdLst>
              <a:gd name="T0" fmla="*/ 1610 w 3220"/>
              <a:gd name="T1" fmla="*/ 3220 h 3221"/>
              <a:gd name="T2" fmla="*/ 0 w 3220"/>
              <a:gd name="T3" fmla="*/ 1610 h 3221"/>
              <a:gd name="T4" fmla="*/ 1610 w 3220"/>
              <a:gd name="T5" fmla="*/ 0 h 3221"/>
              <a:gd name="T6" fmla="*/ 3219 w 3220"/>
              <a:gd name="T7" fmla="*/ 1610 h 3221"/>
              <a:gd name="T8" fmla="*/ 1610 w 3220"/>
              <a:gd name="T9" fmla="*/ 3220 h 3221"/>
            </a:gdLst>
            <a:ahLst/>
            <a:cxnLst>
              <a:cxn ang="0">
                <a:pos x="T0" y="T1"/>
              </a:cxn>
              <a:cxn ang="0">
                <a:pos x="T2" y="T3"/>
              </a:cxn>
              <a:cxn ang="0">
                <a:pos x="T4" y="T5"/>
              </a:cxn>
              <a:cxn ang="0">
                <a:pos x="T6" y="T7"/>
              </a:cxn>
              <a:cxn ang="0">
                <a:pos x="T8" y="T9"/>
              </a:cxn>
            </a:cxnLst>
            <a:rect l="0" t="0" r="r" b="b"/>
            <a:pathLst>
              <a:path w="3220" h="3221">
                <a:moveTo>
                  <a:pt x="1610" y="3220"/>
                </a:moveTo>
                <a:lnTo>
                  <a:pt x="0" y="1610"/>
                </a:lnTo>
                <a:lnTo>
                  <a:pt x="1610" y="0"/>
                </a:lnTo>
                <a:lnTo>
                  <a:pt x="3219" y="1610"/>
                </a:lnTo>
                <a:lnTo>
                  <a:pt x="1610" y="3220"/>
                </a:lnTo>
              </a:path>
            </a:pathLst>
          </a:custGeom>
          <a:solidFill>
            <a:schemeClr val="accent3"/>
          </a:solidFill>
          <a:ln>
            <a:noFill/>
          </a:ln>
          <a:effectLst/>
        </p:spPr>
        <p:txBody>
          <a:bodyPr wrap="none" anchor="ctr"/>
          <a:lstStyle/>
          <a:p>
            <a:endParaRPr lang="en-US" sz="3266" dirty="0">
              <a:latin typeface="Open Sans Light" panose="020B0306030504020204" pitchFamily="34" charset="0"/>
            </a:endParaRPr>
          </a:p>
        </p:txBody>
      </p:sp>
      <p:sp>
        <p:nvSpPr>
          <p:cNvPr id="20" name="TextBox 46">
            <a:extLst>
              <a:ext uri="{FF2B5EF4-FFF2-40B4-BE49-F238E27FC236}">
                <a16:creationId xmlns:a16="http://schemas.microsoft.com/office/drawing/2014/main" id="{4794AFEB-6C89-4E53-96F9-B5669614CA6B}"/>
              </a:ext>
            </a:extLst>
          </p:cNvPr>
          <p:cNvSpPr txBox="1"/>
          <p:nvPr/>
        </p:nvSpPr>
        <p:spPr>
          <a:xfrm>
            <a:off x="312590" y="4042249"/>
            <a:ext cx="912975" cy="784830"/>
          </a:xfrm>
          <a:prstGeom prst="rect">
            <a:avLst/>
          </a:prstGeom>
          <a:noFill/>
        </p:spPr>
        <p:txBody>
          <a:bodyPr wrap="squar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C</a:t>
            </a:r>
          </a:p>
        </p:txBody>
      </p:sp>
      <p:sp>
        <p:nvSpPr>
          <p:cNvPr id="24" name="Rectángulo 23"/>
          <p:cNvSpPr/>
          <p:nvPr/>
        </p:nvSpPr>
        <p:spPr>
          <a:xfrm>
            <a:off x="6094663" y="463196"/>
            <a:ext cx="4044840" cy="1446550"/>
          </a:xfrm>
          <a:prstGeom prst="rect">
            <a:avLst/>
          </a:prstGeom>
        </p:spPr>
        <p:txBody>
          <a:bodyPr wrap="square">
            <a:spAutoFit/>
          </a:bodyPr>
          <a:lstStyle/>
          <a:p>
            <a:pPr algn="just"/>
            <a:r>
              <a:rPr lang="es-CO" sz="1100" dirty="0">
                <a:solidFill>
                  <a:schemeClr val="tx1"/>
                </a:solidFill>
              </a:rPr>
              <a:t>Llamadas Recibidas: Representan la mayoría de las interacciones con el 74%, lo que indica que este canal es el principal punto de contacto para los usuarios que buscan comunicarse con el Instituto. Brindando información respecto de fechas de segundos parciales, supletorios, reporte de notas SIGEDIN, feria de emprendimiento, sustentación de opciones de grado, inscripción de opciones de grado y entrega de informes finales. </a:t>
            </a:r>
          </a:p>
        </p:txBody>
      </p:sp>
      <p:sp>
        <p:nvSpPr>
          <p:cNvPr id="31" name="Rectángulo 30"/>
          <p:cNvSpPr/>
          <p:nvPr/>
        </p:nvSpPr>
        <p:spPr>
          <a:xfrm>
            <a:off x="5681212" y="3152277"/>
            <a:ext cx="4589722" cy="2800767"/>
          </a:xfrm>
          <a:prstGeom prst="rect">
            <a:avLst/>
          </a:prstGeom>
        </p:spPr>
        <p:txBody>
          <a:bodyPr wrap="square">
            <a:spAutoFit/>
          </a:bodyPr>
          <a:lstStyle/>
          <a:p>
            <a:pPr algn="just"/>
            <a:r>
              <a:rPr lang="es-CO" sz="1100" dirty="0">
                <a:latin typeface="Arial" panose="020B0604020202020204" pitchFamily="34" charset="0"/>
                <a:cs typeface="Arial" panose="020B0604020202020204" pitchFamily="34" charset="0"/>
              </a:rPr>
              <a:t>El canal "atencionalusuario@itp.edu.co" recibió un total de 357 solicitudes, lo que representa el 97% del total de solicitudes. Plantea  que es el canal utilizado por la mayoría de los usuarios para comunicarse con el Instituto Tecnológico del Putumayo. Esto puede sugerir que es un canal eficaz y accesible para los usuarios.</a:t>
            </a:r>
          </a:p>
          <a:p>
            <a:pPr algn="just"/>
            <a:endParaRPr lang="es-CO" sz="1100" dirty="0">
              <a:latin typeface="Arial" panose="020B0604020202020204" pitchFamily="34" charset="0"/>
              <a:cs typeface="Arial" panose="020B0604020202020204" pitchFamily="34" charset="0"/>
            </a:endParaRPr>
          </a:p>
          <a:p>
            <a:pPr algn="just"/>
            <a:r>
              <a:rPr lang="es-CO" sz="1100" dirty="0">
                <a:latin typeface="Arial" panose="020B0604020202020204" pitchFamily="34" charset="0"/>
                <a:cs typeface="Arial" panose="020B0604020202020204" pitchFamily="34" charset="0"/>
              </a:rPr>
              <a:t>El canal "notificacionesjudiciales@itp.edu.co" recibió solo 2 solicitudes, lo que equivale al 3% del total.</a:t>
            </a:r>
            <a:r>
              <a:rPr lang="es-ES" sz="1100" dirty="0">
                <a:latin typeface="Arial" panose="020B0604020202020204" pitchFamily="34" charset="0"/>
                <a:cs typeface="Arial" panose="020B0604020202020204" pitchFamily="34" charset="0"/>
              </a:rPr>
              <a:t> Esto indica que, en comparación con las consultas de los usuarios, las comunicaciones relacionadas con asuntos judiciales son relativamente bajas</a:t>
            </a:r>
            <a:endParaRPr lang="es-CO" sz="1100" dirty="0">
              <a:latin typeface="Arial" panose="020B0604020202020204" pitchFamily="34" charset="0"/>
              <a:cs typeface="Arial" panose="020B0604020202020204" pitchFamily="34" charset="0"/>
            </a:endParaRPr>
          </a:p>
          <a:p>
            <a:pPr algn="just"/>
            <a:endParaRPr lang="es-CO" sz="1100" dirty="0">
              <a:latin typeface="Arial" panose="020B0604020202020204" pitchFamily="34" charset="0"/>
              <a:cs typeface="Arial" panose="020B0604020202020204" pitchFamily="34" charset="0"/>
            </a:endParaRPr>
          </a:p>
          <a:p>
            <a:pPr algn="just"/>
            <a:r>
              <a:rPr lang="es-CO" sz="1100" dirty="0">
                <a:latin typeface="Arial" panose="020B0604020202020204" pitchFamily="34" charset="0"/>
                <a:cs typeface="Arial" panose="020B0604020202020204" pitchFamily="34" charset="0"/>
              </a:rPr>
              <a:t>Estos datos muestran una clara preferencia por el canal de correo electrónico "atencionalusuario@itp.edu.co" como el principal medio de comunicación para los usuarios que desean contactar al Instituto Tecnológico del Putumayo. Esto subraya la importancia de mantener y mejorar este canal para satisfacer las necesidades de los usuarios..</a:t>
            </a:r>
            <a:endParaRPr lang="es-CO" sz="1100" dirty="0">
              <a:solidFill>
                <a:srgbClr val="FF0000"/>
              </a:solidFill>
              <a:latin typeface="Arial" panose="020B0604020202020204" pitchFamily="34" charset="0"/>
              <a:cs typeface="Arial" panose="020B0604020202020204" pitchFamily="34" charset="0"/>
            </a:endParaRPr>
          </a:p>
        </p:txBody>
      </p:sp>
      <p:pic>
        <p:nvPicPr>
          <p:cNvPr id="2" name="Imagen 1"/>
          <p:cNvPicPr>
            <a:picLocks noChangeAspect="1"/>
          </p:cNvPicPr>
          <p:nvPr/>
        </p:nvPicPr>
        <p:blipFill>
          <a:blip r:embed="rId2"/>
          <a:stretch>
            <a:fillRect/>
          </a:stretch>
        </p:blipFill>
        <p:spPr>
          <a:xfrm>
            <a:off x="6203500" y="1902523"/>
            <a:ext cx="3725248" cy="1030828"/>
          </a:xfrm>
          <a:prstGeom prst="rect">
            <a:avLst/>
          </a:prstGeom>
        </p:spPr>
      </p:pic>
      <p:graphicFrame>
        <p:nvGraphicFramePr>
          <p:cNvPr id="21" name="Gráfico 20"/>
          <p:cNvGraphicFramePr>
            <a:graphicFrameLocks/>
          </p:cNvGraphicFramePr>
          <p:nvPr>
            <p:extLst>
              <p:ext uri="{D42A27DB-BD31-4B8C-83A1-F6EECF244321}">
                <p14:modId xmlns:p14="http://schemas.microsoft.com/office/powerpoint/2010/main" val="3132699882"/>
              </p:ext>
            </p:extLst>
          </p:nvPr>
        </p:nvGraphicFramePr>
        <p:xfrm>
          <a:off x="1287264" y="450611"/>
          <a:ext cx="4638674" cy="2333625"/>
        </p:xfrm>
        <a:graphic>
          <a:graphicData uri="http://schemas.openxmlformats.org/drawingml/2006/chart">
            <c:chart xmlns:c="http://schemas.openxmlformats.org/drawingml/2006/chart" xmlns:r="http://schemas.openxmlformats.org/officeDocument/2006/relationships" r:id="rId3"/>
          </a:graphicData>
        </a:graphic>
      </p:graphicFrame>
      <p:pic>
        <p:nvPicPr>
          <p:cNvPr id="3" name="Imagen 2"/>
          <p:cNvPicPr>
            <a:picLocks noChangeAspect="1"/>
          </p:cNvPicPr>
          <p:nvPr/>
        </p:nvPicPr>
        <p:blipFill>
          <a:blip r:embed="rId4"/>
          <a:stretch>
            <a:fillRect/>
          </a:stretch>
        </p:blipFill>
        <p:spPr>
          <a:xfrm>
            <a:off x="1287264" y="4915491"/>
            <a:ext cx="4085746" cy="943745"/>
          </a:xfrm>
          <a:prstGeom prst="rect">
            <a:avLst/>
          </a:prstGeom>
        </p:spPr>
      </p:pic>
      <p:graphicFrame>
        <p:nvGraphicFramePr>
          <p:cNvPr id="26" name="Gráfico 25"/>
          <p:cNvGraphicFramePr>
            <a:graphicFrameLocks/>
          </p:cNvGraphicFramePr>
          <p:nvPr>
            <p:extLst>
              <p:ext uri="{D42A27DB-BD31-4B8C-83A1-F6EECF244321}">
                <p14:modId xmlns:p14="http://schemas.microsoft.com/office/powerpoint/2010/main" val="968871072"/>
              </p:ext>
            </p:extLst>
          </p:nvPr>
        </p:nvGraphicFramePr>
        <p:xfrm>
          <a:off x="1363598" y="3013376"/>
          <a:ext cx="4009412" cy="190211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6426445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4">
            <a:extLst>
              <a:ext uri="{FF2B5EF4-FFF2-40B4-BE49-F238E27FC236}">
                <a16:creationId xmlns:a16="http://schemas.microsoft.com/office/drawing/2014/main" id="{CBE94ECF-D8EB-43AB-9E04-F7BAFD2CA675}"/>
              </a:ext>
            </a:extLst>
          </p:cNvPr>
          <p:cNvSpPr txBox="1"/>
          <p:nvPr/>
        </p:nvSpPr>
        <p:spPr>
          <a:xfrm>
            <a:off x="1147876" y="265309"/>
            <a:ext cx="8901288" cy="707886"/>
          </a:xfrm>
          <a:prstGeom prst="rect">
            <a:avLst/>
          </a:prstGeom>
          <a:noFill/>
        </p:spPr>
        <p:txBody>
          <a:bodyPr wrap="square" rtlCol="0">
            <a:spAutoFit/>
          </a:bodyPr>
          <a:lstStyle/>
          <a:p>
            <a:pPr algn="ctr">
              <a:buClr>
                <a:schemeClr val="lt1"/>
              </a:buClr>
              <a:buSzPts val="1800"/>
              <a:buFont typeface="Calibri"/>
              <a:buNone/>
            </a:pPr>
            <a:r>
              <a:rPr lang="es-ES" sz="2000" b="1" dirty="0">
                <a:solidFill>
                  <a:schemeClr val="tx1"/>
                </a:solidFill>
                <a:latin typeface="+mn-lt"/>
                <a:ea typeface="Calibri"/>
                <a:cs typeface="Calibri"/>
                <a:sym typeface="Calibri"/>
              </a:rPr>
              <a:t>PQRSD </a:t>
            </a:r>
          </a:p>
          <a:p>
            <a:pPr algn="ctr">
              <a:buClr>
                <a:schemeClr val="lt1"/>
              </a:buClr>
              <a:buSzPts val="1800"/>
              <a:buFont typeface="Calibri"/>
              <a:buNone/>
            </a:pPr>
            <a:r>
              <a:rPr lang="es-ES" sz="2000" b="1" dirty="0">
                <a:solidFill>
                  <a:schemeClr val="tx1"/>
                </a:solidFill>
                <a:latin typeface="+mn-lt"/>
                <a:ea typeface="Calibri"/>
                <a:cs typeface="Calibri"/>
                <a:sym typeface="Calibri"/>
              </a:rPr>
              <a:t>recibidas por modalidad de petición  </a:t>
            </a:r>
          </a:p>
        </p:txBody>
      </p:sp>
      <p:grpSp>
        <p:nvGrpSpPr>
          <p:cNvPr id="22" name="Grupo 21"/>
          <p:cNvGrpSpPr/>
          <p:nvPr/>
        </p:nvGrpSpPr>
        <p:grpSpPr>
          <a:xfrm>
            <a:off x="515801" y="1134741"/>
            <a:ext cx="3227000" cy="1716761"/>
            <a:chOff x="841067" y="1917832"/>
            <a:chExt cx="3227000" cy="1716761"/>
          </a:xfrm>
        </p:grpSpPr>
        <p:sp>
          <p:nvSpPr>
            <p:cNvPr id="2" name="Freeform 1">
              <a:extLst>
                <a:ext uri="{FF2B5EF4-FFF2-40B4-BE49-F238E27FC236}">
                  <a16:creationId xmlns:a16="http://schemas.microsoft.com/office/drawing/2014/main" id="{ACC54A79-6517-4AD0-A7EF-0568FBC5D159}"/>
                </a:ext>
              </a:extLst>
            </p:cNvPr>
            <p:cNvSpPr>
              <a:spLocks noChangeArrowheads="1"/>
            </p:cNvSpPr>
            <p:nvPr/>
          </p:nvSpPr>
          <p:spPr bwMode="auto">
            <a:xfrm>
              <a:off x="1659163" y="1917832"/>
              <a:ext cx="2408904" cy="1716761"/>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3" name="Freeform 3">
              <a:extLst>
                <a:ext uri="{FF2B5EF4-FFF2-40B4-BE49-F238E27FC236}">
                  <a16:creationId xmlns:a16="http://schemas.microsoft.com/office/drawing/2014/main" id="{B5A2E50C-38B2-4E39-B969-A9AC3BC4E937}"/>
                </a:ext>
              </a:extLst>
            </p:cNvPr>
            <p:cNvSpPr>
              <a:spLocks noChangeArrowheads="1"/>
            </p:cNvSpPr>
            <p:nvPr/>
          </p:nvSpPr>
          <p:spPr bwMode="auto">
            <a:xfrm>
              <a:off x="841067" y="2082710"/>
              <a:ext cx="878256" cy="1168841"/>
            </a:xfrm>
            <a:custGeom>
              <a:avLst/>
              <a:gdLst>
                <a:gd name="T0" fmla="*/ 1785 w 1786"/>
                <a:gd name="T1" fmla="*/ 2218 h 2379"/>
                <a:gd name="T2" fmla="*/ 1785 w 1786"/>
                <a:gd name="T3" fmla="*/ 2218 h 2379"/>
                <a:gd name="T4" fmla="*/ 1189 w 1786"/>
                <a:gd name="T5" fmla="*/ 2378 h 2379"/>
                <a:gd name="T6" fmla="*/ 1189 w 1786"/>
                <a:gd name="T7" fmla="*/ 2378 h 2379"/>
                <a:gd name="T8" fmla="*/ 0 w 1786"/>
                <a:gd name="T9" fmla="*/ 1189 h 2379"/>
                <a:gd name="T10" fmla="*/ 0 w 1786"/>
                <a:gd name="T11" fmla="*/ 1189 h 2379"/>
                <a:gd name="T12" fmla="*/ 1189 w 1786"/>
                <a:gd name="T13" fmla="*/ 0 h 2379"/>
                <a:gd name="T14" fmla="*/ 1189 w 1786"/>
                <a:gd name="T15" fmla="*/ 0 h 2379"/>
                <a:gd name="T16" fmla="*/ 1785 w 1786"/>
                <a:gd name="T17" fmla="*/ 160 h 2379"/>
                <a:gd name="T18" fmla="*/ 1785 w 1786"/>
                <a:gd name="T19" fmla="*/ 2218 h 2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6" h="2379">
                  <a:moveTo>
                    <a:pt x="1785" y="2218"/>
                  </a:moveTo>
                  <a:lnTo>
                    <a:pt x="1785" y="2218"/>
                  </a:lnTo>
                  <a:cubicBezTo>
                    <a:pt x="1612" y="2316"/>
                    <a:pt x="1403" y="2378"/>
                    <a:pt x="1189" y="2378"/>
                  </a:cubicBezTo>
                  <a:lnTo>
                    <a:pt x="1189" y="2378"/>
                  </a:lnTo>
                  <a:cubicBezTo>
                    <a:pt x="532" y="2378"/>
                    <a:pt x="0" y="1846"/>
                    <a:pt x="0" y="1189"/>
                  </a:cubicBezTo>
                  <a:lnTo>
                    <a:pt x="0" y="1189"/>
                  </a:lnTo>
                  <a:cubicBezTo>
                    <a:pt x="0" y="532"/>
                    <a:pt x="532" y="0"/>
                    <a:pt x="1189" y="0"/>
                  </a:cubicBezTo>
                  <a:lnTo>
                    <a:pt x="1189" y="0"/>
                  </a:lnTo>
                  <a:cubicBezTo>
                    <a:pt x="1406" y="0"/>
                    <a:pt x="1610" y="59"/>
                    <a:pt x="1785" y="160"/>
                  </a:cubicBezTo>
                  <a:lnTo>
                    <a:pt x="1785" y="2218"/>
                  </a:lnTo>
                </a:path>
              </a:pathLst>
            </a:custGeom>
            <a:solidFill>
              <a:schemeClr val="accent1"/>
            </a:solidFill>
            <a:ln>
              <a:noFill/>
            </a:ln>
            <a:effectLst/>
          </p:spPr>
          <p:txBody>
            <a:bodyPr wrap="none" anchor="ctr"/>
            <a:lstStyle/>
            <a:p>
              <a:endParaRPr lang="en-US" sz="3266" dirty="0">
                <a:latin typeface="Open Sans Light" panose="020B0306030504020204" pitchFamily="34" charset="0"/>
              </a:endParaRPr>
            </a:p>
          </p:txBody>
        </p:sp>
        <p:sp>
          <p:nvSpPr>
            <p:cNvPr id="16" name="TextBox 19">
              <a:extLst>
                <a:ext uri="{FF2B5EF4-FFF2-40B4-BE49-F238E27FC236}">
                  <a16:creationId xmlns:a16="http://schemas.microsoft.com/office/drawing/2014/main" id="{CABB8CDE-52B6-4869-943A-E9A31A1A0B9F}"/>
                </a:ext>
              </a:extLst>
            </p:cNvPr>
            <p:cNvSpPr txBox="1"/>
            <p:nvPr/>
          </p:nvSpPr>
          <p:spPr>
            <a:xfrm>
              <a:off x="1027491" y="2199131"/>
              <a:ext cx="505268" cy="1154162"/>
            </a:xfrm>
            <a:prstGeom prst="rect">
              <a:avLst/>
            </a:prstGeom>
            <a:noFill/>
          </p:spPr>
          <p:txBody>
            <a:bodyPr wrap="none" rtlCol="0" anchor="ctr">
              <a:spAutoFit/>
            </a:bodyPr>
            <a:lstStyle/>
            <a:p>
              <a:pPr algn="r"/>
              <a:r>
                <a:rPr lang="en-US" sz="6900" b="1" dirty="0">
                  <a:solidFill>
                    <a:schemeClr val="accent1">
                      <a:lumMod val="50000"/>
                    </a:schemeClr>
                  </a:solidFill>
                  <a:latin typeface="Poppins SemiBold" pitchFamily="2" charset="77"/>
                  <a:ea typeface="League Spartan" charset="0"/>
                  <a:cs typeface="Poppins SemiBold" pitchFamily="2" charset="77"/>
                </a:rPr>
                <a:t>1</a:t>
              </a:r>
            </a:p>
          </p:txBody>
        </p:sp>
        <p:sp>
          <p:nvSpPr>
            <p:cNvPr id="23" name="Subtitle 2">
              <a:extLst>
                <a:ext uri="{FF2B5EF4-FFF2-40B4-BE49-F238E27FC236}">
                  <a16:creationId xmlns:a16="http://schemas.microsoft.com/office/drawing/2014/main" id="{17E8788B-BB4B-4B6B-90BC-C204B2AAD379}"/>
                </a:ext>
              </a:extLst>
            </p:cNvPr>
            <p:cNvSpPr txBox="1">
              <a:spLocks/>
            </p:cNvSpPr>
            <p:nvPr/>
          </p:nvSpPr>
          <p:spPr>
            <a:xfrm>
              <a:off x="1938930" y="2532709"/>
              <a:ext cx="1854658" cy="109876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PETICIONES DE INFORMACION</a:t>
              </a:r>
            </a:p>
            <a:p>
              <a:pPr lvl="0" defTabSz="914400">
                <a:lnSpc>
                  <a:spcPct val="90000"/>
                </a:lnSpc>
                <a:spcBef>
                  <a:spcPts val="0"/>
                </a:spcBef>
                <a:buClrTx/>
                <a:defRPr/>
              </a:pPr>
              <a:r>
                <a:rPr lang="es-CO" sz="1600" b="1" dirty="0" smtClean="0">
                  <a:solidFill>
                    <a:srgbClr val="000000"/>
                  </a:solidFill>
                  <a:latin typeface="Calibri" panose="020F0502020204030204" pitchFamily="34" charset="0"/>
                </a:rPr>
                <a:t>82</a:t>
              </a:r>
              <a:endParaRPr lang="es-CO" sz="1600" b="1" dirty="0">
                <a:solidFill>
                  <a:srgbClr val="000000"/>
                </a:solidFill>
                <a:latin typeface="Calibri" panose="020F0502020204030204" pitchFamily="34" charset="0"/>
              </a:endParaRPr>
            </a:p>
            <a:p>
              <a:pPr lvl="0" defTabSz="914400">
                <a:lnSpc>
                  <a:spcPct val="90000"/>
                </a:lnSpc>
                <a:spcBef>
                  <a:spcPts val="0"/>
                </a:spcBef>
                <a:buClrTx/>
                <a:defRPr/>
              </a:pPr>
              <a:r>
                <a:rPr lang="es-CO" sz="1600" b="1" dirty="0" smtClean="0">
                  <a:solidFill>
                    <a:srgbClr val="000000"/>
                  </a:solidFill>
                  <a:latin typeface="Arial" panose="020B0604020202020204" pitchFamily="34" charset="0"/>
                </a:rPr>
                <a:t>21%</a:t>
              </a:r>
              <a:endParaRPr lang="es-CO" sz="1600" b="1" dirty="0">
                <a:solidFill>
                  <a:srgbClr val="000000"/>
                </a:solidFill>
                <a:latin typeface="Arial" panose="020B0604020202020204" pitchFamily="34" charset="0"/>
              </a:endParaRPr>
            </a:p>
            <a:p>
              <a:pPr lvl="0" defTabSz="914400">
                <a:lnSpc>
                  <a:spcPct val="90000"/>
                </a:lnSpc>
                <a:spcBef>
                  <a:spcPts val="0"/>
                </a:spcBef>
                <a:buClrTx/>
                <a:defRPr/>
              </a:pPr>
              <a:r>
                <a:rPr lang="es-CO" sz="1600" dirty="0"/>
                <a:t>  </a:t>
              </a: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sp>
        <p:nvSpPr>
          <p:cNvPr id="10" name="Freeform 4">
            <a:extLst>
              <a:ext uri="{FF2B5EF4-FFF2-40B4-BE49-F238E27FC236}">
                <a16:creationId xmlns:a16="http://schemas.microsoft.com/office/drawing/2014/main" id="{47EE9595-8053-4D3F-B95C-8C3F830BD37D}"/>
              </a:ext>
            </a:extLst>
          </p:cNvPr>
          <p:cNvSpPr>
            <a:spLocks noChangeArrowheads="1"/>
          </p:cNvSpPr>
          <p:nvPr/>
        </p:nvSpPr>
        <p:spPr bwMode="auto">
          <a:xfrm>
            <a:off x="4610241" y="1169669"/>
            <a:ext cx="2408904" cy="1716761"/>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11" name="Freeform 6">
            <a:extLst>
              <a:ext uri="{FF2B5EF4-FFF2-40B4-BE49-F238E27FC236}">
                <a16:creationId xmlns:a16="http://schemas.microsoft.com/office/drawing/2014/main" id="{0493ED3D-50FF-4D52-8C34-6A1D5377D4FD}"/>
              </a:ext>
            </a:extLst>
          </p:cNvPr>
          <p:cNvSpPr>
            <a:spLocks noChangeArrowheads="1"/>
          </p:cNvSpPr>
          <p:nvPr/>
        </p:nvSpPr>
        <p:spPr bwMode="auto">
          <a:xfrm>
            <a:off x="4022568" y="1355371"/>
            <a:ext cx="587672" cy="1175345"/>
          </a:xfrm>
          <a:custGeom>
            <a:avLst/>
            <a:gdLst>
              <a:gd name="T0" fmla="*/ 1194 w 1195"/>
              <a:gd name="T1" fmla="*/ 2388 h 2389"/>
              <a:gd name="T2" fmla="*/ 1194 w 1195"/>
              <a:gd name="T3" fmla="*/ 2388 h 2389"/>
              <a:gd name="T4" fmla="*/ 0 w 1195"/>
              <a:gd name="T5" fmla="*/ 1194 h 2389"/>
              <a:gd name="T6" fmla="*/ 0 w 1195"/>
              <a:gd name="T7" fmla="*/ 1194 h 2389"/>
              <a:gd name="T8" fmla="*/ 1194 w 1195"/>
              <a:gd name="T9" fmla="*/ 0 h 2389"/>
              <a:gd name="T10" fmla="*/ 1194 w 1195"/>
              <a:gd name="T11" fmla="*/ 2388 h 2389"/>
            </a:gdLst>
            <a:ahLst/>
            <a:cxnLst>
              <a:cxn ang="0">
                <a:pos x="T0" y="T1"/>
              </a:cxn>
              <a:cxn ang="0">
                <a:pos x="T2" y="T3"/>
              </a:cxn>
              <a:cxn ang="0">
                <a:pos x="T4" y="T5"/>
              </a:cxn>
              <a:cxn ang="0">
                <a:pos x="T6" y="T7"/>
              </a:cxn>
              <a:cxn ang="0">
                <a:pos x="T8" y="T9"/>
              </a:cxn>
              <a:cxn ang="0">
                <a:pos x="T10" y="T11"/>
              </a:cxn>
            </a:cxnLst>
            <a:rect l="0" t="0" r="r" b="b"/>
            <a:pathLst>
              <a:path w="1195" h="2389">
                <a:moveTo>
                  <a:pt x="1194" y="2388"/>
                </a:moveTo>
                <a:lnTo>
                  <a:pt x="1194" y="2388"/>
                </a:lnTo>
                <a:cubicBezTo>
                  <a:pt x="535" y="2388"/>
                  <a:pt x="0" y="1853"/>
                  <a:pt x="0" y="1194"/>
                </a:cubicBezTo>
                <a:lnTo>
                  <a:pt x="0" y="1194"/>
                </a:lnTo>
                <a:cubicBezTo>
                  <a:pt x="0" y="535"/>
                  <a:pt x="535" y="0"/>
                  <a:pt x="1194" y="0"/>
                </a:cubicBezTo>
                <a:lnTo>
                  <a:pt x="1194" y="2388"/>
                </a:lnTo>
              </a:path>
            </a:pathLst>
          </a:custGeom>
          <a:solidFill>
            <a:schemeClr val="accent2"/>
          </a:solidFill>
          <a:ln>
            <a:noFill/>
          </a:ln>
          <a:effectLst/>
        </p:spPr>
        <p:txBody>
          <a:bodyPr wrap="none" anchor="ctr"/>
          <a:lstStyle/>
          <a:p>
            <a:endParaRPr lang="en-US" sz="3266" dirty="0">
              <a:latin typeface="Open Sans Light" panose="020B0306030504020204" pitchFamily="34" charset="0"/>
            </a:endParaRPr>
          </a:p>
        </p:txBody>
      </p:sp>
      <p:sp>
        <p:nvSpPr>
          <p:cNvPr id="18" name="TextBox 21">
            <a:extLst>
              <a:ext uri="{FF2B5EF4-FFF2-40B4-BE49-F238E27FC236}">
                <a16:creationId xmlns:a16="http://schemas.microsoft.com/office/drawing/2014/main" id="{EED0BD1C-BB58-45A8-80DA-294A9AEBC031}"/>
              </a:ext>
            </a:extLst>
          </p:cNvPr>
          <p:cNvSpPr txBox="1"/>
          <p:nvPr/>
        </p:nvSpPr>
        <p:spPr>
          <a:xfrm>
            <a:off x="4027595" y="1348322"/>
            <a:ext cx="692818" cy="1154162"/>
          </a:xfrm>
          <a:prstGeom prst="rect">
            <a:avLst/>
          </a:prstGeom>
          <a:noFill/>
        </p:spPr>
        <p:txBody>
          <a:bodyPr wrap="none" rtlCol="0" anchor="ctr">
            <a:spAutoFit/>
          </a:bodyPr>
          <a:lstStyle/>
          <a:p>
            <a:pPr algn="r"/>
            <a:r>
              <a:rPr lang="en-US" sz="6900" b="1" dirty="0">
                <a:solidFill>
                  <a:schemeClr val="accent2">
                    <a:lumMod val="50000"/>
                  </a:schemeClr>
                </a:solidFill>
                <a:latin typeface="Poppins SemiBold" pitchFamily="2" charset="77"/>
                <a:ea typeface="League Spartan" charset="0"/>
                <a:cs typeface="Poppins SemiBold" pitchFamily="2" charset="77"/>
              </a:rPr>
              <a:t>2</a:t>
            </a:r>
          </a:p>
        </p:txBody>
      </p:sp>
      <p:sp>
        <p:nvSpPr>
          <p:cNvPr id="25" name="Subtitle 2">
            <a:extLst>
              <a:ext uri="{FF2B5EF4-FFF2-40B4-BE49-F238E27FC236}">
                <a16:creationId xmlns:a16="http://schemas.microsoft.com/office/drawing/2014/main" id="{1FFD9365-C691-452E-B625-5E86CD0A3EE2}"/>
              </a:ext>
            </a:extLst>
          </p:cNvPr>
          <p:cNvSpPr txBox="1">
            <a:spLocks/>
          </p:cNvSpPr>
          <p:nvPr/>
        </p:nvSpPr>
        <p:spPr>
          <a:xfrm>
            <a:off x="4774744" y="1784546"/>
            <a:ext cx="2113145" cy="10156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PETICIONES DE </a:t>
            </a:r>
          </a:p>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  INTERES </a:t>
            </a:r>
          </a:p>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            PARTICULAR	</a:t>
            </a:r>
          </a:p>
          <a:p>
            <a:pPr lvl="0" defTabSz="914400">
              <a:lnSpc>
                <a:spcPct val="90000"/>
              </a:lnSpc>
              <a:spcBef>
                <a:spcPts val="0"/>
              </a:spcBef>
              <a:buClrTx/>
              <a:defRPr/>
            </a:pPr>
            <a:r>
              <a:rPr lang="es-CO" sz="1400" kern="0" dirty="0">
                <a:solidFill>
                  <a:schemeClr val="tx1"/>
                </a:solidFill>
                <a:latin typeface="Calibri"/>
                <a:ea typeface="Calibri"/>
                <a:cs typeface="Calibri"/>
                <a:sym typeface="Calibri"/>
              </a:rPr>
              <a:t>      </a:t>
            </a:r>
            <a:r>
              <a:rPr lang="es-CO" sz="1400" kern="0" dirty="0" smtClean="0">
                <a:solidFill>
                  <a:schemeClr val="tx1"/>
                </a:solidFill>
                <a:latin typeface="Calibri"/>
                <a:ea typeface="Calibri"/>
                <a:cs typeface="Calibri"/>
                <a:sym typeface="Calibri"/>
              </a:rPr>
              <a:t>235</a:t>
            </a:r>
            <a:r>
              <a:rPr lang="es-CO" sz="1400" dirty="0" smtClean="0"/>
              <a:t>  </a:t>
            </a:r>
            <a:r>
              <a:rPr lang="es-CO" sz="1400" b="1" kern="0" dirty="0">
                <a:solidFill>
                  <a:schemeClr val="tx1"/>
                </a:solidFill>
                <a:latin typeface="Calibri"/>
                <a:ea typeface="Calibri"/>
                <a:cs typeface="Calibri"/>
                <a:sym typeface="Calibri"/>
              </a:rPr>
              <a:t>	</a:t>
            </a:r>
          </a:p>
          <a:p>
            <a:pPr lvl="0" defTabSz="914400">
              <a:lnSpc>
                <a:spcPct val="90000"/>
              </a:lnSpc>
              <a:spcBef>
                <a:spcPts val="0"/>
              </a:spcBef>
              <a:buClrTx/>
              <a:defRPr/>
            </a:pPr>
            <a:r>
              <a:rPr lang="es-CO" sz="1400" dirty="0" smtClean="0">
                <a:solidFill>
                  <a:srgbClr val="000000"/>
                </a:solidFill>
                <a:latin typeface="Arial" panose="020B0604020202020204" pitchFamily="34" charset="0"/>
              </a:rPr>
              <a:t>62%</a:t>
            </a:r>
            <a:r>
              <a:rPr lang="es-CO" sz="1400" dirty="0" smtClean="0"/>
              <a:t> </a:t>
            </a:r>
            <a:r>
              <a:rPr lang="es-CO" sz="1400" b="1" dirty="0" smtClean="0"/>
              <a:t>  </a:t>
            </a:r>
            <a:endParaRPr lang="es-CO" sz="1400" b="1" kern="0" dirty="0">
              <a:solidFill>
                <a:schemeClr val="tx1"/>
              </a:solidFill>
              <a:latin typeface="Calibri"/>
              <a:ea typeface="Calibri"/>
              <a:cs typeface="Calibri"/>
              <a:sym typeface="Calibri"/>
            </a:endParaRPr>
          </a:p>
        </p:txBody>
      </p:sp>
      <p:grpSp>
        <p:nvGrpSpPr>
          <p:cNvPr id="28" name="Grupo 27"/>
          <p:cNvGrpSpPr/>
          <p:nvPr/>
        </p:nvGrpSpPr>
        <p:grpSpPr>
          <a:xfrm>
            <a:off x="7345514" y="1169669"/>
            <a:ext cx="3171328" cy="1716761"/>
            <a:chOff x="7932443" y="1668904"/>
            <a:chExt cx="3171328" cy="1716761"/>
          </a:xfrm>
        </p:grpSpPr>
        <p:sp>
          <p:nvSpPr>
            <p:cNvPr id="6" name="Freeform 7">
              <a:extLst>
                <a:ext uri="{FF2B5EF4-FFF2-40B4-BE49-F238E27FC236}">
                  <a16:creationId xmlns:a16="http://schemas.microsoft.com/office/drawing/2014/main" id="{4E8EA2AD-9D73-4D17-BC66-15AAC41E61D0}"/>
                </a:ext>
              </a:extLst>
            </p:cNvPr>
            <p:cNvSpPr>
              <a:spLocks noChangeArrowheads="1"/>
            </p:cNvSpPr>
            <p:nvPr/>
          </p:nvSpPr>
          <p:spPr bwMode="auto">
            <a:xfrm>
              <a:off x="8681500" y="1668904"/>
              <a:ext cx="2408904" cy="1716761"/>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7" name="Freeform 9">
              <a:extLst>
                <a:ext uri="{FF2B5EF4-FFF2-40B4-BE49-F238E27FC236}">
                  <a16:creationId xmlns:a16="http://schemas.microsoft.com/office/drawing/2014/main" id="{0FC6F0CB-2C07-4833-9AF5-74B0B1B94BD1}"/>
                </a:ext>
              </a:extLst>
            </p:cNvPr>
            <p:cNvSpPr>
              <a:spLocks noChangeArrowheads="1"/>
            </p:cNvSpPr>
            <p:nvPr/>
          </p:nvSpPr>
          <p:spPr bwMode="auto">
            <a:xfrm>
              <a:off x="7966240" y="1917832"/>
              <a:ext cx="728628" cy="1099448"/>
            </a:xfrm>
            <a:custGeom>
              <a:avLst/>
              <a:gdLst>
                <a:gd name="T0" fmla="*/ 1481 w 1482"/>
                <a:gd name="T1" fmla="*/ 2174 h 2237"/>
                <a:gd name="T2" fmla="*/ 1481 w 1482"/>
                <a:gd name="T3" fmla="*/ 2174 h 2237"/>
                <a:gd name="T4" fmla="*/ 1118 w 1482"/>
                <a:gd name="T5" fmla="*/ 2236 h 2237"/>
                <a:gd name="T6" fmla="*/ 1118 w 1482"/>
                <a:gd name="T7" fmla="*/ 2236 h 2237"/>
                <a:gd name="T8" fmla="*/ 0 w 1482"/>
                <a:gd name="T9" fmla="*/ 1118 h 2237"/>
                <a:gd name="T10" fmla="*/ 0 w 1482"/>
                <a:gd name="T11" fmla="*/ 1118 h 2237"/>
                <a:gd name="T12" fmla="*/ 1118 w 1482"/>
                <a:gd name="T13" fmla="*/ 0 h 2237"/>
                <a:gd name="T14" fmla="*/ 1118 w 1482"/>
                <a:gd name="T15" fmla="*/ 0 h 2237"/>
                <a:gd name="T16" fmla="*/ 1481 w 1482"/>
                <a:gd name="T17" fmla="*/ 60 h 2237"/>
                <a:gd name="T18" fmla="*/ 1481 w 1482"/>
                <a:gd name="T19" fmla="*/ 2174 h 2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2" h="2237">
                  <a:moveTo>
                    <a:pt x="1481" y="2174"/>
                  </a:moveTo>
                  <a:lnTo>
                    <a:pt x="1481" y="2174"/>
                  </a:lnTo>
                  <a:cubicBezTo>
                    <a:pt x="1367" y="2214"/>
                    <a:pt x="1243" y="2236"/>
                    <a:pt x="1118" y="2236"/>
                  </a:cubicBezTo>
                  <a:lnTo>
                    <a:pt x="1118" y="2236"/>
                  </a:lnTo>
                  <a:cubicBezTo>
                    <a:pt x="500" y="2236"/>
                    <a:pt x="0" y="1735"/>
                    <a:pt x="0" y="1118"/>
                  </a:cubicBezTo>
                  <a:lnTo>
                    <a:pt x="0" y="1118"/>
                  </a:lnTo>
                  <a:cubicBezTo>
                    <a:pt x="0" y="500"/>
                    <a:pt x="500" y="0"/>
                    <a:pt x="1118" y="0"/>
                  </a:cubicBezTo>
                  <a:lnTo>
                    <a:pt x="1118" y="0"/>
                  </a:lnTo>
                  <a:cubicBezTo>
                    <a:pt x="1245" y="0"/>
                    <a:pt x="1368" y="21"/>
                    <a:pt x="1481" y="60"/>
                  </a:cubicBezTo>
                  <a:lnTo>
                    <a:pt x="1481" y="2174"/>
                  </a:lnTo>
                </a:path>
              </a:pathLst>
            </a:custGeom>
            <a:solidFill>
              <a:schemeClr val="accent3"/>
            </a:solidFill>
            <a:ln>
              <a:noFill/>
            </a:ln>
            <a:effectLst/>
          </p:spPr>
          <p:txBody>
            <a:bodyPr wrap="none" anchor="ctr"/>
            <a:lstStyle/>
            <a:p>
              <a:endParaRPr lang="en-US" sz="3266" dirty="0">
                <a:latin typeface="Open Sans Light" panose="020B0306030504020204" pitchFamily="34" charset="0"/>
              </a:endParaRPr>
            </a:p>
          </p:txBody>
        </p:sp>
        <p:sp>
          <p:nvSpPr>
            <p:cNvPr id="20" name="TextBox 23">
              <a:extLst>
                <a:ext uri="{FF2B5EF4-FFF2-40B4-BE49-F238E27FC236}">
                  <a16:creationId xmlns:a16="http://schemas.microsoft.com/office/drawing/2014/main" id="{E1B19456-24B4-409B-921B-885C6B1E9723}"/>
                </a:ext>
              </a:extLst>
            </p:cNvPr>
            <p:cNvSpPr txBox="1"/>
            <p:nvPr/>
          </p:nvSpPr>
          <p:spPr>
            <a:xfrm>
              <a:off x="7932443" y="1958989"/>
              <a:ext cx="715260" cy="1154162"/>
            </a:xfrm>
            <a:prstGeom prst="rect">
              <a:avLst/>
            </a:prstGeom>
            <a:noFill/>
          </p:spPr>
          <p:txBody>
            <a:bodyPr wrap="none" rtlCol="0" anchor="ctr">
              <a:spAutoFit/>
            </a:bodyPr>
            <a:lstStyle/>
            <a:p>
              <a:pPr algn="r"/>
              <a:r>
                <a:rPr lang="en-US" sz="6900" b="1" dirty="0">
                  <a:solidFill>
                    <a:schemeClr val="accent3">
                      <a:lumMod val="50000"/>
                    </a:schemeClr>
                  </a:solidFill>
                  <a:latin typeface="Poppins SemiBold" pitchFamily="2" charset="77"/>
                  <a:ea typeface="League Spartan" charset="0"/>
                  <a:cs typeface="Poppins SemiBold" pitchFamily="2" charset="77"/>
                </a:rPr>
                <a:t>3</a:t>
              </a:r>
            </a:p>
          </p:txBody>
        </p:sp>
        <p:sp>
          <p:nvSpPr>
            <p:cNvPr id="27" name="Subtitle 2">
              <a:extLst>
                <a:ext uri="{FF2B5EF4-FFF2-40B4-BE49-F238E27FC236}">
                  <a16:creationId xmlns:a16="http://schemas.microsoft.com/office/drawing/2014/main" id="{3B9CA683-ADE5-4933-863E-5D36955C4BB2}"/>
                </a:ext>
              </a:extLst>
            </p:cNvPr>
            <p:cNvSpPr txBox="1">
              <a:spLocks/>
            </p:cNvSpPr>
            <p:nvPr/>
          </p:nvSpPr>
          <p:spPr>
            <a:xfrm>
              <a:off x="8852867" y="2230866"/>
              <a:ext cx="2250904" cy="65556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ES" sz="1600" b="1" kern="0" dirty="0">
                  <a:solidFill>
                    <a:schemeClr val="tx1"/>
                  </a:solidFill>
                  <a:latin typeface="Calibri"/>
                  <a:ea typeface="Calibri"/>
                  <a:cs typeface="Calibri"/>
                  <a:sym typeface="Calibri"/>
                </a:rPr>
                <a:t>   </a:t>
              </a:r>
              <a:r>
                <a:rPr lang="es-ES" sz="1400" b="1" kern="0" dirty="0">
                  <a:solidFill>
                    <a:schemeClr val="tx1"/>
                  </a:solidFill>
                  <a:latin typeface="Calibri"/>
                  <a:ea typeface="Calibri"/>
                  <a:cs typeface="Calibri"/>
                  <a:sym typeface="Calibri"/>
                </a:rPr>
                <a:t>QUEJAS 	</a:t>
              </a:r>
            </a:p>
            <a:p>
              <a:pPr lvl="0" defTabSz="914400">
                <a:lnSpc>
                  <a:spcPct val="90000"/>
                </a:lnSpc>
                <a:spcBef>
                  <a:spcPts val="0"/>
                </a:spcBef>
                <a:buClrTx/>
                <a:defRPr/>
              </a:pPr>
              <a:r>
                <a:rPr lang="es-ES" sz="1400" b="1" kern="0" dirty="0">
                  <a:solidFill>
                    <a:schemeClr val="tx1"/>
                  </a:solidFill>
                  <a:latin typeface="Calibri"/>
                  <a:ea typeface="Calibri"/>
                  <a:cs typeface="Calibri"/>
                  <a:sym typeface="Calibri"/>
                </a:rPr>
                <a:t>        0	</a:t>
              </a:r>
            </a:p>
            <a:p>
              <a:pPr lvl="0" defTabSz="914400">
                <a:lnSpc>
                  <a:spcPct val="90000"/>
                </a:lnSpc>
                <a:spcBef>
                  <a:spcPts val="0"/>
                </a:spcBef>
                <a:buClrTx/>
                <a:defRPr/>
              </a:pPr>
              <a:r>
                <a:rPr lang="es-ES" sz="1400" b="1" kern="0" dirty="0">
                  <a:solidFill>
                    <a:schemeClr val="tx1"/>
                  </a:solidFill>
                  <a:latin typeface="Calibri"/>
                  <a:ea typeface="Calibri"/>
                  <a:cs typeface="Calibri"/>
                  <a:sym typeface="Calibri"/>
                </a:rPr>
                <a:t>0%</a:t>
              </a:r>
            </a:p>
          </p:txBody>
        </p:sp>
      </p:grpSp>
      <p:grpSp>
        <p:nvGrpSpPr>
          <p:cNvPr id="30" name="Grupo 29"/>
          <p:cNvGrpSpPr/>
          <p:nvPr/>
        </p:nvGrpSpPr>
        <p:grpSpPr>
          <a:xfrm>
            <a:off x="608695" y="3010504"/>
            <a:ext cx="3144850" cy="1716762"/>
            <a:chOff x="955744" y="4448511"/>
            <a:chExt cx="3144850" cy="1716762"/>
          </a:xfrm>
        </p:grpSpPr>
        <p:sp>
          <p:nvSpPr>
            <p:cNvPr id="4" name="Freeform 10">
              <a:extLst>
                <a:ext uri="{FF2B5EF4-FFF2-40B4-BE49-F238E27FC236}">
                  <a16:creationId xmlns:a16="http://schemas.microsoft.com/office/drawing/2014/main" id="{A0FE4677-7FF2-478B-889A-FF67E6B8E9BF}"/>
                </a:ext>
              </a:extLst>
            </p:cNvPr>
            <p:cNvSpPr>
              <a:spLocks noChangeArrowheads="1"/>
            </p:cNvSpPr>
            <p:nvPr/>
          </p:nvSpPr>
          <p:spPr bwMode="auto">
            <a:xfrm>
              <a:off x="1691690" y="4448511"/>
              <a:ext cx="2408904" cy="1716762"/>
            </a:xfrm>
            <a:prstGeom prst="rect">
              <a:avLst/>
            </a:prstGeom>
            <a:solidFill>
              <a:schemeClr val="bg1">
                <a:lumMod val="95000"/>
              </a:schemeClr>
            </a:solidFill>
            <a:ln>
              <a:noFill/>
            </a:ln>
            <a:effectLst/>
          </p:spPr>
          <p:txBody>
            <a:bodyPr wrap="none" anchor="ctr"/>
            <a:lstStyle/>
            <a:p>
              <a:endParaRPr lang="en-US" sz="1600" dirty="0">
                <a:solidFill>
                  <a:schemeClr val="tx1"/>
                </a:solidFill>
                <a:latin typeface="Open Sans Light" panose="020B0306030504020204" pitchFamily="34" charset="0"/>
              </a:endParaRPr>
            </a:p>
          </p:txBody>
        </p:sp>
        <p:sp>
          <p:nvSpPr>
            <p:cNvPr id="5" name="Freeform 12">
              <a:extLst>
                <a:ext uri="{FF2B5EF4-FFF2-40B4-BE49-F238E27FC236}">
                  <a16:creationId xmlns:a16="http://schemas.microsoft.com/office/drawing/2014/main" id="{2AE75B3E-B8B8-4401-B6FD-505A943F388D}"/>
                </a:ext>
              </a:extLst>
            </p:cNvPr>
            <p:cNvSpPr>
              <a:spLocks noChangeArrowheads="1"/>
            </p:cNvSpPr>
            <p:nvPr/>
          </p:nvSpPr>
          <p:spPr bwMode="auto">
            <a:xfrm>
              <a:off x="975227" y="4585902"/>
              <a:ext cx="730797" cy="1099446"/>
            </a:xfrm>
            <a:custGeom>
              <a:avLst/>
              <a:gdLst>
                <a:gd name="T0" fmla="*/ 1483 w 1484"/>
                <a:gd name="T1" fmla="*/ 2174 h 2237"/>
                <a:gd name="T2" fmla="*/ 1483 w 1484"/>
                <a:gd name="T3" fmla="*/ 2174 h 2237"/>
                <a:gd name="T4" fmla="*/ 1118 w 1484"/>
                <a:gd name="T5" fmla="*/ 2236 h 2237"/>
                <a:gd name="T6" fmla="*/ 1118 w 1484"/>
                <a:gd name="T7" fmla="*/ 2236 h 2237"/>
                <a:gd name="T8" fmla="*/ 0 w 1484"/>
                <a:gd name="T9" fmla="*/ 1117 h 2237"/>
                <a:gd name="T10" fmla="*/ 0 w 1484"/>
                <a:gd name="T11" fmla="*/ 1117 h 2237"/>
                <a:gd name="T12" fmla="*/ 1118 w 1484"/>
                <a:gd name="T13" fmla="*/ 0 h 2237"/>
                <a:gd name="T14" fmla="*/ 1118 w 1484"/>
                <a:gd name="T15" fmla="*/ 0 h 2237"/>
                <a:gd name="T16" fmla="*/ 1482 w 1484"/>
                <a:gd name="T17" fmla="*/ 60 h 2237"/>
                <a:gd name="T18" fmla="*/ 1483 w 1484"/>
                <a:gd name="T19" fmla="*/ 2174 h 2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4" h="2237">
                  <a:moveTo>
                    <a:pt x="1483" y="2174"/>
                  </a:moveTo>
                  <a:lnTo>
                    <a:pt x="1483" y="2174"/>
                  </a:lnTo>
                  <a:cubicBezTo>
                    <a:pt x="1367" y="2213"/>
                    <a:pt x="1244" y="2236"/>
                    <a:pt x="1118" y="2236"/>
                  </a:cubicBezTo>
                  <a:lnTo>
                    <a:pt x="1118" y="2236"/>
                  </a:lnTo>
                  <a:cubicBezTo>
                    <a:pt x="501" y="2236"/>
                    <a:pt x="0" y="1735"/>
                    <a:pt x="0" y="1117"/>
                  </a:cubicBezTo>
                  <a:lnTo>
                    <a:pt x="0" y="1117"/>
                  </a:lnTo>
                  <a:cubicBezTo>
                    <a:pt x="0" y="499"/>
                    <a:pt x="501" y="0"/>
                    <a:pt x="1118" y="0"/>
                  </a:cubicBezTo>
                  <a:lnTo>
                    <a:pt x="1118" y="0"/>
                  </a:lnTo>
                  <a:cubicBezTo>
                    <a:pt x="1246" y="0"/>
                    <a:pt x="1368" y="20"/>
                    <a:pt x="1482" y="60"/>
                  </a:cubicBezTo>
                  <a:lnTo>
                    <a:pt x="1483" y="2174"/>
                  </a:lnTo>
                </a:path>
              </a:pathLst>
            </a:custGeom>
            <a:solidFill>
              <a:schemeClr val="accent4"/>
            </a:solidFill>
            <a:ln>
              <a:noFill/>
            </a:ln>
            <a:effectLst/>
          </p:spPr>
          <p:txBody>
            <a:bodyPr wrap="none" anchor="ctr"/>
            <a:lstStyle/>
            <a:p>
              <a:endParaRPr lang="en-US" sz="3266" dirty="0">
                <a:latin typeface="Open Sans Light" panose="020B0306030504020204" pitchFamily="34" charset="0"/>
              </a:endParaRPr>
            </a:p>
          </p:txBody>
        </p:sp>
        <p:sp>
          <p:nvSpPr>
            <p:cNvPr id="17" name="TextBox 20">
              <a:extLst>
                <a:ext uri="{FF2B5EF4-FFF2-40B4-BE49-F238E27FC236}">
                  <a16:creationId xmlns:a16="http://schemas.microsoft.com/office/drawing/2014/main" id="{ADF34DC6-B348-43B3-A58D-59BEF752D813}"/>
                </a:ext>
              </a:extLst>
            </p:cNvPr>
            <p:cNvSpPr txBox="1"/>
            <p:nvPr/>
          </p:nvSpPr>
          <p:spPr>
            <a:xfrm>
              <a:off x="955744" y="4568222"/>
              <a:ext cx="769763" cy="1154162"/>
            </a:xfrm>
            <a:prstGeom prst="rect">
              <a:avLst/>
            </a:prstGeom>
            <a:noFill/>
          </p:spPr>
          <p:txBody>
            <a:bodyPr wrap="none" rtlCol="0" anchor="ctr">
              <a:spAutoFit/>
            </a:bodyPr>
            <a:lstStyle/>
            <a:p>
              <a:pPr algn="r"/>
              <a:r>
                <a:rPr lang="en-US" sz="6900" b="1" dirty="0">
                  <a:solidFill>
                    <a:schemeClr val="accent4">
                      <a:lumMod val="50000"/>
                    </a:schemeClr>
                  </a:solidFill>
                  <a:latin typeface="Poppins SemiBold" pitchFamily="2" charset="77"/>
                  <a:ea typeface="League Spartan" charset="0"/>
                  <a:cs typeface="Poppins SemiBold" pitchFamily="2" charset="77"/>
                </a:rPr>
                <a:t>4</a:t>
              </a:r>
            </a:p>
          </p:txBody>
        </p:sp>
        <p:sp>
          <p:nvSpPr>
            <p:cNvPr id="29" name="Subtitle 2">
              <a:extLst>
                <a:ext uri="{FF2B5EF4-FFF2-40B4-BE49-F238E27FC236}">
                  <a16:creationId xmlns:a16="http://schemas.microsoft.com/office/drawing/2014/main" id="{100BD07C-5F6D-496F-B6C6-97C6D42CB4DD}"/>
                </a:ext>
              </a:extLst>
            </p:cNvPr>
            <p:cNvSpPr txBox="1">
              <a:spLocks/>
            </p:cNvSpPr>
            <p:nvPr/>
          </p:nvSpPr>
          <p:spPr>
            <a:xfrm>
              <a:off x="1813543" y="4695930"/>
              <a:ext cx="2235452" cy="9325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         RECLAMOS	</a:t>
              </a:r>
            </a:p>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      0	</a:t>
              </a:r>
            </a:p>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0%</a:t>
              </a:r>
            </a:p>
            <a:p>
              <a:pPr marL="0" marR="0" lvl="0" indent="0" defTabSz="914400" eaLnBrk="1" fontAlgn="auto" latinLnBrk="0" hangingPunct="1">
                <a:lnSpc>
                  <a:spcPct val="90000"/>
                </a:lnSpc>
                <a:spcBef>
                  <a:spcPts val="0"/>
                </a:spcBef>
                <a:spcAft>
                  <a:spcPts val="0"/>
                </a:spcAft>
                <a:buClrTx/>
                <a:buSzTx/>
                <a:buFontTx/>
                <a:buNone/>
                <a:tabLst/>
                <a:defRPr/>
              </a:pP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grpSp>
        <p:nvGrpSpPr>
          <p:cNvPr id="32" name="Grupo 31"/>
          <p:cNvGrpSpPr/>
          <p:nvPr/>
        </p:nvGrpSpPr>
        <p:grpSpPr>
          <a:xfrm>
            <a:off x="3886687" y="3032955"/>
            <a:ext cx="3132458" cy="1716762"/>
            <a:chOff x="4335949" y="4448511"/>
            <a:chExt cx="3132458" cy="1716762"/>
          </a:xfrm>
        </p:grpSpPr>
        <p:sp>
          <p:nvSpPr>
            <p:cNvPr id="12" name="Freeform 16">
              <a:extLst>
                <a:ext uri="{FF2B5EF4-FFF2-40B4-BE49-F238E27FC236}">
                  <a16:creationId xmlns:a16="http://schemas.microsoft.com/office/drawing/2014/main" id="{CD1CF841-6204-43DD-9919-89156C7F93A5}"/>
                </a:ext>
              </a:extLst>
            </p:cNvPr>
            <p:cNvSpPr>
              <a:spLocks noChangeArrowheads="1"/>
            </p:cNvSpPr>
            <p:nvPr/>
          </p:nvSpPr>
          <p:spPr bwMode="auto">
            <a:xfrm>
              <a:off x="5046429" y="4448511"/>
              <a:ext cx="2408904" cy="1716762"/>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13" name="Freeform 18">
              <a:extLst>
                <a:ext uri="{FF2B5EF4-FFF2-40B4-BE49-F238E27FC236}">
                  <a16:creationId xmlns:a16="http://schemas.microsoft.com/office/drawing/2014/main" id="{6D3F9F80-C3B2-4D13-9DDE-23F1EA751D56}"/>
                </a:ext>
              </a:extLst>
            </p:cNvPr>
            <p:cNvSpPr>
              <a:spLocks noChangeArrowheads="1"/>
            </p:cNvSpPr>
            <p:nvPr/>
          </p:nvSpPr>
          <p:spPr bwMode="auto">
            <a:xfrm>
              <a:off x="4335949" y="4725443"/>
              <a:ext cx="830548" cy="1105952"/>
            </a:xfrm>
            <a:custGeom>
              <a:avLst/>
              <a:gdLst>
                <a:gd name="T0" fmla="*/ 1686 w 1687"/>
                <a:gd name="T1" fmla="*/ 2094 h 2247"/>
                <a:gd name="T2" fmla="*/ 1686 w 1687"/>
                <a:gd name="T3" fmla="*/ 2094 h 2247"/>
                <a:gd name="T4" fmla="*/ 1123 w 1687"/>
                <a:gd name="T5" fmla="*/ 2246 h 2247"/>
                <a:gd name="T6" fmla="*/ 1123 w 1687"/>
                <a:gd name="T7" fmla="*/ 2246 h 2247"/>
                <a:gd name="T8" fmla="*/ 0 w 1687"/>
                <a:gd name="T9" fmla="*/ 1123 h 2247"/>
                <a:gd name="T10" fmla="*/ 0 w 1687"/>
                <a:gd name="T11" fmla="*/ 1123 h 2247"/>
                <a:gd name="T12" fmla="*/ 1123 w 1687"/>
                <a:gd name="T13" fmla="*/ 0 h 2247"/>
                <a:gd name="T14" fmla="*/ 1123 w 1687"/>
                <a:gd name="T15" fmla="*/ 0 h 2247"/>
                <a:gd name="T16" fmla="*/ 1686 w 1687"/>
                <a:gd name="T17" fmla="*/ 151 h 2247"/>
                <a:gd name="T18" fmla="*/ 1686 w 1687"/>
                <a:gd name="T19" fmla="*/ 2094 h 2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87" h="2247">
                  <a:moveTo>
                    <a:pt x="1686" y="2094"/>
                  </a:moveTo>
                  <a:lnTo>
                    <a:pt x="1686" y="2094"/>
                  </a:lnTo>
                  <a:cubicBezTo>
                    <a:pt x="1522" y="2188"/>
                    <a:pt x="1325" y="2246"/>
                    <a:pt x="1123" y="2246"/>
                  </a:cubicBezTo>
                  <a:lnTo>
                    <a:pt x="1123" y="2246"/>
                  </a:lnTo>
                  <a:cubicBezTo>
                    <a:pt x="503" y="2246"/>
                    <a:pt x="0" y="1743"/>
                    <a:pt x="0" y="1123"/>
                  </a:cubicBezTo>
                  <a:lnTo>
                    <a:pt x="0" y="1123"/>
                  </a:lnTo>
                  <a:cubicBezTo>
                    <a:pt x="0" y="503"/>
                    <a:pt x="503" y="0"/>
                    <a:pt x="1123" y="0"/>
                  </a:cubicBezTo>
                  <a:lnTo>
                    <a:pt x="1123" y="0"/>
                  </a:lnTo>
                  <a:cubicBezTo>
                    <a:pt x="1328" y="0"/>
                    <a:pt x="1521" y="55"/>
                    <a:pt x="1686" y="151"/>
                  </a:cubicBezTo>
                  <a:lnTo>
                    <a:pt x="1686" y="2094"/>
                  </a:lnTo>
                </a:path>
              </a:pathLst>
            </a:custGeom>
            <a:solidFill>
              <a:schemeClr val="accent5"/>
            </a:solidFill>
            <a:ln>
              <a:noFill/>
            </a:ln>
            <a:effectLst/>
          </p:spPr>
          <p:txBody>
            <a:bodyPr wrap="none" anchor="ctr"/>
            <a:lstStyle/>
            <a:p>
              <a:endParaRPr lang="en-US" sz="3266" dirty="0">
                <a:latin typeface="Open Sans Light" panose="020B0306030504020204" pitchFamily="34" charset="0"/>
              </a:endParaRPr>
            </a:p>
          </p:txBody>
        </p:sp>
        <p:sp>
          <p:nvSpPr>
            <p:cNvPr id="19" name="TextBox 22">
              <a:extLst>
                <a:ext uri="{FF2B5EF4-FFF2-40B4-BE49-F238E27FC236}">
                  <a16:creationId xmlns:a16="http://schemas.microsoft.com/office/drawing/2014/main" id="{82287C18-F7CC-43B1-AE12-8B04FD860A8B}"/>
                </a:ext>
              </a:extLst>
            </p:cNvPr>
            <p:cNvSpPr txBox="1"/>
            <p:nvPr/>
          </p:nvSpPr>
          <p:spPr>
            <a:xfrm>
              <a:off x="4355571" y="4729811"/>
              <a:ext cx="753732" cy="1154162"/>
            </a:xfrm>
            <a:prstGeom prst="rect">
              <a:avLst/>
            </a:prstGeom>
            <a:noFill/>
          </p:spPr>
          <p:txBody>
            <a:bodyPr wrap="none" rtlCol="0" anchor="ctr">
              <a:spAutoFit/>
            </a:bodyPr>
            <a:lstStyle/>
            <a:p>
              <a:pPr algn="r"/>
              <a:r>
                <a:rPr lang="en-US" sz="6900" b="1" dirty="0">
                  <a:solidFill>
                    <a:schemeClr val="accent5">
                      <a:lumMod val="50000"/>
                    </a:schemeClr>
                  </a:solidFill>
                  <a:latin typeface="Poppins SemiBold" pitchFamily="2" charset="77"/>
                  <a:ea typeface="League Spartan" charset="0"/>
                  <a:cs typeface="Poppins SemiBold" pitchFamily="2" charset="77"/>
                </a:rPr>
                <a:t>5</a:t>
              </a:r>
            </a:p>
          </p:txBody>
        </p:sp>
        <p:sp>
          <p:nvSpPr>
            <p:cNvPr id="31" name="Subtitle 2">
              <a:extLst>
                <a:ext uri="{FF2B5EF4-FFF2-40B4-BE49-F238E27FC236}">
                  <a16:creationId xmlns:a16="http://schemas.microsoft.com/office/drawing/2014/main" id="{0C03989B-C1DB-4F9F-983A-B4F94031C634}"/>
                </a:ext>
              </a:extLst>
            </p:cNvPr>
            <p:cNvSpPr txBox="1">
              <a:spLocks/>
            </p:cNvSpPr>
            <p:nvPr/>
          </p:nvSpPr>
          <p:spPr>
            <a:xfrm>
              <a:off x="5290914" y="4914081"/>
              <a:ext cx="2177493" cy="9325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ES" sz="1600" b="1" kern="0" dirty="0">
                  <a:solidFill>
                    <a:schemeClr val="tx1"/>
                  </a:solidFill>
                  <a:latin typeface="Calibri"/>
                  <a:ea typeface="Calibri"/>
                  <a:cs typeface="Calibri"/>
                  <a:sym typeface="Calibri"/>
                </a:rPr>
                <a:t>           SUGERENCIAS 	</a:t>
              </a:r>
            </a:p>
            <a:p>
              <a:pPr lvl="0" defTabSz="914400">
                <a:lnSpc>
                  <a:spcPct val="90000"/>
                </a:lnSpc>
                <a:spcBef>
                  <a:spcPts val="0"/>
                </a:spcBef>
                <a:buClrTx/>
                <a:defRPr/>
              </a:pPr>
              <a:r>
                <a:rPr lang="es-ES" sz="1600" b="1" kern="0" dirty="0">
                  <a:solidFill>
                    <a:schemeClr val="tx1"/>
                  </a:solidFill>
                  <a:latin typeface="Calibri"/>
                  <a:ea typeface="Calibri"/>
                  <a:cs typeface="Calibri"/>
                  <a:sym typeface="Calibri"/>
                </a:rPr>
                <a:t>       0	</a:t>
              </a:r>
            </a:p>
            <a:p>
              <a:pPr lvl="0" defTabSz="914400">
                <a:lnSpc>
                  <a:spcPct val="90000"/>
                </a:lnSpc>
                <a:spcBef>
                  <a:spcPts val="0"/>
                </a:spcBef>
                <a:buClrTx/>
                <a:defRPr/>
              </a:pPr>
              <a:r>
                <a:rPr lang="es-ES" sz="1600" b="1" kern="0" dirty="0">
                  <a:solidFill>
                    <a:schemeClr val="tx1"/>
                  </a:solidFill>
                  <a:latin typeface="Calibri"/>
                  <a:ea typeface="Calibri"/>
                  <a:cs typeface="Calibri"/>
                  <a:sym typeface="Calibri"/>
                </a:rPr>
                <a:t>0%</a:t>
              </a:r>
            </a:p>
            <a:p>
              <a:pPr marL="0" marR="0" lvl="0" indent="0" algn="ctr" defTabSz="914400" eaLnBrk="1" fontAlgn="auto" latinLnBrk="0" hangingPunct="1">
                <a:lnSpc>
                  <a:spcPct val="90000"/>
                </a:lnSpc>
                <a:spcBef>
                  <a:spcPts val="0"/>
                </a:spcBef>
                <a:spcAft>
                  <a:spcPts val="0"/>
                </a:spcAft>
                <a:buClrTx/>
                <a:buSzTx/>
                <a:buFontTx/>
                <a:buNone/>
                <a:tabLst/>
                <a:defRPr/>
              </a:pPr>
              <a:endParaRPr kumimoji="0" lang="es-ES"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grpSp>
        <p:nvGrpSpPr>
          <p:cNvPr id="34" name="Grupo 33"/>
          <p:cNvGrpSpPr/>
          <p:nvPr/>
        </p:nvGrpSpPr>
        <p:grpSpPr>
          <a:xfrm>
            <a:off x="7466283" y="3065083"/>
            <a:ext cx="3037192" cy="1716762"/>
            <a:chOff x="8025767" y="4253200"/>
            <a:chExt cx="3037192" cy="1716762"/>
          </a:xfrm>
        </p:grpSpPr>
        <p:sp>
          <p:nvSpPr>
            <p:cNvPr id="8" name="Freeform 13">
              <a:extLst>
                <a:ext uri="{FF2B5EF4-FFF2-40B4-BE49-F238E27FC236}">
                  <a16:creationId xmlns:a16="http://schemas.microsoft.com/office/drawing/2014/main" id="{C43962E1-23CC-4EE5-8CA3-42DABE43B331}"/>
                </a:ext>
              </a:extLst>
            </p:cNvPr>
            <p:cNvSpPr>
              <a:spLocks noChangeArrowheads="1"/>
            </p:cNvSpPr>
            <p:nvPr/>
          </p:nvSpPr>
          <p:spPr bwMode="auto">
            <a:xfrm>
              <a:off x="8654055" y="4253200"/>
              <a:ext cx="2408904" cy="1716762"/>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9" name="Freeform 15">
              <a:extLst>
                <a:ext uri="{FF2B5EF4-FFF2-40B4-BE49-F238E27FC236}">
                  <a16:creationId xmlns:a16="http://schemas.microsoft.com/office/drawing/2014/main" id="{946A8150-DADB-410B-9E6E-CA6D8CF8998E}"/>
                </a:ext>
              </a:extLst>
            </p:cNvPr>
            <p:cNvSpPr>
              <a:spLocks noChangeArrowheads="1"/>
            </p:cNvSpPr>
            <p:nvPr/>
          </p:nvSpPr>
          <p:spPr bwMode="auto">
            <a:xfrm>
              <a:off x="8107194" y="4385624"/>
              <a:ext cx="587673" cy="1175345"/>
            </a:xfrm>
            <a:custGeom>
              <a:avLst/>
              <a:gdLst>
                <a:gd name="T0" fmla="*/ 1193 w 1194"/>
                <a:gd name="T1" fmla="*/ 2387 h 2388"/>
                <a:gd name="T2" fmla="*/ 1193 w 1194"/>
                <a:gd name="T3" fmla="*/ 2387 h 2388"/>
                <a:gd name="T4" fmla="*/ 0 w 1194"/>
                <a:gd name="T5" fmla="*/ 1193 h 2388"/>
                <a:gd name="T6" fmla="*/ 0 w 1194"/>
                <a:gd name="T7" fmla="*/ 1193 h 2388"/>
                <a:gd name="T8" fmla="*/ 1193 w 1194"/>
                <a:gd name="T9" fmla="*/ 0 h 2388"/>
                <a:gd name="T10" fmla="*/ 1193 w 1194"/>
                <a:gd name="T11" fmla="*/ 2387 h 2388"/>
              </a:gdLst>
              <a:ahLst/>
              <a:cxnLst>
                <a:cxn ang="0">
                  <a:pos x="T0" y="T1"/>
                </a:cxn>
                <a:cxn ang="0">
                  <a:pos x="T2" y="T3"/>
                </a:cxn>
                <a:cxn ang="0">
                  <a:pos x="T4" y="T5"/>
                </a:cxn>
                <a:cxn ang="0">
                  <a:pos x="T6" y="T7"/>
                </a:cxn>
                <a:cxn ang="0">
                  <a:pos x="T8" y="T9"/>
                </a:cxn>
                <a:cxn ang="0">
                  <a:pos x="T10" y="T11"/>
                </a:cxn>
              </a:cxnLst>
              <a:rect l="0" t="0" r="r" b="b"/>
              <a:pathLst>
                <a:path w="1194" h="2388">
                  <a:moveTo>
                    <a:pt x="1193" y="2387"/>
                  </a:moveTo>
                  <a:lnTo>
                    <a:pt x="1193" y="2387"/>
                  </a:lnTo>
                  <a:cubicBezTo>
                    <a:pt x="534" y="2387"/>
                    <a:pt x="0" y="1852"/>
                    <a:pt x="0" y="1193"/>
                  </a:cubicBezTo>
                  <a:lnTo>
                    <a:pt x="0" y="1193"/>
                  </a:lnTo>
                  <a:cubicBezTo>
                    <a:pt x="0" y="534"/>
                    <a:pt x="534" y="0"/>
                    <a:pt x="1193" y="0"/>
                  </a:cubicBezTo>
                  <a:lnTo>
                    <a:pt x="1193" y="2387"/>
                  </a:lnTo>
                </a:path>
              </a:pathLst>
            </a:custGeom>
            <a:solidFill>
              <a:schemeClr val="accent6">
                <a:lumMod val="75000"/>
              </a:schemeClr>
            </a:solidFill>
            <a:ln>
              <a:noFill/>
            </a:ln>
            <a:effectLst/>
          </p:spPr>
          <p:txBody>
            <a:bodyPr wrap="none" anchor="ctr"/>
            <a:lstStyle/>
            <a:p>
              <a:endParaRPr lang="en-US" sz="3266" dirty="0">
                <a:latin typeface="Open Sans Light" panose="020B0306030504020204" pitchFamily="34" charset="0"/>
              </a:endParaRPr>
            </a:p>
          </p:txBody>
        </p:sp>
        <p:sp>
          <p:nvSpPr>
            <p:cNvPr id="21" name="TextBox 24">
              <a:extLst>
                <a:ext uri="{FF2B5EF4-FFF2-40B4-BE49-F238E27FC236}">
                  <a16:creationId xmlns:a16="http://schemas.microsoft.com/office/drawing/2014/main" id="{D827597E-539D-43D6-96C4-34833E50796A}"/>
                </a:ext>
              </a:extLst>
            </p:cNvPr>
            <p:cNvSpPr txBox="1"/>
            <p:nvPr/>
          </p:nvSpPr>
          <p:spPr>
            <a:xfrm>
              <a:off x="8025767" y="4479921"/>
              <a:ext cx="750526" cy="1154162"/>
            </a:xfrm>
            <a:prstGeom prst="rect">
              <a:avLst/>
            </a:prstGeom>
            <a:noFill/>
          </p:spPr>
          <p:txBody>
            <a:bodyPr wrap="none" rtlCol="0" anchor="ctr">
              <a:spAutoFit/>
            </a:bodyPr>
            <a:lstStyle/>
            <a:p>
              <a:pPr algn="r"/>
              <a:r>
                <a:rPr lang="en-US" sz="6900" b="1" dirty="0">
                  <a:solidFill>
                    <a:schemeClr val="accent6">
                      <a:lumMod val="10000"/>
                    </a:schemeClr>
                  </a:solidFill>
                  <a:latin typeface="Poppins SemiBold" pitchFamily="2" charset="77"/>
                  <a:ea typeface="League Spartan" charset="0"/>
                  <a:cs typeface="Poppins SemiBold" pitchFamily="2" charset="77"/>
                </a:rPr>
                <a:t>6</a:t>
              </a:r>
            </a:p>
          </p:txBody>
        </p:sp>
        <p:sp>
          <p:nvSpPr>
            <p:cNvPr id="33" name="Subtitle 2">
              <a:extLst>
                <a:ext uri="{FF2B5EF4-FFF2-40B4-BE49-F238E27FC236}">
                  <a16:creationId xmlns:a16="http://schemas.microsoft.com/office/drawing/2014/main" id="{52B44FB7-F1BE-41D9-B389-B34CBDA72644}"/>
                </a:ext>
              </a:extLst>
            </p:cNvPr>
            <p:cNvSpPr txBox="1">
              <a:spLocks/>
            </p:cNvSpPr>
            <p:nvPr/>
          </p:nvSpPr>
          <p:spPr>
            <a:xfrm>
              <a:off x="8931178" y="4721675"/>
              <a:ext cx="1854658" cy="9325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DENUNCIAS</a:t>
              </a:r>
            </a:p>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       0	</a:t>
              </a:r>
            </a:p>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0%</a:t>
              </a:r>
            </a:p>
            <a:p>
              <a:pPr marL="0" marR="0" lvl="0" indent="0" algn="ctr" defTabSz="914400" eaLnBrk="1" fontAlgn="auto" latinLnBrk="0" hangingPunct="1">
                <a:lnSpc>
                  <a:spcPct val="90000"/>
                </a:lnSpc>
                <a:spcBef>
                  <a:spcPts val="0"/>
                </a:spcBef>
                <a:spcAft>
                  <a:spcPts val="0"/>
                </a:spcAft>
                <a:buClrTx/>
                <a:buSzTx/>
                <a:buFontTx/>
                <a:buNone/>
                <a:tabLst/>
                <a:defRPr/>
              </a:pP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grpSp>
        <p:nvGrpSpPr>
          <p:cNvPr id="35" name="Grupo 34"/>
          <p:cNvGrpSpPr/>
          <p:nvPr/>
        </p:nvGrpSpPr>
        <p:grpSpPr>
          <a:xfrm>
            <a:off x="746181" y="4781845"/>
            <a:ext cx="2955765" cy="1547497"/>
            <a:chOff x="8107194" y="4253200"/>
            <a:chExt cx="2955765" cy="1716762"/>
          </a:xfrm>
        </p:grpSpPr>
        <p:sp>
          <p:nvSpPr>
            <p:cNvPr id="36" name="Freeform 13">
              <a:extLst>
                <a:ext uri="{FF2B5EF4-FFF2-40B4-BE49-F238E27FC236}">
                  <a16:creationId xmlns:a16="http://schemas.microsoft.com/office/drawing/2014/main" id="{C43962E1-23CC-4EE5-8CA3-42DABE43B331}"/>
                </a:ext>
              </a:extLst>
            </p:cNvPr>
            <p:cNvSpPr>
              <a:spLocks noChangeArrowheads="1"/>
            </p:cNvSpPr>
            <p:nvPr/>
          </p:nvSpPr>
          <p:spPr bwMode="auto">
            <a:xfrm>
              <a:off x="8654055" y="4253200"/>
              <a:ext cx="2408904" cy="1716762"/>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37" name="Freeform 15">
              <a:extLst>
                <a:ext uri="{FF2B5EF4-FFF2-40B4-BE49-F238E27FC236}">
                  <a16:creationId xmlns:a16="http://schemas.microsoft.com/office/drawing/2014/main" id="{946A8150-DADB-410B-9E6E-CA6D8CF8998E}"/>
                </a:ext>
              </a:extLst>
            </p:cNvPr>
            <p:cNvSpPr>
              <a:spLocks noChangeArrowheads="1"/>
            </p:cNvSpPr>
            <p:nvPr/>
          </p:nvSpPr>
          <p:spPr bwMode="auto">
            <a:xfrm>
              <a:off x="8107194" y="4385624"/>
              <a:ext cx="587673" cy="1175345"/>
            </a:xfrm>
            <a:custGeom>
              <a:avLst/>
              <a:gdLst>
                <a:gd name="T0" fmla="*/ 1193 w 1194"/>
                <a:gd name="T1" fmla="*/ 2387 h 2388"/>
                <a:gd name="T2" fmla="*/ 1193 w 1194"/>
                <a:gd name="T3" fmla="*/ 2387 h 2388"/>
                <a:gd name="T4" fmla="*/ 0 w 1194"/>
                <a:gd name="T5" fmla="*/ 1193 h 2388"/>
                <a:gd name="T6" fmla="*/ 0 w 1194"/>
                <a:gd name="T7" fmla="*/ 1193 h 2388"/>
                <a:gd name="T8" fmla="*/ 1193 w 1194"/>
                <a:gd name="T9" fmla="*/ 0 h 2388"/>
                <a:gd name="T10" fmla="*/ 1193 w 1194"/>
                <a:gd name="T11" fmla="*/ 2387 h 2388"/>
              </a:gdLst>
              <a:ahLst/>
              <a:cxnLst>
                <a:cxn ang="0">
                  <a:pos x="T0" y="T1"/>
                </a:cxn>
                <a:cxn ang="0">
                  <a:pos x="T2" y="T3"/>
                </a:cxn>
                <a:cxn ang="0">
                  <a:pos x="T4" y="T5"/>
                </a:cxn>
                <a:cxn ang="0">
                  <a:pos x="T6" y="T7"/>
                </a:cxn>
                <a:cxn ang="0">
                  <a:pos x="T8" y="T9"/>
                </a:cxn>
                <a:cxn ang="0">
                  <a:pos x="T10" y="T11"/>
                </a:cxn>
              </a:cxnLst>
              <a:rect l="0" t="0" r="r" b="b"/>
              <a:pathLst>
                <a:path w="1194" h="2388">
                  <a:moveTo>
                    <a:pt x="1193" y="2387"/>
                  </a:moveTo>
                  <a:lnTo>
                    <a:pt x="1193" y="2387"/>
                  </a:lnTo>
                  <a:cubicBezTo>
                    <a:pt x="534" y="2387"/>
                    <a:pt x="0" y="1852"/>
                    <a:pt x="0" y="1193"/>
                  </a:cubicBezTo>
                  <a:lnTo>
                    <a:pt x="0" y="1193"/>
                  </a:lnTo>
                  <a:cubicBezTo>
                    <a:pt x="0" y="534"/>
                    <a:pt x="534" y="0"/>
                    <a:pt x="1193" y="0"/>
                  </a:cubicBezTo>
                  <a:lnTo>
                    <a:pt x="1193" y="2387"/>
                  </a:lnTo>
                </a:path>
              </a:pathLst>
            </a:custGeom>
            <a:solidFill>
              <a:schemeClr val="accent6">
                <a:lumMod val="75000"/>
              </a:schemeClr>
            </a:solidFill>
            <a:ln>
              <a:noFill/>
            </a:ln>
            <a:effectLst/>
          </p:spPr>
          <p:txBody>
            <a:bodyPr wrap="none" anchor="ctr"/>
            <a:lstStyle/>
            <a:p>
              <a:endParaRPr lang="en-US" sz="3266" dirty="0">
                <a:latin typeface="Open Sans Light" panose="020B0306030504020204" pitchFamily="34" charset="0"/>
              </a:endParaRPr>
            </a:p>
          </p:txBody>
        </p:sp>
        <p:sp>
          <p:nvSpPr>
            <p:cNvPr id="38" name="TextBox 24">
              <a:extLst>
                <a:ext uri="{FF2B5EF4-FFF2-40B4-BE49-F238E27FC236}">
                  <a16:creationId xmlns:a16="http://schemas.microsoft.com/office/drawing/2014/main" id="{D827597E-539D-43D6-96C4-34833E50796A}"/>
                </a:ext>
              </a:extLst>
            </p:cNvPr>
            <p:cNvSpPr txBox="1"/>
            <p:nvPr/>
          </p:nvSpPr>
          <p:spPr>
            <a:xfrm>
              <a:off x="8107519" y="4479921"/>
              <a:ext cx="668774" cy="1154162"/>
            </a:xfrm>
            <a:prstGeom prst="rect">
              <a:avLst/>
            </a:prstGeom>
            <a:noFill/>
          </p:spPr>
          <p:txBody>
            <a:bodyPr wrap="none" rtlCol="0" anchor="ctr">
              <a:spAutoFit/>
            </a:bodyPr>
            <a:lstStyle/>
            <a:p>
              <a:pPr algn="r"/>
              <a:r>
                <a:rPr lang="en-US" sz="6900" b="1" dirty="0">
                  <a:solidFill>
                    <a:schemeClr val="accent6">
                      <a:lumMod val="10000"/>
                    </a:schemeClr>
                  </a:solidFill>
                  <a:latin typeface="Poppins SemiBold" pitchFamily="2" charset="77"/>
                  <a:ea typeface="League Spartan" charset="0"/>
                  <a:cs typeface="Poppins SemiBold" pitchFamily="2" charset="77"/>
                </a:rPr>
                <a:t>7</a:t>
              </a:r>
            </a:p>
          </p:txBody>
        </p:sp>
        <p:sp>
          <p:nvSpPr>
            <p:cNvPr id="39" name="Subtitle 2">
              <a:extLst>
                <a:ext uri="{FF2B5EF4-FFF2-40B4-BE49-F238E27FC236}">
                  <a16:creationId xmlns:a16="http://schemas.microsoft.com/office/drawing/2014/main" id="{52B44FB7-F1BE-41D9-B389-B34CBDA72644}"/>
                </a:ext>
              </a:extLst>
            </p:cNvPr>
            <p:cNvSpPr txBox="1">
              <a:spLocks/>
            </p:cNvSpPr>
            <p:nvPr/>
          </p:nvSpPr>
          <p:spPr>
            <a:xfrm>
              <a:off x="8931178" y="4721674"/>
              <a:ext cx="1854658" cy="78872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    OTRO	</a:t>
              </a:r>
            </a:p>
            <a:p>
              <a:pPr lvl="0" defTabSz="914400">
                <a:lnSpc>
                  <a:spcPct val="90000"/>
                </a:lnSpc>
                <a:spcBef>
                  <a:spcPts val="0"/>
                </a:spcBef>
                <a:buClrTx/>
                <a:defRPr/>
              </a:pPr>
              <a:r>
                <a:rPr lang="es-CO" sz="1600" b="1" dirty="0" smtClean="0">
                  <a:solidFill>
                    <a:srgbClr val="000000"/>
                  </a:solidFill>
                  <a:latin typeface="Calibri" panose="020F0502020204030204" pitchFamily="34" charset="0"/>
                </a:rPr>
                <a:t>65</a:t>
              </a:r>
              <a:r>
                <a:rPr lang="es-CO" sz="1600" b="1" dirty="0" smtClean="0"/>
                <a:t> </a:t>
              </a:r>
              <a:endParaRPr lang="es-CO" sz="1600" b="1" dirty="0"/>
            </a:p>
            <a:p>
              <a:pPr lvl="0" defTabSz="914400">
                <a:lnSpc>
                  <a:spcPct val="90000"/>
                </a:lnSpc>
                <a:spcBef>
                  <a:spcPts val="0"/>
                </a:spcBef>
                <a:buClrTx/>
                <a:defRPr/>
              </a:pPr>
              <a:r>
                <a:rPr lang="es-CO" sz="1600" b="1" dirty="0" smtClean="0">
                  <a:solidFill>
                    <a:srgbClr val="000000"/>
                  </a:solidFill>
                  <a:latin typeface="Arial" panose="020B0604020202020204" pitchFamily="34" charset="0"/>
                </a:rPr>
                <a:t>17</a:t>
              </a:r>
              <a:r>
                <a:rPr lang="es-CO" sz="1600" b="1" dirty="0" smtClean="0"/>
                <a:t>  </a:t>
              </a: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pic>
        <p:nvPicPr>
          <p:cNvPr id="15" name="Imagen 14"/>
          <p:cNvPicPr>
            <a:picLocks noChangeAspect="1"/>
          </p:cNvPicPr>
          <p:nvPr/>
        </p:nvPicPr>
        <p:blipFill>
          <a:blip r:embed="rId2"/>
          <a:stretch>
            <a:fillRect/>
          </a:stretch>
        </p:blipFill>
        <p:spPr>
          <a:xfrm>
            <a:off x="5398133" y="4928136"/>
            <a:ext cx="1621012" cy="1484550"/>
          </a:xfrm>
          <a:prstGeom prst="rect">
            <a:avLst/>
          </a:prstGeom>
        </p:spPr>
      </p:pic>
    </p:spTree>
    <p:extLst>
      <p:ext uri="{BB962C8B-B14F-4D97-AF65-F5344CB8AC3E}">
        <p14:creationId xmlns:p14="http://schemas.microsoft.com/office/powerpoint/2010/main" val="27043540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550282" y="208242"/>
            <a:ext cx="4497295" cy="2893100"/>
          </a:xfrm>
          <a:prstGeom prst="rect">
            <a:avLst/>
          </a:prstGeom>
        </p:spPr>
        <p:txBody>
          <a:bodyPr wrap="square">
            <a:spAutoFit/>
          </a:bodyPr>
          <a:lstStyle/>
          <a:p>
            <a:pPr algn="just"/>
            <a:r>
              <a:rPr lang="es-CO" dirty="0" smtClean="0"/>
              <a:t>Las </a:t>
            </a:r>
            <a:r>
              <a:rPr lang="es-CO" dirty="0"/>
              <a:t>Peticiones de Información, representan el </a:t>
            </a:r>
            <a:r>
              <a:rPr lang="es-CO" dirty="0" smtClean="0"/>
              <a:t>21% </a:t>
            </a:r>
            <a:r>
              <a:rPr lang="es-CO" dirty="0"/>
              <a:t>del total, con </a:t>
            </a:r>
            <a:r>
              <a:rPr lang="es-CO" dirty="0" smtClean="0"/>
              <a:t>82 </a:t>
            </a:r>
            <a:r>
              <a:rPr lang="es-CO" dirty="0"/>
              <a:t>PQRS, también tienen una representación significativa, aunque menor en comparación con las Peticiones de Interés Particular. Entre las que se relacionan registro SNIES de los programas en el caso de las transferencias externas información requeridas por las </a:t>
            </a:r>
            <a:r>
              <a:rPr lang="es-CO" dirty="0" smtClean="0"/>
              <a:t>universidades, información </a:t>
            </a:r>
            <a:r>
              <a:rPr lang="es-CO" dirty="0"/>
              <a:t>respecto de planes de </a:t>
            </a:r>
            <a:r>
              <a:rPr lang="es-CO" dirty="0" smtClean="0"/>
              <a:t>estudio.</a:t>
            </a:r>
            <a:endParaRPr lang="es-CO" dirty="0"/>
          </a:p>
          <a:p>
            <a:pPr algn="just"/>
            <a:r>
              <a:rPr lang="es-CO" dirty="0"/>
              <a:t>  </a:t>
            </a:r>
          </a:p>
          <a:p>
            <a:pPr algn="just"/>
            <a:r>
              <a:rPr lang="es-CO" dirty="0" smtClean="0"/>
              <a:t>La </a:t>
            </a:r>
            <a:r>
              <a:rPr lang="es-CO" dirty="0"/>
              <a:t>ausencia de </a:t>
            </a:r>
            <a:r>
              <a:rPr lang="es-CO" dirty="0" smtClean="0"/>
              <a:t>Quejas, Reclamos</a:t>
            </a:r>
            <a:r>
              <a:rPr lang="es-CO" dirty="0"/>
              <a:t>, Sugerencias y Denuncias </a:t>
            </a:r>
            <a:r>
              <a:rPr lang="es-CO" dirty="0" smtClean="0"/>
              <a:t>indican </a:t>
            </a:r>
            <a:r>
              <a:rPr lang="es-CO" dirty="0"/>
              <a:t>una percepción generalmente positiva de los usuarios hacia los servicios o procesos del Instituto durante el mes de </a:t>
            </a:r>
            <a:r>
              <a:rPr lang="es-CO" dirty="0" smtClean="0"/>
              <a:t>octubre de </a:t>
            </a:r>
            <a:r>
              <a:rPr lang="es-CO" dirty="0"/>
              <a:t>2023.</a:t>
            </a:r>
          </a:p>
        </p:txBody>
      </p:sp>
      <p:graphicFrame>
        <p:nvGraphicFramePr>
          <p:cNvPr id="13" name="Gráfico 12"/>
          <p:cNvGraphicFramePr>
            <a:graphicFrameLocks/>
          </p:cNvGraphicFramePr>
          <p:nvPr>
            <p:extLst>
              <p:ext uri="{D42A27DB-BD31-4B8C-83A1-F6EECF244321}">
                <p14:modId xmlns:p14="http://schemas.microsoft.com/office/powerpoint/2010/main" val="2992277558"/>
              </p:ext>
            </p:extLst>
          </p:nvPr>
        </p:nvGraphicFramePr>
        <p:xfrm>
          <a:off x="324925" y="218421"/>
          <a:ext cx="5943140" cy="2600326"/>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ángulo 6"/>
          <p:cNvSpPr/>
          <p:nvPr/>
        </p:nvSpPr>
        <p:spPr>
          <a:xfrm>
            <a:off x="253181" y="2934014"/>
            <a:ext cx="6096000" cy="1815882"/>
          </a:xfrm>
          <a:prstGeom prst="rect">
            <a:avLst/>
          </a:prstGeom>
        </p:spPr>
        <p:txBody>
          <a:bodyPr>
            <a:spAutoFit/>
          </a:bodyPr>
          <a:lstStyle/>
          <a:p>
            <a:pPr algn="just"/>
            <a:r>
              <a:rPr lang="es-CO" dirty="0"/>
              <a:t>Las Peticiones de Interés Particular son el tipo de PQRS más común, constituyen el 62% del total, contabilizando con 235 PQRS. Lo que sugiere que la mayoría de las consultas o solicitudes recibidas están relacionadas con asuntos específicos de los usuarios, tales como: certificaciones laborales y académicas, transferencias internas y externas, validaciones por suficiencia, cambio de programas, Homologaciones, cancelaciones de unidades de formación, récord académicos, retiros y aplazamiento de semestre.</a:t>
            </a:r>
          </a:p>
        </p:txBody>
      </p:sp>
      <p:sp>
        <p:nvSpPr>
          <p:cNvPr id="14" name="Rectángulo 13"/>
          <p:cNvSpPr/>
          <p:nvPr/>
        </p:nvSpPr>
        <p:spPr>
          <a:xfrm>
            <a:off x="6550282" y="3293072"/>
            <a:ext cx="4672781" cy="1384995"/>
          </a:xfrm>
          <a:prstGeom prst="rect">
            <a:avLst/>
          </a:prstGeom>
        </p:spPr>
        <p:txBody>
          <a:bodyPr wrap="square">
            <a:spAutoFit/>
          </a:bodyPr>
          <a:lstStyle/>
          <a:p>
            <a:pPr algn="just"/>
            <a:r>
              <a:rPr lang="es-CO" dirty="0"/>
              <a:t>Este análisis sugiere que las Peticiones de Interés General son el tipo más común de PQRS recibido, seguido por las Peticiones de Información. La ausencia de Quejas, Reclamos, Sugerencias y Denuncias en este conjunto de datos puede indicar que la comunidad no ha presentado ningún problema </a:t>
            </a:r>
            <a:r>
              <a:rPr lang="es-CO" dirty="0" smtClean="0"/>
              <a:t>específico. </a:t>
            </a:r>
            <a:endParaRPr lang="es-CO" dirty="0"/>
          </a:p>
        </p:txBody>
      </p:sp>
    </p:spTree>
    <p:extLst>
      <p:ext uri="{BB962C8B-B14F-4D97-AF65-F5344CB8AC3E}">
        <p14:creationId xmlns:p14="http://schemas.microsoft.com/office/powerpoint/2010/main" val="1335118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59516" y="248776"/>
            <a:ext cx="2985113" cy="984885"/>
          </a:xfrm>
          <a:prstGeom prst="rect">
            <a:avLst/>
          </a:prstGeom>
        </p:spPr>
        <p:txBody>
          <a:bodyPr wrap="none">
            <a:spAutoFit/>
          </a:bodyPr>
          <a:lstStyle/>
          <a:p>
            <a:r>
              <a:rPr lang="pt-BR" sz="5800" dirty="0">
                <a:latin typeface="MyriadPro-Regular" panose="020B0503030403020204" pitchFamily="34" charset="0"/>
              </a:rPr>
              <a:t>P Q R S D</a:t>
            </a:r>
            <a:endParaRPr lang="es-CO" dirty="0"/>
          </a:p>
        </p:txBody>
      </p:sp>
      <p:sp>
        <p:nvSpPr>
          <p:cNvPr id="3" name="Rectángulo 2"/>
          <p:cNvSpPr/>
          <p:nvPr/>
        </p:nvSpPr>
        <p:spPr>
          <a:xfrm>
            <a:off x="3644629" y="564246"/>
            <a:ext cx="5458989" cy="353943"/>
          </a:xfrm>
          <a:prstGeom prst="rect">
            <a:avLst/>
          </a:prstGeom>
        </p:spPr>
        <p:txBody>
          <a:bodyPr wrap="square">
            <a:spAutoFit/>
          </a:bodyPr>
          <a:lstStyle/>
          <a:p>
            <a:r>
              <a:rPr lang="es-CO" sz="1700" dirty="0">
                <a:latin typeface="MyriadPro-Regular" panose="020B0503030403020204" pitchFamily="34" charset="0"/>
              </a:rPr>
              <a:t>asignadas a </a:t>
            </a:r>
            <a:r>
              <a:rPr lang="es-CO" sz="1700" dirty="0" smtClean="0">
                <a:latin typeface="MyriadPro-Regular" panose="020B0503030403020204" pitchFamily="34" charset="0"/>
              </a:rPr>
              <a:t>dependencias y </a:t>
            </a:r>
            <a:r>
              <a:rPr lang="es-CO" sz="1700" dirty="0">
                <a:latin typeface="MyriadPro-Regular" panose="020B0503030403020204" pitchFamily="34" charset="0"/>
              </a:rPr>
              <a:t>grupos internos de trabajo</a:t>
            </a:r>
            <a:endParaRPr lang="es-CO" dirty="0"/>
          </a:p>
        </p:txBody>
      </p:sp>
      <p:pic>
        <p:nvPicPr>
          <p:cNvPr id="4" name="Imagen 3"/>
          <p:cNvPicPr>
            <a:picLocks noChangeAspect="1"/>
          </p:cNvPicPr>
          <p:nvPr/>
        </p:nvPicPr>
        <p:blipFill>
          <a:blip r:embed="rId2"/>
          <a:stretch>
            <a:fillRect/>
          </a:stretch>
        </p:blipFill>
        <p:spPr>
          <a:xfrm>
            <a:off x="766018" y="1157747"/>
            <a:ext cx="4026140" cy="1998407"/>
          </a:xfrm>
          <a:prstGeom prst="rect">
            <a:avLst/>
          </a:prstGeom>
        </p:spPr>
      </p:pic>
      <p:sp>
        <p:nvSpPr>
          <p:cNvPr id="5" name="Rectángulo 4"/>
          <p:cNvSpPr/>
          <p:nvPr/>
        </p:nvSpPr>
        <p:spPr>
          <a:xfrm>
            <a:off x="5295292" y="1056369"/>
            <a:ext cx="5751250" cy="4185761"/>
          </a:xfrm>
          <a:prstGeom prst="rect">
            <a:avLst/>
          </a:prstGeom>
        </p:spPr>
        <p:txBody>
          <a:bodyPr wrap="square">
            <a:spAutoFit/>
          </a:bodyPr>
          <a:lstStyle/>
          <a:p>
            <a:pPr algn="just"/>
            <a:r>
              <a:rPr lang="es-CO" dirty="0" smtClean="0"/>
              <a:t>Atención </a:t>
            </a:r>
            <a:r>
              <a:rPr lang="es-CO" dirty="0"/>
              <a:t>de PQRS:</a:t>
            </a:r>
          </a:p>
          <a:p>
            <a:pPr algn="just"/>
            <a:endParaRPr lang="es-CO" dirty="0"/>
          </a:p>
          <a:p>
            <a:pPr algn="just"/>
            <a:r>
              <a:rPr lang="es-CO" dirty="0" smtClean="0"/>
              <a:t>La </a:t>
            </a:r>
            <a:r>
              <a:rPr lang="es-CO" dirty="0"/>
              <a:t>gran mayoría de las dependencias han atendido el 100% de las PQRS recibidas, lo que indica un alto nivel de </a:t>
            </a:r>
            <a:r>
              <a:rPr lang="es-CO" dirty="0" smtClean="0"/>
              <a:t>compromiso en </a:t>
            </a:r>
            <a:r>
              <a:rPr lang="es-CO" dirty="0"/>
              <a:t>la gestión de estas solicitudes</a:t>
            </a:r>
            <a:r>
              <a:rPr lang="es-CO" dirty="0" smtClean="0"/>
              <a:t>.</a:t>
            </a:r>
          </a:p>
          <a:p>
            <a:pPr algn="just"/>
            <a:endParaRPr lang="es-CO" dirty="0"/>
          </a:p>
          <a:p>
            <a:pPr algn="just"/>
            <a:r>
              <a:rPr lang="es-CO" dirty="0"/>
              <a:t>La Sala de Docentes es la </a:t>
            </a:r>
            <a:r>
              <a:rPr lang="es-CO" dirty="0" smtClean="0"/>
              <a:t>dependencia </a:t>
            </a:r>
            <a:r>
              <a:rPr lang="es-CO" dirty="0"/>
              <a:t>que tiene un porcentaje de atención ligeramente inferior, con un 96%. Esto significa que 3 de las 68 PQRS recibidas por esta dependencia no </a:t>
            </a:r>
            <a:r>
              <a:rPr lang="es-CO" dirty="0" smtClean="0"/>
              <a:t>se atendieron, todas vez que los peticionarios presentaron con extemporaneidad las solicitudes.</a:t>
            </a:r>
          </a:p>
          <a:p>
            <a:pPr algn="just"/>
            <a:r>
              <a:rPr lang="es-CO" dirty="0" smtClean="0"/>
              <a:t> </a:t>
            </a:r>
            <a:endParaRPr lang="es-CO" dirty="0"/>
          </a:p>
          <a:p>
            <a:pPr algn="just"/>
            <a:r>
              <a:rPr lang="es-CO" dirty="0" smtClean="0"/>
              <a:t>El Centro de Investigación CIECYT </a:t>
            </a:r>
            <a:r>
              <a:rPr lang="es-CO" dirty="0"/>
              <a:t>tiene un porcentaje de atención del 89%, lo que indica que 2 de las 18 PQRS recibidas no </a:t>
            </a:r>
            <a:r>
              <a:rPr lang="es-CO" dirty="0" smtClean="0"/>
              <a:t>se atendieron en las fechas establecidas toda vez que los pasionarios no cumplieron con las requisitos respectivos.</a:t>
            </a:r>
            <a:endParaRPr lang="es-CO" dirty="0"/>
          </a:p>
          <a:p>
            <a:pPr algn="just"/>
            <a:endParaRPr lang="es-CO" dirty="0"/>
          </a:p>
          <a:p>
            <a:pPr algn="just"/>
            <a:r>
              <a:rPr lang="es-CO" dirty="0" smtClean="0"/>
              <a:t>Porcentaje </a:t>
            </a:r>
            <a:r>
              <a:rPr lang="es-CO" dirty="0"/>
              <a:t>de Atención Total: El porcentaje total de PQRS atendidas en </a:t>
            </a:r>
            <a:r>
              <a:rPr lang="es-CO" dirty="0" smtClean="0"/>
              <a:t>la </a:t>
            </a:r>
            <a:r>
              <a:rPr lang="es-CO" dirty="0"/>
              <a:t>institución es del 99%, lo que indica un alto nivel de compromiso con la atención oportuna de las </a:t>
            </a:r>
            <a:r>
              <a:rPr lang="es-CO" dirty="0" smtClean="0"/>
              <a:t>solicitudes. </a:t>
            </a:r>
            <a:endParaRPr lang="es-CO" dirty="0"/>
          </a:p>
        </p:txBody>
      </p:sp>
      <p:graphicFrame>
        <p:nvGraphicFramePr>
          <p:cNvPr id="14" name="Gráfico 13"/>
          <p:cNvGraphicFramePr>
            <a:graphicFrameLocks/>
          </p:cNvGraphicFramePr>
          <p:nvPr>
            <p:extLst>
              <p:ext uri="{D42A27DB-BD31-4B8C-83A1-F6EECF244321}">
                <p14:modId xmlns:p14="http://schemas.microsoft.com/office/powerpoint/2010/main" val="922065451"/>
              </p:ext>
            </p:extLst>
          </p:nvPr>
        </p:nvGraphicFramePr>
        <p:xfrm>
          <a:off x="688428" y="3257145"/>
          <a:ext cx="4045803" cy="259059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04222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a 5"/>
          <p:cNvGraphicFramePr>
            <a:graphicFrameLocks noGrp="1"/>
          </p:cNvGraphicFramePr>
          <p:nvPr>
            <p:extLst>
              <p:ext uri="{D42A27DB-BD31-4B8C-83A1-F6EECF244321}">
                <p14:modId xmlns:p14="http://schemas.microsoft.com/office/powerpoint/2010/main" val="71410648"/>
              </p:ext>
            </p:extLst>
          </p:nvPr>
        </p:nvGraphicFramePr>
        <p:xfrm>
          <a:off x="2329867" y="3339366"/>
          <a:ext cx="5037455" cy="2511112"/>
        </p:xfrm>
        <a:graphic>
          <a:graphicData uri="http://schemas.openxmlformats.org/drawingml/2006/table">
            <a:tbl>
              <a:tblPr firstRow="1" firstCol="1" bandRow="1"/>
              <a:tblGrid>
                <a:gridCol w="3507740">
                  <a:extLst>
                    <a:ext uri="{9D8B030D-6E8A-4147-A177-3AD203B41FA5}">
                      <a16:colId xmlns:a16="http://schemas.microsoft.com/office/drawing/2014/main" val="3684606340"/>
                    </a:ext>
                  </a:extLst>
                </a:gridCol>
                <a:gridCol w="1529715">
                  <a:extLst>
                    <a:ext uri="{9D8B030D-6E8A-4147-A177-3AD203B41FA5}">
                      <a16:colId xmlns:a16="http://schemas.microsoft.com/office/drawing/2014/main" val="1163970205"/>
                    </a:ext>
                  </a:extLst>
                </a:gridCol>
              </a:tblGrid>
              <a:tr h="0">
                <a:tc gridSpan="2">
                  <a:txBody>
                    <a:bodyPr/>
                    <a:lstStyle/>
                    <a:p>
                      <a:pPr algn="ctr">
                        <a:lnSpc>
                          <a:spcPct val="107000"/>
                        </a:lnSpc>
                        <a:spcAft>
                          <a:spcPts val="0"/>
                        </a:spcAft>
                      </a:pPr>
                      <a:r>
                        <a:rPr lang="es-CO" sz="1400" dirty="0">
                          <a:effectLst/>
                          <a:latin typeface="Calibri" panose="020F0502020204030204" pitchFamily="34" charset="0"/>
                          <a:ea typeface="Calibri" panose="020F0502020204030204" pitchFamily="34" charset="0"/>
                          <a:cs typeface="Times New Roman" panose="02020603050405020304" pitchFamily="18" charset="0"/>
                        </a:rPr>
                        <a:t>Tiempo promedio de respuesta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hMerge="1">
                  <a:txBody>
                    <a:bodyPr/>
                    <a:lstStyle/>
                    <a:p>
                      <a:endParaRPr lang="es-CO"/>
                    </a:p>
                  </a:txBody>
                  <a:tcPr/>
                </a:tc>
                <a:extLst>
                  <a:ext uri="{0D108BD9-81ED-4DB2-BD59-A6C34878D82A}">
                    <a16:rowId xmlns:a16="http://schemas.microsoft.com/office/drawing/2014/main" val="1161599291"/>
                  </a:ext>
                </a:extLst>
              </a:tr>
              <a:tr h="0">
                <a:tc>
                  <a:txBody>
                    <a:bodyPr/>
                    <a:lstStyle/>
                    <a:p>
                      <a:pPr>
                        <a:lnSpc>
                          <a:spcPct val="107000"/>
                        </a:lnSpc>
                        <a:spcAft>
                          <a:spcPts val="0"/>
                        </a:spcAft>
                      </a:pPr>
                      <a:r>
                        <a:rPr lang="es-CO" sz="1400" b="1" dirty="0">
                          <a:effectLst/>
                          <a:latin typeface="Calibri" panose="020F0502020204030204" pitchFamily="34" charset="0"/>
                          <a:ea typeface="Calibri" panose="020F0502020204030204" pitchFamily="34" charset="0"/>
                          <a:cs typeface="Times New Roman" panose="02020603050405020304" pitchFamily="18" charset="0"/>
                        </a:rPr>
                        <a:t>Tipos de petición</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0"/>
                        </a:spcAft>
                      </a:pPr>
                      <a:r>
                        <a:rPr lang="es-CO" sz="1400" b="1" dirty="0">
                          <a:effectLst/>
                          <a:latin typeface="Calibri" panose="020F0502020204030204" pitchFamily="34" charset="0"/>
                          <a:ea typeface="Calibri" panose="020F0502020204030204" pitchFamily="34" charset="0"/>
                          <a:cs typeface="Times New Roman" panose="02020603050405020304" pitchFamily="18" charset="0"/>
                        </a:rPr>
                        <a:t>Días permitidos para respuesta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4268204304"/>
                  </a:ext>
                </a:extLst>
              </a:tr>
              <a:tr h="0">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EXPEDICIÓN COPIAS DE DOCUMENTOS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10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759021916"/>
                  </a:ext>
                </a:extLst>
              </a:tr>
              <a:tr h="0">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TRASLADOS POR COMPETENCIA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003389599"/>
                  </a:ext>
                </a:extLst>
              </a:tr>
              <a:tr h="0">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ENTES DE CONTROL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759834370"/>
                  </a:ext>
                </a:extLst>
              </a:tr>
              <a:tr h="0">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CONSULTAS DE INFORMACIÓN TÉCNICA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30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546525684"/>
                  </a:ext>
                </a:extLst>
              </a:tr>
              <a:tr h="0">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QUEJAS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15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911729746"/>
                  </a:ext>
                </a:extLst>
              </a:tr>
              <a:tr h="0">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RECLAMOS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15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563896998"/>
                  </a:ext>
                </a:extLst>
              </a:tr>
              <a:tr h="0">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SUGERENCIAS Y FELICITACIONES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30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177743196"/>
                  </a:ext>
                </a:extLst>
              </a:tr>
              <a:tr h="0">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DERECHOS DE PETICIÓN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dirty="0">
                          <a:effectLst/>
                          <a:latin typeface="Calibri" panose="020F0502020204030204" pitchFamily="34" charset="0"/>
                          <a:ea typeface="Calibri" panose="020F0502020204030204" pitchFamily="34" charset="0"/>
                          <a:cs typeface="Times New Roman" panose="02020603050405020304" pitchFamily="18" charset="0"/>
                        </a:rPr>
                        <a:t>15</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634667172"/>
                  </a:ext>
                </a:extLst>
              </a:tr>
            </a:tbl>
          </a:graphicData>
        </a:graphic>
      </p:graphicFrame>
      <p:sp>
        <p:nvSpPr>
          <p:cNvPr id="7" name="Rectángulo 6"/>
          <p:cNvSpPr/>
          <p:nvPr/>
        </p:nvSpPr>
        <p:spPr>
          <a:xfrm>
            <a:off x="2274278" y="287955"/>
            <a:ext cx="6096000" cy="1077218"/>
          </a:xfrm>
          <a:prstGeom prst="rect">
            <a:avLst/>
          </a:prstGeom>
        </p:spPr>
        <p:txBody>
          <a:bodyPr>
            <a:spAutoFit/>
          </a:bodyPr>
          <a:lstStyle/>
          <a:p>
            <a:r>
              <a:rPr lang="es-CO" sz="3200" b="1" dirty="0">
                <a:solidFill>
                  <a:srgbClr val="1A3B8F"/>
                </a:solidFill>
                <a:latin typeface="Arial" panose="020B0604020202020204" pitchFamily="34" charset="0"/>
              </a:rPr>
              <a:t>Gestión de traslados y acceso a la Información </a:t>
            </a:r>
            <a:endParaRPr lang="es-CO" dirty="0"/>
          </a:p>
        </p:txBody>
      </p:sp>
      <p:sp>
        <p:nvSpPr>
          <p:cNvPr id="8" name="Rectángulo 7"/>
          <p:cNvSpPr/>
          <p:nvPr/>
        </p:nvSpPr>
        <p:spPr>
          <a:xfrm>
            <a:off x="738262" y="1308041"/>
            <a:ext cx="10772853" cy="1600438"/>
          </a:xfrm>
          <a:prstGeom prst="rect">
            <a:avLst/>
          </a:prstGeom>
        </p:spPr>
        <p:txBody>
          <a:bodyPr wrap="square">
            <a:spAutoFit/>
          </a:bodyPr>
          <a:lstStyle/>
          <a:p>
            <a:pPr algn="just"/>
            <a:r>
              <a:rPr lang="es-CO" dirty="0" smtClean="0"/>
              <a:t>Mantener </a:t>
            </a:r>
            <a:r>
              <a:rPr lang="es-CO" dirty="0"/>
              <a:t>un enfoque proactivo en la gestión de traslados y el acceso a la información garantiza una respuesta eficiente y satisfactoria a las solicitudes de los usuarios en el Instituto Tecnológico del Putumayo. Continuar fortaleciendo estos aspectos contribuirá a promover la transparencia, la rendición de cuentas y la satisfacción de los usuarios</a:t>
            </a:r>
            <a:r>
              <a:rPr lang="es-CO" dirty="0" smtClean="0"/>
              <a:t>. Durante </a:t>
            </a:r>
            <a:r>
              <a:rPr lang="es-CO" dirty="0"/>
              <a:t>el </a:t>
            </a:r>
            <a:r>
              <a:rPr lang="es-CO" dirty="0" smtClean="0"/>
              <a:t>mes de octubre de 2023, no </a:t>
            </a:r>
            <a:r>
              <a:rPr lang="es-CO" dirty="0"/>
              <a:t>se presento ningún evento donde se niegue el acceso a la información de la entidad. </a:t>
            </a:r>
          </a:p>
          <a:p>
            <a:pPr algn="just"/>
            <a:endParaRPr lang="es-CO" dirty="0"/>
          </a:p>
          <a:p>
            <a:pPr algn="just"/>
            <a:r>
              <a:rPr lang="es-CO" dirty="0" smtClean="0"/>
              <a:t>La notificación </a:t>
            </a:r>
            <a:r>
              <a:rPr lang="es-CO" dirty="0"/>
              <a:t>Sentencia Acción Tutela No. </a:t>
            </a:r>
            <a:r>
              <a:rPr lang="es-CO" dirty="0" smtClean="0"/>
              <a:t>2023-00190</a:t>
            </a:r>
            <a:r>
              <a:rPr lang="es-CO" dirty="0"/>
              <a:t>. Se </a:t>
            </a:r>
            <a:r>
              <a:rPr lang="es-CO" dirty="0" smtClean="0"/>
              <a:t>resolvió y notició a </a:t>
            </a:r>
            <a:r>
              <a:rPr lang="es-CO" dirty="0"/>
              <a:t>los juzgados respectivos con los soportes pertinentes, en los tiempos establecidos por la ley, igualmente se participo de la audiencia respectiva. </a:t>
            </a:r>
          </a:p>
        </p:txBody>
      </p:sp>
    </p:spTree>
    <p:extLst>
      <p:ext uri="{BB962C8B-B14F-4D97-AF65-F5344CB8AC3E}">
        <p14:creationId xmlns:p14="http://schemas.microsoft.com/office/powerpoint/2010/main" val="80862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88748" y="483661"/>
            <a:ext cx="3716082" cy="646331"/>
          </a:xfrm>
          <a:prstGeom prst="rect">
            <a:avLst/>
          </a:prstGeom>
        </p:spPr>
        <p:txBody>
          <a:bodyPr wrap="none">
            <a:spAutoFit/>
          </a:bodyPr>
          <a:lstStyle/>
          <a:p>
            <a:r>
              <a:rPr lang="es-CO" sz="3600" dirty="0">
                <a:latin typeface="MyriadPro-Regular" panose="020B0503030403020204" pitchFamily="34" charset="0"/>
              </a:rPr>
              <a:t>Recomendaciones</a:t>
            </a:r>
            <a:endParaRPr lang="es-CO" dirty="0"/>
          </a:p>
        </p:txBody>
      </p:sp>
      <p:pic>
        <p:nvPicPr>
          <p:cNvPr id="4" name="Imagen 3"/>
          <p:cNvPicPr>
            <a:picLocks noChangeAspect="1"/>
          </p:cNvPicPr>
          <p:nvPr/>
        </p:nvPicPr>
        <p:blipFill>
          <a:blip r:embed="rId2"/>
          <a:stretch>
            <a:fillRect/>
          </a:stretch>
        </p:blipFill>
        <p:spPr>
          <a:xfrm>
            <a:off x="5556737" y="1573823"/>
            <a:ext cx="6138734" cy="1793622"/>
          </a:xfrm>
          <a:prstGeom prst="rect">
            <a:avLst/>
          </a:prstGeom>
        </p:spPr>
      </p:pic>
      <p:sp>
        <p:nvSpPr>
          <p:cNvPr id="3" name="Rectángulo 2"/>
          <p:cNvSpPr/>
          <p:nvPr/>
        </p:nvSpPr>
        <p:spPr>
          <a:xfrm>
            <a:off x="6021265" y="1641536"/>
            <a:ext cx="4925892" cy="2031325"/>
          </a:xfrm>
          <a:prstGeom prst="rect">
            <a:avLst/>
          </a:prstGeom>
        </p:spPr>
        <p:txBody>
          <a:bodyPr wrap="square">
            <a:spAutoFit/>
          </a:bodyPr>
          <a:lstStyle/>
          <a:p>
            <a:pPr algn="just"/>
            <a:r>
              <a:rPr lang="es-CO" dirty="0"/>
              <a:t>Fortalecimiento de Capacidades: Continúa brindando capacitación y desarrollo profesional a todo el personal, especialmente en áreas relacionadas con la gestión de traslados y el manejo de PQRS. Esto ayudará a garantizar que el personal esté bien equipado para cumplir con sus responsabilidades y responder eficazmente a las solicitudes de información.</a:t>
            </a:r>
          </a:p>
          <a:p>
            <a:pPr algn="just"/>
            <a:endParaRPr lang="es-CO" dirty="0"/>
          </a:p>
          <a:p>
            <a:endParaRPr lang="es-CO" dirty="0"/>
          </a:p>
        </p:txBody>
      </p:sp>
      <p:sp>
        <p:nvSpPr>
          <p:cNvPr id="6" name="Freeform 8">
            <a:extLst>
              <a:ext uri="{FF2B5EF4-FFF2-40B4-BE49-F238E27FC236}">
                <a16:creationId xmlns:a16="http://schemas.microsoft.com/office/drawing/2014/main" id="{6DD8D568-9528-402D-BFCA-A7F78668D179}"/>
              </a:ext>
            </a:extLst>
          </p:cNvPr>
          <p:cNvSpPr>
            <a:spLocks noChangeArrowheads="1"/>
          </p:cNvSpPr>
          <p:nvPr/>
        </p:nvSpPr>
        <p:spPr bwMode="auto">
          <a:xfrm>
            <a:off x="4695014" y="1691039"/>
            <a:ext cx="1426133" cy="1426135"/>
          </a:xfrm>
          <a:custGeom>
            <a:avLst/>
            <a:gdLst>
              <a:gd name="T0" fmla="*/ 1938 w 3875"/>
              <a:gd name="T1" fmla="*/ 3875 h 3876"/>
              <a:gd name="T2" fmla="*/ 0 w 3875"/>
              <a:gd name="T3" fmla="*/ 1938 h 3876"/>
              <a:gd name="T4" fmla="*/ 1938 w 3875"/>
              <a:gd name="T5" fmla="*/ 0 h 3876"/>
              <a:gd name="T6" fmla="*/ 3874 w 3875"/>
              <a:gd name="T7" fmla="*/ 1938 h 3876"/>
              <a:gd name="T8" fmla="*/ 1938 w 3875"/>
              <a:gd name="T9" fmla="*/ 3875 h 3876"/>
            </a:gdLst>
            <a:ahLst/>
            <a:cxnLst>
              <a:cxn ang="0">
                <a:pos x="T0" y="T1"/>
              </a:cxn>
              <a:cxn ang="0">
                <a:pos x="T2" y="T3"/>
              </a:cxn>
              <a:cxn ang="0">
                <a:pos x="T4" y="T5"/>
              </a:cxn>
              <a:cxn ang="0">
                <a:pos x="T6" y="T7"/>
              </a:cxn>
              <a:cxn ang="0">
                <a:pos x="T8" y="T9"/>
              </a:cxn>
            </a:cxnLst>
            <a:rect l="0" t="0" r="r" b="b"/>
            <a:pathLst>
              <a:path w="3875" h="3876">
                <a:moveTo>
                  <a:pt x="1938" y="3875"/>
                </a:moveTo>
                <a:lnTo>
                  <a:pt x="0" y="1938"/>
                </a:lnTo>
                <a:lnTo>
                  <a:pt x="1938" y="0"/>
                </a:lnTo>
                <a:lnTo>
                  <a:pt x="3874" y="1938"/>
                </a:lnTo>
                <a:lnTo>
                  <a:pt x="1938" y="3875"/>
                </a:lnTo>
              </a:path>
            </a:pathLst>
          </a:custGeom>
          <a:solidFill>
            <a:schemeClr val="accent2">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7" name="Freeform 9">
            <a:extLst>
              <a:ext uri="{FF2B5EF4-FFF2-40B4-BE49-F238E27FC236}">
                <a16:creationId xmlns:a16="http://schemas.microsoft.com/office/drawing/2014/main" id="{3529F678-957C-4957-87B3-430C81EDD9EB}"/>
              </a:ext>
            </a:extLst>
          </p:cNvPr>
          <p:cNvSpPr>
            <a:spLocks noChangeArrowheads="1"/>
          </p:cNvSpPr>
          <p:nvPr/>
        </p:nvSpPr>
        <p:spPr bwMode="auto">
          <a:xfrm>
            <a:off x="4904830" y="1820465"/>
            <a:ext cx="1184389" cy="1186012"/>
          </a:xfrm>
          <a:custGeom>
            <a:avLst/>
            <a:gdLst>
              <a:gd name="T0" fmla="*/ 1610 w 3220"/>
              <a:gd name="T1" fmla="*/ 3221 h 3222"/>
              <a:gd name="T2" fmla="*/ 0 w 3220"/>
              <a:gd name="T3" fmla="*/ 1611 h 3222"/>
              <a:gd name="T4" fmla="*/ 1610 w 3220"/>
              <a:gd name="T5" fmla="*/ 0 h 3222"/>
              <a:gd name="T6" fmla="*/ 3219 w 3220"/>
              <a:gd name="T7" fmla="*/ 1611 h 3222"/>
              <a:gd name="T8" fmla="*/ 1610 w 3220"/>
              <a:gd name="T9" fmla="*/ 3221 h 3222"/>
            </a:gdLst>
            <a:ahLst/>
            <a:cxnLst>
              <a:cxn ang="0">
                <a:pos x="T0" y="T1"/>
              </a:cxn>
              <a:cxn ang="0">
                <a:pos x="T2" y="T3"/>
              </a:cxn>
              <a:cxn ang="0">
                <a:pos x="T4" y="T5"/>
              </a:cxn>
              <a:cxn ang="0">
                <a:pos x="T6" y="T7"/>
              </a:cxn>
              <a:cxn ang="0">
                <a:pos x="T8" y="T9"/>
              </a:cxn>
            </a:cxnLst>
            <a:rect l="0" t="0" r="r" b="b"/>
            <a:pathLst>
              <a:path w="3220" h="3222">
                <a:moveTo>
                  <a:pt x="1610" y="3221"/>
                </a:moveTo>
                <a:lnTo>
                  <a:pt x="0" y="1611"/>
                </a:lnTo>
                <a:lnTo>
                  <a:pt x="1610" y="0"/>
                </a:lnTo>
                <a:lnTo>
                  <a:pt x="3219" y="1611"/>
                </a:lnTo>
                <a:lnTo>
                  <a:pt x="1610" y="3221"/>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8" name="TextBox 44">
            <a:extLst>
              <a:ext uri="{FF2B5EF4-FFF2-40B4-BE49-F238E27FC236}">
                <a16:creationId xmlns:a16="http://schemas.microsoft.com/office/drawing/2014/main" id="{0426DBF9-95AF-404A-9BEC-DA4CD7468B5E}"/>
              </a:ext>
            </a:extLst>
          </p:cNvPr>
          <p:cNvSpPr txBox="1"/>
          <p:nvPr/>
        </p:nvSpPr>
        <p:spPr>
          <a:xfrm>
            <a:off x="5248272" y="2023930"/>
            <a:ext cx="393056"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1</a:t>
            </a:r>
          </a:p>
        </p:txBody>
      </p:sp>
      <p:pic>
        <p:nvPicPr>
          <p:cNvPr id="9" name="Imagen 8"/>
          <p:cNvPicPr>
            <a:picLocks noChangeAspect="1"/>
          </p:cNvPicPr>
          <p:nvPr/>
        </p:nvPicPr>
        <p:blipFill>
          <a:blip r:embed="rId3"/>
          <a:stretch>
            <a:fillRect/>
          </a:stretch>
        </p:blipFill>
        <p:spPr>
          <a:xfrm>
            <a:off x="10804712" y="1641536"/>
            <a:ext cx="794352" cy="1583479"/>
          </a:xfrm>
          <a:prstGeom prst="rect">
            <a:avLst/>
          </a:prstGeom>
        </p:spPr>
      </p:pic>
      <p:pic>
        <p:nvPicPr>
          <p:cNvPr id="12" name="Imagen 11"/>
          <p:cNvPicPr>
            <a:picLocks noChangeAspect="1"/>
          </p:cNvPicPr>
          <p:nvPr/>
        </p:nvPicPr>
        <p:blipFill>
          <a:blip r:embed="rId4"/>
          <a:stretch>
            <a:fillRect/>
          </a:stretch>
        </p:blipFill>
        <p:spPr>
          <a:xfrm>
            <a:off x="1730200" y="3843209"/>
            <a:ext cx="7583406" cy="2103302"/>
          </a:xfrm>
          <a:prstGeom prst="rect">
            <a:avLst/>
          </a:prstGeom>
        </p:spPr>
      </p:pic>
      <p:pic>
        <p:nvPicPr>
          <p:cNvPr id="15" name="Imagen 14"/>
          <p:cNvPicPr>
            <a:picLocks noChangeAspect="1"/>
          </p:cNvPicPr>
          <p:nvPr/>
        </p:nvPicPr>
        <p:blipFill>
          <a:blip r:embed="rId5"/>
          <a:stretch>
            <a:fillRect/>
          </a:stretch>
        </p:blipFill>
        <p:spPr>
          <a:xfrm>
            <a:off x="630629" y="3958926"/>
            <a:ext cx="1646063" cy="1700931"/>
          </a:xfrm>
          <a:prstGeom prst="rect">
            <a:avLst/>
          </a:prstGeom>
        </p:spPr>
      </p:pic>
      <p:pic>
        <p:nvPicPr>
          <p:cNvPr id="16" name="Imagen 15"/>
          <p:cNvPicPr>
            <a:picLocks noChangeAspect="1"/>
          </p:cNvPicPr>
          <p:nvPr/>
        </p:nvPicPr>
        <p:blipFill>
          <a:blip r:embed="rId6"/>
          <a:stretch>
            <a:fillRect/>
          </a:stretch>
        </p:blipFill>
        <p:spPr>
          <a:xfrm>
            <a:off x="801331" y="4154014"/>
            <a:ext cx="1304657" cy="1310754"/>
          </a:xfrm>
          <a:prstGeom prst="rect">
            <a:avLst/>
          </a:prstGeom>
        </p:spPr>
      </p:pic>
      <p:sp>
        <p:nvSpPr>
          <p:cNvPr id="20" name="Rectángulo 19"/>
          <p:cNvSpPr/>
          <p:nvPr/>
        </p:nvSpPr>
        <p:spPr>
          <a:xfrm>
            <a:off x="2105988" y="4014323"/>
            <a:ext cx="6300593" cy="1815882"/>
          </a:xfrm>
          <a:prstGeom prst="rect">
            <a:avLst/>
          </a:prstGeom>
        </p:spPr>
        <p:txBody>
          <a:bodyPr wrap="square">
            <a:spAutoFit/>
          </a:bodyPr>
          <a:lstStyle/>
          <a:p>
            <a:pPr algn="just"/>
            <a:r>
              <a:rPr lang="es-CO" dirty="0"/>
              <a:t>Utilización de Tecnología: Considera la implementación de herramientas tecnológicas, como sistemas de gestión de PQRS y plataformas de gestión de recursos humanos, para mejorar la eficiencia y la precisión en la gestión de traslados y acceso a la información. Estas herramientas pueden automatizar procesos, facilitar la recopilación y el análisis de datos, y mejorar la comunicación interna y externa.</a:t>
            </a:r>
          </a:p>
          <a:p>
            <a:pPr algn="just"/>
            <a:endParaRPr lang="es-CO" dirty="0"/>
          </a:p>
          <a:p>
            <a:pPr algn="just"/>
            <a:endParaRPr lang="es-CO" dirty="0"/>
          </a:p>
        </p:txBody>
      </p:sp>
      <p:sp>
        <p:nvSpPr>
          <p:cNvPr id="21" name="TextBox 44">
            <a:extLst>
              <a:ext uri="{FF2B5EF4-FFF2-40B4-BE49-F238E27FC236}">
                <a16:creationId xmlns:a16="http://schemas.microsoft.com/office/drawing/2014/main" id="{0426DBF9-95AF-404A-9BEC-DA4CD7468B5E}"/>
              </a:ext>
            </a:extLst>
          </p:cNvPr>
          <p:cNvSpPr txBox="1"/>
          <p:nvPr/>
        </p:nvSpPr>
        <p:spPr>
          <a:xfrm>
            <a:off x="1128362" y="4368543"/>
            <a:ext cx="516488"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2</a:t>
            </a:r>
          </a:p>
        </p:txBody>
      </p:sp>
      <p:pic>
        <p:nvPicPr>
          <p:cNvPr id="22" name="Imagen 21"/>
          <p:cNvPicPr>
            <a:picLocks noChangeAspect="1"/>
          </p:cNvPicPr>
          <p:nvPr/>
        </p:nvPicPr>
        <p:blipFill>
          <a:blip r:embed="rId7"/>
          <a:stretch>
            <a:fillRect/>
          </a:stretch>
        </p:blipFill>
        <p:spPr>
          <a:xfrm>
            <a:off x="8310936" y="3958926"/>
            <a:ext cx="759341" cy="1916723"/>
          </a:xfrm>
          <a:prstGeom prst="rect">
            <a:avLst/>
          </a:prstGeom>
        </p:spPr>
      </p:pic>
      <p:pic>
        <p:nvPicPr>
          <p:cNvPr id="5" name="Imagen 4"/>
          <p:cNvPicPr>
            <a:picLocks noChangeAspect="1"/>
          </p:cNvPicPr>
          <p:nvPr/>
        </p:nvPicPr>
        <p:blipFill rotWithShape="1">
          <a:blip r:embed="rId8"/>
          <a:srcRect l="67136" t="37035" r="1981" b="27385"/>
          <a:stretch/>
        </p:blipFill>
        <p:spPr>
          <a:xfrm>
            <a:off x="1332885" y="1331882"/>
            <a:ext cx="3141083" cy="2035563"/>
          </a:xfrm>
          <a:prstGeom prst="rect">
            <a:avLst/>
          </a:prstGeom>
        </p:spPr>
      </p:pic>
    </p:spTree>
    <p:extLst>
      <p:ext uri="{BB962C8B-B14F-4D97-AF65-F5344CB8AC3E}">
        <p14:creationId xmlns:p14="http://schemas.microsoft.com/office/powerpoint/2010/main" val="2709153828"/>
      </p:ext>
    </p:extLst>
  </p:cSld>
  <p:clrMapOvr>
    <a:masterClrMapping/>
  </p:clrMapOvr>
</p:sld>
</file>

<file path=ppt/theme/theme1.xml><?xml version="1.0" encoding="utf-8"?>
<a:theme xmlns:a="http://schemas.openxmlformats.org/drawingml/2006/main" name="Tema de Office">
  <a:themeElements>
    <a:clrScheme name="Personalizado 1">
      <a:dk1>
        <a:srgbClr val="000000"/>
      </a:dk1>
      <a:lt1>
        <a:srgbClr val="FFFFFF"/>
      </a:lt1>
      <a:dk2>
        <a:srgbClr val="44546A"/>
      </a:dk2>
      <a:lt2>
        <a:srgbClr val="E7E6E6"/>
      </a:lt2>
      <a:accent1>
        <a:srgbClr val="5B9BD5"/>
      </a:accent1>
      <a:accent2>
        <a:srgbClr val="ED7D31"/>
      </a:accent2>
      <a:accent3>
        <a:srgbClr val="A5A5A5"/>
      </a:accent3>
      <a:accent4>
        <a:srgbClr val="FDE918"/>
      </a:accent4>
      <a:accent5>
        <a:srgbClr val="EC8D08"/>
      </a:accent5>
      <a:accent6>
        <a:srgbClr val="79B72E"/>
      </a:accent6>
      <a:hlink>
        <a:srgbClr val="065F90"/>
      </a:hlink>
      <a:folHlink>
        <a:srgbClr val="177A7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12339</TotalTime>
  <Words>1117</Words>
  <Application>Microsoft Office PowerPoint</Application>
  <PresentationFormat>Panorámica</PresentationFormat>
  <Paragraphs>113</Paragraphs>
  <Slides>8</Slides>
  <Notes>2</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8</vt:i4>
      </vt:variant>
    </vt:vector>
  </HeadingPairs>
  <TitlesOfParts>
    <vt:vector size="16" baseType="lpstr">
      <vt:lpstr>Arial</vt:lpstr>
      <vt:lpstr>Times New Roman</vt:lpstr>
      <vt:lpstr>Calibri</vt:lpstr>
      <vt:lpstr>MyriadPro-Regular</vt:lpstr>
      <vt:lpstr>Poppins SemiBold</vt:lpstr>
      <vt:lpstr>League Spartan</vt:lpstr>
      <vt:lpstr>Open Sans Light</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Comunicaciones</dc:creator>
  <cp:lastModifiedBy>SALA 2-01</cp:lastModifiedBy>
  <cp:revision>315</cp:revision>
  <dcterms:created xsi:type="dcterms:W3CDTF">2021-09-26T15:48:41Z</dcterms:created>
  <dcterms:modified xsi:type="dcterms:W3CDTF">2024-05-15T17:06:07Z</dcterms:modified>
</cp:coreProperties>
</file>