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70" r:id="rId3"/>
    <p:sldId id="3449" r:id="rId4"/>
    <p:sldId id="3450" r:id="rId5"/>
    <p:sldId id="3452" r:id="rId6"/>
    <p:sldId id="3451" r:id="rId7"/>
    <p:sldId id="260" r:id="rId8"/>
    <p:sldId id="3454" r:id="rId9"/>
  </p:sldIdLst>
  <p:sldSz cx="12192000" cy="6858000"/>
  <p:notesSz cx="6858000" cy="9144000"/>
  <p:embeddedFontLst>
    <p:embeddedFont>
      <p:font typeface="Open Sans Light" panose="020B0604020202020204" charset="0"/>
      <p:regular r:id="rId11"/>
      <p:italic r:id="rId12"/>
    </p:embeddedFont>
    <p:embeddedFont>
      <p:font typeface="Poppins SemiBold" panose="020B0604020202020204" charset="0"/>
      <p:bold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gmntoJwwTjHv/2UItbskNTC93A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USUARIO\Desktop\INFORMES%20ATENCION%20AL%20USUARIO%20ITP%20VIGENCIA%202023\9.%20INFORME%20PQRSD%20ITP%20SEPTIEMBRE%20-2023\PORCENTAJE%20INFORME%20PQRSD%20%20SEPTIEMBRE%20223.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USUARIO\Desktop\INFORMES%20ATENCION%20AL%20USUARIO%20ITP%20VIGENCIA%202023\9.%20INFORME%20PQRSD%20ITP%20SEPTIEMBRE%20-2023\PORCENTAJE%20INFORME%20PQRSD%20%20SEPTIEMBRE%20223.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USUARIO\Desktop\INFORMES%20ATENCION%20AL%20USUARIO%20ITP%20VIGENCIA%202023\9.%20INFORME%20PQRSD%20ITP%20SEPTIEMBRE%20-2023\PORCENTAJE%20INFORME%20PQRSD%20%20SEPTIEMBRE%20223.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USUARIO\Desktop\INFORMES%20ATENCION%20AL%20USUARIO%20ITP%20VIGENCIA%202023\9.%20INFORME%20PQRSD%20ITP%20SEPTIEMBRE%20-2023\PORCENTAJE%20INFORME%20PQRSD%20%20SEPTIEMBRE%20223.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/>
              <a:t>CANALES DE ATENCIÓN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canales de comu SEP'!$F$10</c:f>
              <c:strCache>
                <c:ptCount val="1"/>
                <c:pt idx="0">
                  <c:v>TELEFÓNICO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SEP'!$G$10:$H$10</c:f>
              <c:numCache>
                <c:formatCode>0%</c:formatCode>
                <c:ptCount val="2"/>
                <c:pt idx="0" formatCode="General">
                  <c:v>218</c:v>
                </c:pt>
                <c:pt idx="1">
                  <c:v>0.34824281150159747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92-4F74-B6FB-687DA68A6D94}"/>
            </c:ext>
          </c:extLst>
        </c:ser>
        <c:ser>
          <c:idx val="1"/>
          <c:order val="1"/>
          <c:tx>
            <c:strRef>
              <c:f>'total canales de comu SEP'!$F$11</c:f>
              <c:strCache>
                <c:ptCount val="1"/>
                <c:pt idx="0">
                  <c:v>VIRTUAL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SEP'!$G$11:$H$11</c:f>
              <c:numCache>
                <c:formatCode>0%</c:formatCode>
                <c:ptCount val="2"/>
                <c:pt idx="0" formatCode="General">
                  <c:v>318</c:v>
                </c:pt>
                <c:pt idx="1">
                  <c:v>0.50798722044728439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92-4F74-B6FB-687DA68A6D94}"/>
            </c:ext>
          </c:extLst>
        </c:ser>
        <c:ser>
          <c:idx val="2"/>
          <c:order val="2"/>
          <c:tx>
            <c:strRef>
              <c:f>'total canales de comu SEP'!$F$12</c:f>
              <c:strCache>
                <c:ptCount val="1"/>
                <c:pt idx="0">
                  <c:v>PRESENCIAL Y ESCRITO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SEP'!$G$12:$H$12</c:f>
              <c:numCache>
                <c:formatCode>0%</c:formatCode>
                <c:ptCount val="2"/>
                <c:pt idx="0" formatCode="General">
                  <c:v>90</c:v>
                </c:pt>
                <c:pt idx="1">
                  <c:v>0.14376996805111822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92-4F74-B6FB-687DA68A6D94}"/>
            </c:ext>
          </c:extLst>
        </c:ser>
        <c:ser>
          <c:idx val="3"/>
          <c:order val="3"/>
          <c:tx>
            <c:strRef>
              <c:f>'total canales de comu SEP'!$F$13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SEP'!$G$13:$H$13</c:f>
              <c:numCache>
                <c:formatCode>0%</c:formatCode>
                <c:ptCount val="2"/>
                <c:pt idx="0" formatCode="General">
                  <c:v>626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92-4F74-B6FB-687DA68A6D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7040160"/>
        <c:axId val="-217036352"/>
      </c:barChart>
      <c:catAx>
        <c:axId val="-2170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352"/>
        <c:crosses val="autoZero"/>
        <c:auto val="1"/>
        <c:lblAlgn val="ctr"/>
        <c:lblOffset val="100"/>
        <c:noMultiLvlLbl val="0"/>
      </c:catAx>
      <c:valAx>
        <c:axId val="-21703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4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LINEA MOVIL 3138052807   </a:t>
            </a:r>
          </a:p>
        </c:rich>
      </c:tx>
      <c:layout>
        <c:manualLayout>
          <c:xMode val="edge"/>
          <c:yMode val="edge"/>
          <c:x val="0.12455418207058794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'comunicacion telefonica'!$G$9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telefonica'!$G$10:$G$13</c:f>
              <c:numCache>
                <c:formatCode>General</c:formatCode>
                <c:ptCount val="4"/>
                <c:pt idx="0">
                  <c:v>165</c:v>
                </c:pt>
                <c:pt idx="1">
                  <c:v>35</c:v>
                </c:pt>
                <c:pt idx="2">
                  <c:v>18</c:v>
                </c:pt>
                <c:pt idx="3">
                  <c:v>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AA-42D6-BCE4-D4DF2114A0EF}"/>
            </c:ext>
          </c:extLst>
        </c:ser>
        <c:ser>
          <c:idx val="1"/>
          <c:order val="1"/>
          <c:tx>
            <c:strRef>
              <c:f>'comunicacion telefonica'!$H$9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telefonica'!$H$10:$H$13</c:f>
              <c:numCache>
                <c:formatCode>0%</c:formatCode>
                <c:ptCount val="4"/>
                <c:pt idx="0">
                  <c:v>0.75688073394495414</c:v>
                </c:pt>
                <c:pt idx="1">
                  <c:v>0.16055045871559634</c:v>
                </c:pt>
                <c:pt idx="2">
                  <c:v>8.2568807339449546E-2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AA-42D6-BCE4-D4DF2114A0E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7036896"/>
        <c:axId val="-217039616"/>
        <c:axId val="0"/>
      </c:bar3DChart>
      <c:catAx>
        <c:axId val="-21703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9616"/>
        <c:crosses val="autoZero"/>
        <c:auto val="1"/>
        <c:lblAlgn val="ctr"/>
        <c:lblOffset val="100"/>
        <c:noMultiLvlLbl val="0"/>
      </c:catAx>
      <c:valAx>
        <c:axId val="-21703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800" b="1"/>
              <a:t>Correos Institucionales</a:t>
            </a:r>
          </a:p>
        </c:rich>
      </c:tx>
      <c:layout>
        <c:manualLayout>
          <c:xMode val="edge"/>
          <c:yMode val="edge"/>
          <c:x val="0.28244953101792508"/>
          <c:y val="4.020100502512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'canales de comun virtual SEP'!$G$9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SEP'!$F$10:$F$12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SEP'!$G$10:$G$12</c:f>
              <c:numCache>
                <c:formatCode>General</c:formatCode>
                <c:ptCount val="3"/>
                <c:pt idx="0">
                  <c:v>315</c:v>
                </c:pt>
                <c:pt idx="1">
                  <c:v>3</c:v>
                </c:pt>
                <c:pt idx="2">
                  <c:v>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48-42A7-BC60-FEFBAEE912C3}"/>
            </c:ext>
          </c:extLst>
        </c:ser>
        <c:ser>
          <c:idx val="1"/>
          <c:order val="1"/>
          <c:tx>
            <c:strRef>
              <c:f>'canales de comun virtual SEP'!$H$9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SEP'!$F$10:$F$12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SEP'!$H$10:$H$12</c:f>
              <c:numCache>
                <c:formatCode>0%</c:formatCode>
                <c:ptCount val="3"/>
                <c:pt idx="0">
                  <c:v>0.97399999999999998</c:v>
                </c:pt>
                <c:pt idx="1">
                  <c:v>2.5899999999999999E-2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48-42A7-BC60-FEFBAEE912C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17026560"/>
        <c:axId val="-217037984"/>
      </c:barChart>
      <c:catAx>
        <c:axId val="-21702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7984"/>
        <c:crosses val="autoZero"/>
        <c:auto val="1"/>
        <c:lblAlgn val="ctr"/>
        <c:lblOffset val="100"/>
        <c:noMultiLvlLbl val="0"/>
      </c:catAx>
      <c:valAx>
        <c:axId val="-21703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PQRSD POR MODALIDAD DE PETICIÓN</a:t>
            </a:r>
          </a:p>
        </c:rich>
      </c:tx>
      <c:layout>
        <c:manualLayout>
          <c:xMode val="edge"/>
          <c:yMode val="edge"/>
          <c:x val="0.2828524232214899"/>
          <c:y val="3.9072024046215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055988735401969E-2"/>
          <c:y val="7.0640732722066474E-2"/>
          <c:w val="0.85575523610334536"/>
          <c:h val="0.753482026160093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'2023'!$G$9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'2023'!$F$10:$F$16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'2023'!$G$10:$G$16</c:f>
              <c:numCache>
                <c:formatCode>0</c:formatCode>
                <c:ptCount val="7"/>
                <c:pt idx="0">
                  <c:v>125</c:v>
                </c:pt>
                <c:pt idx="1">
                  <c:v>254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DA-4D58-A524-9C09483F24DA}"/>
            </c:ext>
          </c:extLst>
        </c:ser>
        <c:ser>
          <c:idx val="1"/>
          <c:order val="1"/>
          <c:tx>
            <c:strRef>
              <c:f>'2023'!$H$9</c:f>
              <c:strCache>
                <c:ptCount val="1"/>
                <c:pt idx="0">
                  <c:v>PORCENTAJE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'2023'!$F$10:$F$16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'2023'!$H$10:$H$16</c:f>
              <c:numCache>
                <c:formatCode>0%</c:formatCode>
                <c:ptCount val="7"/>
                <c:pt idx="0">
                  <c:v>0.30637254901960786</c:v>
                </c:pt>
                <c:pt idx="1">
                  <c:v>0.62254901960784315</c:v>
                </c:pt>
                <c:pt idx="2">
                  <c:v>2.4509803921568627E-3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6.8627450980392163E-2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DA-4D58-A524-9C09483F24D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217030368"/>
        <c:axId val="-217033088"/>
        <c:axId val="0"/>
      </c:bar3DChart>
      <c:catAx>
        <c:axId val="-2170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3088"/>
        <c:crosses val="autoZero"/>
        <c:auto val="1"/>
        <c:lblAlgn val="ctr"/>
        <c:lblOffset val="100"/>
        <c:noMultiLvlLbl val="0"/>
      </c:catAx>
      <c:valAx>
        <c:axId val="-21703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ES"/>
              <a:t>PETICIONES SIN ATENDER</a:t>
            </a:r>
          </a:p>
        </c:rich>
      </c:tx>
      <c:layout>
        <c:manualLayout>
          <c:xMode val="edge"/>
          <c:yMode val="edge"/>
          <c:x val="0.19058333333333333"/>
          <c:y val="0.136957887457282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val>
            <c:numRef>
              <c:f>'Peticiones por dependencia'!$G$10:$G$22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75-4BEF-A738-666903E2B6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84303488"/>
        <c:axId val="-1684294784"/>
        <c:axId val="-212777232"/>
      </c:bar3DChart>
      <c:catAx>
        <c:axId val="-16843034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DEPENDENCIA </a:t>
                </a:r>
              </a:p>
            </c:rich>
          </c:tx>
          <c:layout>
            <c:manualLayout>
              <c:xMode val="edge"/>
              <c:yMode val="edge"/>
              <c:x val="0.40334230096237972"/>
              <c:y val="0.7880049253102621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294784"/>
        <c:crosses val="autoZero"/>
        <c:auto val="1"/>
        <c:lblAlgn val="ctr"/>
        <c:lblOffset val="100"/>
        <c:noMultiLvlLbl val="0"/>
      </c:catAx>
      <c:valAx>
        <c:axId val="-168429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303488"/>
        <c:crosses val="autoZero"/>
        <c:crossBetween val="between"/>
      </c:valAx>
      <c:serAx>
        <c:axId val="-21277723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29478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572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3506372"/>
            <a:ext cx="12196275" cy="3351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24" y="0"/>
            <a:ext cx="12173675" cy="6868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notificacionesjudiciales@itp.edu.co" TargetMode="External"/><Relationship Id="rId7" Type="http://schemas.openxmlformats.org/officeDocument/2006/relationships/chart" Target="../charts/chart3.xml"/><Relationship Id="rId2" Type="http://schemas.openxmlformats.org/officeDocument/2006/relationships/hyperlink" Target="mailto:atencionalusuario@itp.edu.c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chart" Target="../charts/chart2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" y="0"/>
            <a:ext cx="12175420" cy="6858000"/>
          </a:xfrm>
          <a:prstGeom prst="rect">
            <a:avLst/>
          </a:prstGeom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177" y="2822331"/>
            <a:ext cx="6888549" cy="403566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237393" y="413238"/>
            <a:ext cx="523142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Informe de 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Peticiones, Quejas, 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Reclamos,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Sugerencias y Denuncias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(PQRSD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lvl="0" algn="ctr"/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 Septiembre/2023</a:t>
            </a:r>
            <a:endParaRPr sz="3200" b="1" i="0" u="none" strike="noStrike" cap="none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7" name="Google Shape;90;p1"/>
          <p:cNvSpPr txBox="1"/>
          <p:nvPr/>
        </p:nvSpPr>
        <p:spPr>
          <a:xfrm>
            <a:off x="6832243" y="5196253"/>
            <a:ext cx="3792415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OFICINA DE ATENCIÓN AL USUARIO INSTITUTO TECNOLÓGICO DEL PUTUMAYO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RESOLUCIONES </a:t>
            </a:r>
            <a:r>
              <a:rPr lang="es-CO" sz="1100" b="1" dirty="0" err="1">
                <a:solidFill>
                  <a:schemeClr val="accent1">
                    <a:lumMod val="75000"/>
                  </a:schemeClr>
                </a:solidFill>
              </a:rPr>
              <a:t>Nros</a:t>
            </a:r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. 0316/2015 - 0070/2016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sz="1200" b="1" i="0" u="none" strike="noStrike" cap="none" dirty="0">
              <a:solidFill>
                <a:schemeClr val="accent1">
                  <a:lumMod val="75000"/>
                </a:schemeClr>
              </a:solidFill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84" y="2393493"/>
            <a:ext cx="4248727" cy="4018756"/>
          </a:xfrm>
          <a:prstGeom prst="rect">
            <a:avLst/>
          </a:prstGeom>
        </p:spPr>
      </p:pic>
      <p:sp>
        <p:nvSpPr>
          <p:cNvPr id="3" name="Freeform 1">
            <a:extLst>
              <a:ext uri="{FF2B5EF4-FFF2-40B4-BE49-F238E27FC236}">
                <a16:creationId xmlns:a16="http://schemas.microsoft.com/office/drawing/2014/main" id="{DB5E2079-2B1E-492E-8572-B1B0CF28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199" y="261352"/>
            <a:ext cx="8662004" cy="2388272"/>
          </a:xfrm>
          <a:custGeom>
            <a:avLst/>
            <a:gdLst>
              <a:gd name="T0" fmla="*/ 8738 w 9561"/>
              <a:gd name="T1" fmla="*/ 0 h 3221"/>
              <a:gd name="T2" fmla="*/ 9560 w 9561"/>
              <a:gd name="T3" fmla="*/ 1610 h 3221"/>
              <a:gd name="T4" fmla="*/ 8738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8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8" y="0"/>
                </a:moveTo>
                <a:lnTo>
                  <a:pt x="9560" y="1610"/>
                </a:lnTo>
                <a:lnTo>
                  <a:pt x="8738" y="3220"/>
                </a:lnTo>
                <a:lnTo>
                  <a:pt x="0" y="3220"/>
                </a:lnTo>
                <a:lnTo>
                  <a:pt x="0" y="0"/>
                </a:lnTo>
                <a:lnTo>
                  <a:pt x="8738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just"/>
            <a:r>
              <a:rPr lang="es-CO" dirty="0" smtClean="0"/>
              <a:t>             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El </a:t>
            </a:r>
            <a:r>
              <a:rPr lang="es-CO" dirty="0"/>
              <a:t>presente documento corresponde al Informe de Peticiones, Quejas,</a:t>
            </a:r>
          </a:p>
          <a:p>
            <a:pPr algn="just"/>
            <a:r>
              <a:rPr lang="es-CO" dirty="0" smtClean="0"/>
              <a:t>              Reclamos</a:t>
            </a:r>
            <a:r>
              <a:rPr lang="es-CO" dirty="0"/>
              <a:t>, Sugerencias y Denuncias (PQRSD) recibidas y atendidas por </a:t>
            </a:r>
            <a:r>
              <a:rPr lang="es-CO" dirty="0" smtClean="0"/>
              <a:t>la</a:t>
            </a:r>
            <a:endParaRPr lang="es-CO" dirty="0"/>
          </a:p>
          <a:p>
            <a:pPr algn="just"/>
            <a:r>
              <a:rPr lang="es-CO" dirty="0" smtClean="0"/>
              <a:t>              Oficina de atención al usuario del Instituto Tecnológico del Putumayo </a:t>
            </a:r>
            <a:endParaRPr lang="es-CO" dirty="0"/>
          </a:p>
          <a:p>
            <a:pPr algn="just"/>
            <a:r>
              <a:rPr lang="es-CO" dirty="0" smtClean="0"/>
              <a:t>              Correspondiente al mes de Septiembre de 2023.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 De </a:t>
            </a:r>
            <a:r>
              <a:rPr lang="es-CO" dirty="0"/>
              <a:t>acuerdo con los datos </a:t>
            </a:r>
            <a:r>
              <a:rPr lang="es-CO" dirty="0" smtClean="0"/>
              <a:t>arrojados por </a:t>
            </a:r>
            <a:r>
              <a:rPr lang="es-CO" dirty="0"/>
              <a:t>los canales de </a:t>
            </a:r>
            <a:r>
              <a:rPr lang="es-CO" dirty="0" smtClean="0"/>
              <a:t>atención, 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durante </a:t>
            </a:r>
            <a:r>
              <a:rPr lang="es-CO" dirty="0"/>
              <a:t>en el mes de </a:t>
            </a:r>
            <a:r>
              <a:rPr lang="es-CO" dirty="0" smtClean="0"/>
              <a:t>Septiembre, </a:t>
            </a:r>
            <a:r>
              <a:rPr lang="es-CO" dirty="0"/>
              <a:t>se </a:t>
            </a:r>
            <a:r>
              <a:rPr lang="es-CO" dirty="0">
                <a:solidFill>
                  <a:schemeClr val="tx1"/>
                </a:solidFill>
              </a:rPr>
              <a:t>recibieron </a:t>
            </a:r>
            <a:r>
              <a:rPr lang="es-CO" dirty="0" smtClean="0">
                <a:solidFill>
                  <a:schemeClr val="tx1"/>
                </a:solidFill>
              </a:rPr>
              <a:t>(638) </a:t>
            </a:r>
            <a:r>
              <a:rPr lang="es-CO" dirty="0" smtClean="0"/>
              <a:t>PQRSD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garantizando el registro del 100% y </a:t>
            </a:r>
            <a:r>
              <a:rPr lang="es-CO" dirty="0"/>
              <a:t>teniendo en cuenta lo reportado </a:t>
            </a:r>
            <a:endParaRPr lang="es-CO" dirty="0" smtClean="0"/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les </a:t>
            </a:r>
            <a:r>
              <a:rPr lang="es-CO" dirty="0"/>
              <a:t>fue asignado </a:t>
            </a:r>
            <a:r>
              <a:rPr lang="es-CO" dirty="0" smtClean="0"/>
              <a:t>su </a:t>
            </a:r>
            <a:r>
              <a:rPr lang="es-CO" dirty="0"/>
              <a:t>trámite, </a:t>
            </a:r>
            <a:r>
              <a:rPr lang="es-CO" dirty="0" smtClean="0"/>
              <a:t>no se negó </a:t>
            </a:r>
            <a:r>
              <a:rPr lang="es-CO" dirty="0"/>
              <a:t>el acceso a ninguna de ellas.</a:t>
            </a:r>
          </a:p>
          <a:p>
            <a:pPr algn="just"/>
            <a:r>
              <a:rPr lang="es-CO" dirty="0" smtClean="0"/>
              <a:t> 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CC16497B-B8A4-4BE6-AA2B-35896462B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987" y="387927"/>
            <a:ext cx="944097" cy="2111393"/>
          </a:xfrm>
          <a:custGeom>
            <a:avLst/>
            <a:gdLst>
              <a:gd name="T0" fmla="*/ 779 w 1015"/>
              <a:gd name="T1" fmla="*/ 1525 h 3050"/>
              <a:gd name="T2" fmla="*/ 0 w 1015"/>
              <a:gd name="T3" fmla="*/ 3049 h 3050"/>
              <a:gd name="T4" fmla="*/ 235 w 1015"/>
              <a:gd name="T5" fmla="*/ 3049 h 3050"/>
              <a:gd name="T6" fmla="*/ 1014 w 1015"/>
              <a:gd name="T7" fmla="*/ 1525 h 3050"/>
              <a:gd name="T8" fmla="*/ 235 w 1015"/>
              <a:gd name="T9" fmla="*/ 0 h 3050"/>
              <a:gd name="T10" fmla="*/ 0 w 1015"/>
              <a:gd name="T11" fmla="*/ 0 h 3050"/>
              <a:gd name="T12" fmla="*/ 779 w 1015"/>
              <a:gd name="T13" fmla="*/ 1525 h 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5" h="3050">
                <a:moveTo>
                  <a:pt x="779" y="1525"/>
                </a:moveTo>
                <a:lnTo>
                  <a:pt x="0" y="3049"/>
                </a:lnTo>
                <a:lnTo>
                  <a:pt x="235" y="3049"/>
                </a:lnTo>
                <a:lnTo>
                  <a:pt x="1014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959884E-D2C2-41FD-80B7-6949F84FC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718" y="261353"/>
            <a:ext cx="1906177" cy="2015660"/>
          </a:xfrm>
          <a:custGeom>
            <a:avLst/>
            <a:gdLst>
              <a:gd name="T0" fmla="*/ 1938 w 3877"/>
              <a:gd name="T1" fmla="*/ 3876 h 3877"/>
              <a:gd name="T2" fmla="*/ 0 w 3877"/>
              <a:gd name="T3" fmla="*/ 1938 h 3877"/>
              <a:gd name="T4" fmla="*/ 1938 w 3877"/>
              <a:gd name="T5" fmla="*/ 0 h 3877"/>
              <a:gd name="T6" fmla="*/ 3876 w 3877"/>
              <a:gd name="T7" fmla="*/ 1938 h 3877"/>
              <a:gd name="T8" fmla="*/ 1938 w 3877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7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6" y="1938"/>
                </a:lnTo>
                <a:lnTo>
                  <a:pt x="1938" y="387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7BDE64C-E863-4924-9424-BCF2EDFB8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512" y="526517"/>
            <a:ext cx="1529529" cy="1464920"/>
          </a:xfrm>
          <a:custGeom>
            <a:avLst/>
            <a:gdLst>
              <a:gd name="T0" fmla="*/ 1610 w 3221"/>
              <a:gd name="T1" fmla="*/ 3220 h 3221"/>
              <a:gd name="T2" fmla="*/ 0 w 3221"/>
              <a:gd name="T3" fmla="*/ 1610 h 3221"/>
              <a:gd name="T4" fmla="*/ 1610 w 3221"/>
              <a:gd name="T5" fmla="*/ 0 h 3221"/>
              <a:gd name="T6" fmla="*/ 3220 w 3221"/>
              <a:gd name="T7" fmla="*/ 1610 h 3221"/>
              <a:gd name="T8" fmla="*/ 1610 w 3221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1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20" y="1610"/>
                </a:lnTo>
                <a:lnTo>
                  <a:pt x="1610" y="322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2554987" y="807493"/>
            <a:ext cx="598241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</a:t>
            </a:r>
          </a:p>
        </p:txBody>
      </p:sp>
      <p:sp>
        <p:nvSpPr>
          <p:cNvPr id="32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5906102" y="3798327"/>
            <a:ext cx="62709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2924538" y="3067119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04" y="2914788"/>
            <a:ext cx="3236442" cy="2942543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A03E2A1C-4743-478B-A867-725AA05FA7CE}"/>
              </a:ext>
            </a:extLst>
          </p:cNvPr>
          <p:cNvSpPr txBox="1"/>
          <p:nvPr/>
        </p:nvSpPr>
        <p:spPr>
          <a:xfrm>
            <a:off x="827853" y="3724464"/>
            <a:ext cx="312311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PQRS </a:t>
            </a:r>
          </a:p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Recibidas por canal de atención</a:t>
            </a:r>
            <a:endParaRPr lang="es-CO" sz="2000" b="1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6599756"/>
              </p:ext>
            </p:extLst>
          </p:nvPr>
        </p:nvGraphicFramePr>
        <p:xfrm>
          <a:off x="4954711" y="2914788"/>
          <a:ext cx="5400676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03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8" y="67074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8FF5A817-8DFC-4288-B5DE-A4E55BC9C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9" y="385476"/>
            <a:ext cx="10601725" cy="2670034"/>
          </a:xfrm>
          <a:custGeom>
            <a:avLst/>
            <a:gdLst>
              <a:gd name="T0" fmla="*/ 8737 w 9561"/>
              <a:gd name="T1" fmla="*/ 0 h 3222"/>
              <a:gd name="T2" fmla="*/ 9560 w 9561"/>
              <a:gd name="T3" fmla="*/ 1611 h 3222"/>
              <a:gd name="T4" fmla="*/ 8737 w 9561"/>
              <a:gd name="T5" fmla="*/ 3221 h 3222"/>
              <a:gd name="T6" fmla="*/ 0 w 9561"/>
              <a:gd name="T7" fmla="*/ 3221 h 3222"/>
              <a:gd name="T8" fmla="*/ 0 w 9561"/>
              <a:gd name="T9" fmla="*/ 0 h 3222"/>
              <a:gd name="T10" fmla="*/ 8737 w 9561"/>
              <a:gd name="T11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2">
                <a:moveTo>
                  <a:pt x="8737" y="0"/>
                </a:moveTo>
                <a:lnTo>
                  <a:pt x="9560" y="1611"/>
                </a:lnTo>
                <a:lnTo>
                  <a:pt x="8737" y="3221"/>
                </a:lnTo>
                <a:lnTo>
                  <a:pt x="0" y="3221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D05919DA-DB46-4896-B674-224146B3B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618326"/>
            <a:ext cx="973683" cy="2204334"/>
          </a:xfrm>
          <a:custGeom>
            <a:avLst/>
            <a:gdLst>
              <a:gd name="T0" fmla="*/ 779 w 1014"/>
              <a:gd name="T1" fmla="*/ 1526 h 3052"/>
              <a:gd name="T2" fmla="*/ 0 w 1014"/>
              <a:gd name="T3" fmla="*/ 3051 h 3052"/>
              <a:gd name="T4" fmla="*/ 235 w 1014"/>
              <a:gd name="T5" fmla="*/ 3051 h 3052"/>
              <a:gd name="T6" fmla="*/ 1013 w 1014"/>
              <a:gd name="T7" fmla="*/ 1526 h 3052"/>
              <a:gd name="T8" fmla="*/ 235 w 1014"/>
              <a:gd name="T9" fmla="*/ 0 h 3052"/>
              <a:gd name="T10" fmla="*/ 0 w 1014"/>
              <a:gd name="T11" fmla="*/ 0 h 3052"/>
              <a:gd name="T12" fmla="*/ 779 w 1014"/>
              <a:gd name="T13" fmla="*/ 1526 h 3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2">
                <a:moveTo>
                  <a:pt x="779" y="1526"/>
                </a:moveTo>
                <a:lnTo>
                  <a:pt x="0" y="3051"/>
                </a:lnTo>
                <a:lnTo>
                  <a:pt x="235" y="3051"/>
                </a:lnTo>
                <a:lnTo>
                  <a:pt x="1013" y="1526"/>
                </a:lnTo>
                <a:lnTo>
                  <a:pt x="235" y="0"/>
                </a:lnTo>
                <a:lnTo>
                  <a:pt x="0" y="0"/>
                </a:lnTo>
                <a:lnTo>
                  <a:pt x="779" y="1526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486" y="790098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6127284" y="2252943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DC74189-4BAA-4563-9537-543388EA0EB0}"/>
              </a:ext>
            </a:extLst>
          </p:cNvPr>
          <p:cNvSpPr txBox="1">
            <a:spLocks/>
          </p:cNvSpPr>
          <p:nvPr/>
        </p:nvSpPr>
        <p:spPr>
          <a:xfrm>
            <a:off x="5243525" y="504685"/>
            <a:ext cx="3317730" cy="2585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es-ES" sz="1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s-ES" sz="12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2975" y="993563"/>
            <a:ext cx="55496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B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DF8D4B28-B349-4FE6-9944-1158E9E0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8" y="3152277"/>
            <a:ext cx="10601726" cy="2779098"/>
          </a:xfrm>
          <a:custGeom>
            <a:avLst/>
            <a:gdLst>
              <a:gd name="T0" fmla="*/ 8737 w 9561"/>
              <a:gd name="T1" fmla="*/ 0 h 3221"/>
              <a:gd name="T2" fmla="*/ 9560 w 9561"/>
              <a:gd name="T3" fmla="*/ 1610 h 3221"/>
              <a:gd name="T4" fmla="*/ 8737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7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7" y="0"/>
                </a:moveTo>
                <a:lnTo>
                  <a:pt x="9560" y="1610"/>
                </a:lnTo>
                <a:lnTo>
                  <a:pt x="8737" y="3220"/>
                </a:lnTo>
                <a:lnTo>
                  <a:pt x="0" y="3220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ACA7DAB3-9321-46FB-8863-014B4730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3313538"/>
            <a:ext cx="937937" cy="2376188"/>
          </a:xfrm>
          <a:custGeom>
            <a:avLst/>
            <a:gdLst>
              <a:gd name="T0" fmla="*/ 779 w 1014"/>
              <a:gd name="T1" fmla="*/ 1525 h 3051"/>
              <a:gd name="T2" fmla="*/ 0 w 1014"/>
              <a:gd name="T3" fmla="*/ 3050 h 3051"/>
              <a:gd name="T4" fmla="*/ 235 w 1014"/>
              <a:gd name="T5" fmla="*/ 3050 h 3051"/>
              <a:gd name="T6" fmla="*/ 1013 w 1014"/>
              <a:gd name="T7" fmla="*/ 1525 h 3051"/>
              <a:gd name="T8" fmla="*/ 235 w 1014"/>
              <a:gd name="T9" fmla="*/ 0 h 3051"/>
              <a:gd name="T10" fmla="*/ 0 w 1014"/>
              <a:gd name="T11" fmla="*/ 0 h 3051"/>
              <a:gd name="T12" fmla="*/ 779 w 1014"/>
              <a:gd name="T13" fmla="*/ 1525 h 3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1">
                <a:moveTo>
                  <a:pt x="779" y="1525"/>
                </a:moveTo>
                <a:lnTo>
                  <a:pt x="0" y="3050"/>
                </a:lnTo>
                <a:lnTo>
                  <a:pt x="235" y="3050"/>
                </a:lnTo>
                <a:lnTo>
                  <a:pt x="1013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3B24E21-14DA-4E1D-9189-738A4526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6" y="3654057"/>
            <a:ext cx="1648628" cy="1696754"/>
          </a:xfrm>
          <a:custGeom>
            <a:avLst/>
            <a:gdLst>
              <a:gd name="T0" fmla="*/ 1938 w 3875"/>
              <a:gd name="T1" fmla="*/ 3876 h 3877"/>
              <a:gd name="T2" fmla="*/ 0 w 3875"/>
              <a:gd name="T3" fmla="*/ 1938 h 3877"/>
              <a:gd name="T4" fmla="*/ 1938 w 3875"/>
              <a:gd name="T5" fmla="*/ 0 h 3877"/>
              <a:gd name="T6" fmla="*/ 3874 w 3875"/>
              <a:gd name="T7" fmla="*/ 1938 h 3877"/>
              <a:gd name="T8" fmla="*/ 1938 w 3875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6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633D2021-5E31-4A8D-9E79-616FC4ECD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46" y="3845686"/>
            <a:ext cx="1308035" cy="1311893"/>
          </a:xfrm>
          <a:custGeom>
            <a:avLst/>
            <a:gdLst>
              <a:gd name="T0" fmla="*/ 1610 w 3220"/>
              <a:gd name="T1" fmla="*/ 3220 h 3221"/>
              <a:gd name="T2" fmla="*/ 0 w 3220"/>
              <a:gd name="T3" fmla="*/ 1610 h 3221"/>
              <a:gd name="T4" fmla="*/ 1610 w 3220"/>
              <a:gd name="T5" fmla="*/ 0 h 3221"/>
              <a:gd name="T6" fmla="*/ 3219 w 3220"/>
              <a:gd name="T7" fmla="*/ 1610 h 3221"/>
              <a:gd name="T8" fmla="*/ 1610 w 3220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19" y="1610"/>
                </a:lnTo>
                <a:lnTo>
                  <a:pt x="1610" y="322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312590" y="4042249"/>
            <a:ext cx="912975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5629164" y="426314"/>
            <a:ext cx="4560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 smtClean="0">
                <a:solidFill>
                  <a:schemeClr val="tx1"/>
                </a:solidFill>
              </a:rPr>
              <a:t>El 76% corresponde a la llamadas recibidas. Sugiere  que </a:t>
            </a:r>
            <a:r>
              <a:rPr lang="es-CO" sz="1200" dirty="0">
                <a:solidFill>
                  <a:schemeClr val="tx1"/>
                </a:solidFill>
              </a:rPr>
              <a:t>este canal es el más utilizado para la comunicación con los </a:t>
            </a:r>
            <a:r>
              <a:rPr lang="es-CO" sz="1200" dirty="0" smtClean="0">
                <a:solidFill>
                  <a:schemeClr val="tx1"/>
                </a:solidFill>
              </a:rPr>
              <a:t>usuarios. La comunicación </a:t>
            </a:r>
            <a:r>
              <a:rPr lang="es-CO" sz="1200" dirty="0">
                <a:solidFill>
                  <a:schemeClr val="tx1"/>
                </a:solidFill>
              </a:rPr>
              <a:t>vía telefonía celular, corresponde a </a:t>
            </a:r>
            <a:r>
              <a:rPr lang="es-CO" sz="1200" dirty="0" smtClean="0">
                <a:solidFill>
                  <a:schemeClr val="tx1"/>
                </a:solidFill>
              </a:rPr>
              <a:t>la información brindada respecto de las fechas de primeros parciales, reporte de notas a SIGEDIN, supletorios, adición y cancelación de unidades de formación, 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5676476" y="3307218"/>
            <a:ext cx="45897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 smtClean="0">
                <a:latin typeface="+mj-lt"/>
              </a:rPr>
              <a:t>El </a:t>
            </a:r>
            <a:r>
              <a:rPr lang="es-CO" sz="1200" dirty="0">
                <a:latin typeface="+mj-lt"/>
              </a:rPr>
              <a:t>canal </a:t>
            </a:r>
            <a:r>
              <a:rPr lang="es-CO" sz="1200" dirty="0" smtClean="0">
                <a:latin typeface="+mj-lt"/>
                <a:hlinkClick r:id="rId2"/>
              </a:rPr>
              <a:t>atencionalusuario@itp.edu.co</a:t>
            </a:r>
            <a:r>
              <a:rPr lang="es-CO" sz="1200" dirty="0" smtClean="0">
                <a:latin typeface="+mj-lt"/>
              </a:rPr>
              <a:t> </a:t>
            </a:r>
            <a:r>
              <a:rPr lang="es-CO" sz="1200" dirty="0">
                <a:latin typeface="+mj-lt"/>
              </a:rPr>
              <a:t>recibió un total de 315 </a:t>
            </a:r>
            <a:r>
              <a:rPr lang="es-CO" sz="1200" dirty="0" smtClean="0">
                <a:latin typeface="+mj-lt"/>
              </a:rPr>
              <a:t>PQRS, </a:t>
            </a:r>
            <a:r>
              <a:rPr lang="es-CO" sz="1200" dirty="0">
                <a:latin typeface="+mj-lt"/>
              </a:rPr>
              <a:t>lo que representa el 97% del total de solicitudes. </a:t>
            </a:r>
            <a:r>
              <a:rPr lang="es-CO" sz="1200" dirty="0" smtClean="0">
                <a:latin typeface="+mj-lt"/>
              </a:rPr>
              <a:t>Es </a:t>
            </a:r>
            <a:r>
              <a:rPr lang="es-CO" sz="1200" dirty="0">
                <a:latin typeface="+mj-lt"/>
              </a:rPr>
              <a:t>claramente el canal preferido y utilizado por la mayoría de los usuarios para comunicarse con el Instituto Tecnológico del Putumayo. Esto puede sugerir que es un canal eficaz y accesible para los usuarios.</a:t>
            </a:r>
          </a:p>
          <a:p>
            <a:pPr algn="just"/>
            <a:endParaRPr lang="es-CO" sz="1200" dirty="0" smtClean="0">
              <a:latin typeface="+mj-lt"/>
            </a:endParaRPr>
          </a:p>
          <a:p>
            <a:pPr algn="just"/>
            <a:r>
              <a:rPr lang="es-CO" sz="1200" dirty="0" smtClean="0">
                <a:latin typeface="+mj-lt"/>
              </a:rPr>
              <a:t>El canal </a:t>
            </a:r>
            <a:r>
              <a:rPr lang="es-CO" sz="1200" dirty="0" smtClean="0">
                <a:hlinkClick r:id="rId3"/>
              </a:rPr>
              <a:t>notificacionesjudiciales@itp.edu.co</a:t>
            </a:r>
            <a:r>
              <a:rPr lang="es-CO" sz="1200" dirty="0"/>
              <a:t> </a:t>
            </a:r>
            <a:r>
              <a:rPr lang="es-CO" sz="1200" dirty="0" smtClean="0">
                <a:latin typeface="+mj-lt"/>
              </a:rPr>
              <a:t>recibió </a:t>
            </a:r>
            <a:r>
              <a:rPr lang="es-CO" sz="1200" dirty="0">
                <a:latin typeface="+mj-lt"/>
              </a:rPr>
              <a:t>solo 3 </a:t>
            </a:r>
            <a:r>
              <a:rPr lang="es-CO" sz="1200" dirty="0" smtClean="0">
                <a:latin typeface="+mj-lt"/>
              </a:rPr>
              <a:t>PQRS, </a:t>
            </a:r>
            <a:r>
              <a:rPr lang="es-CO" sz="1200" dirty="0">
                <a:latin typeface="+mj-lt"/>
              </a:rPr>
              <a:t>lo que equivale al 3% del total. Esto indica que, en comparación con las consultas de los usuarios, las comunicaciones relacionadas con asuntos judiciales son relativamente bajas</a:t>
            </a:r>
            <a:endParaRPr lang="es-CO" sz="1200" dirty="0" smtClean="0">
              <a:latin typeface="+mj-lt"/>
            </a:endParaRPr>
          </a:p>
          <a:p>
            <a:pPr algn="just"/>
            <a:endParaRPr lang="es-CO" sz="1200" dirty="0">
              <a:latin typeface="+mj-lt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3529" y="1639575"/>
            <a:ext cx="3935925" cy="1259600"/>
          </a:xfrm>
          <a:prstGeom prst="rect">
            <a:avLst/>
          </a:prstGeom>
        </p:spPr>
      </p:pic>
      <p:graphicFrame>
        <p:nvGraphicFramePr>
          <p:cNvPr id="23" name="Gráfico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4893470"/>
              </p:ext>
            </p:extLst>
          </p:nvPr>
        </p:nvGraphicFramePr>
        <p:xfrm>
          <a:off x="1106395" y="361211"/>
          <a:ext cx="4638674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9093" y="4894365"/>
            <a:ext cx="3952170" cy="912891"/>
          </a:xfrm>
          <a:prstGeom prst="rect">
            <a:avLst/>
          </a:prstGeom>
        </p:spPr>
      </p:pic>
      <p:graphicFrame>
        <p:nvGraphicFramePr>
          <p:cNvPr id="25" name="Gráfico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1696166"/>
              </p:ext>
            </p:extLst>
          </p:nvPr>
        </p:nvGraphicFramePr>
        <p:xfrm>
          <a:off x="1433361" y="3110214"/>
          <a:ext cx="3246756" cy="1864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6426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CBE94ECF-D8EB-43AB-9E04-F7BAFD2CA675}"/>
              </a:ext>
            </a:extLst>
          </p:cNvPr>
          <p:cNvSpPr txBox="1"/>
          <p:nvPr/>
        </p:nvSpPr>
        <p:spPr>
          <a:xfrm>
            <a:off x="1147876" y="265309"/>
            <a:ext cx="890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PQRSD </a:t>
            </a:r>
          </a:p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recibidas por modalidad de petición  </a:t>
            </a:r>
            <a:endParaRPr lang="es-ES" sz="2000" b="1"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515801" y="1134741"/>
            <a:ext cx="3227000" cy="1716761"/>
            <a:chOff x="841067" y="1917832"/>
            <a:chExt cx="3227000" cy="1716761"/>
          </a:xfrm>
        </p:grpSpPr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ACC54A79-6517-4AD0-A7EF-0568FBC5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163" y="1917832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5A2E50C-38B2-4E39-B969-A9AC3BC4E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067" y="2082710"/>
              <a:ext cx="878256" cy="1168841"/>
            </a:xfrm>
            <a:custGeom>
              <a:avLst/>
              <a:gdLst>
                <a:gd name="T0" fmla="*/ 1785 w 1786"/>
                <a:gd name="T1" fmla="*/ 2218 h 2379"/>
                <a:gd name="T2" fmla="*/ 1785 w 1786"/>
                <a:gd name="T3" fmla="*/ 2218 h 2379"/>
                <a:gd name="T4" fmla="*/ 1189 w 1786"/>
                <a:gd name="T5" fmla="*/ 2378 h 2379"/>
                <a:gd name="T6" fmla="*/ 1189 w 1786"/>
                <a:gd name="T7" fmla="*/ 2378 h 2379"/>
                <a:gd name="T8" fmla="*/ 0 w 1786"/>
                <a:gd name="T9" fmla="*/ 1189 h 2379"/>
                <a:gd name="T10" fmla="*/ 0 w 1786"/>
                <a:gd name="T11" fmla="*/ 1189 h 2379"/>
                <a:gd name="T12" fmla="*/ 1189 w 1786"/>
                <a:gd name="T13" fmla="*/ 0 h 2379"/>
                <a:gd name="T14" fmla="*/ 1189 w 1786"/>
                <a:gd name="T15" fmla="*/ 0 h 2379"/>
                <a:gd name="T16" fmla="*/ 1785 w 1786"/>
                <a:gd name="T17" fmla="*/ 160 h 2379"/>
                <a:gd name="T18" fmla="*/ 1785 w 1786"/>
                <a:gd name="T19" fmla="*/ 2218 h 2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6" h="2379">
                  <a:moveTo>
                    <a:pt x="1785" y="2218"/>
                  </a:moveTo>
                  <a:lnTo>
                    <a:pt x="1785" y="2218"/>
                  </a:lnTo>
                  <a:cubicBezTo>
                    <a:pt x="1612" y="2316"/>
                    <a:pt x="1403" y="2378"/>
                    <a:pt x="1189" y="2378"/>
                  </a:cubicBezTo>
                  <a:lnTo>
                    <a:pt x="1189" y="2378"/>
                  </a:lnTo>
                  <a:cubicBezTo>
                    <a:pt x="532" y="2378"/>
                    <a:pt x="0" y="1846"/>
                    <a:pt x="0" y="1189"/>
                  </a:cubicBezTo>
                  <a:lnTo>
                    <a:pt x="0" y="1189"/>
                  </a:lnTo>
                  <a:cubicBezTo>
                    <a:pt x="0" y="532"/>
                    <a:pt x="532" y="0"/>
                    <a:pt x="1189" y="0"/>
                  </a:cubicBezTo>
                  <a:lnTo>
                    <a:pt x="1189" y="0"/>
                  </a:lnTo>
                  <a:cubicBezTo>
                    <a:pt x="1406" y="0"/>
                    <a:pt x="1610" y="59"/>
                    <a:pt x="1785" y="160"/>
                  </a:cubicBezTo>
                  <a:lnTo>
                    <a:pt x="1785" y="2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CABB8CDE-52B6-4869-943A-E9A31A1A0B9F}"/>
                </a:ext>
              </a:extLst>
            </p:cNvPr>
            <p:cNvSpPr txBox="1"/>
            <p:nvPr/>
          </p:nvSpPr>
          <p:spPr>
            <a:xfrm>
              <a:off x="1027491" y="2199131"/>
              <a:ext cx="505268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1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17E8788B-BB4B-4B6B-90BC-C204B2AAD379}"/>
                </a:ext>
              </a:extLst>
            </p:cNvPr>
            <p:cNvSpPr txBox="1">
              <a:spLocks/>
            </p:cNvSpPr>
            <p:nvPr/>
          </p:nvSpPr>
          <p:spPr>
            <a:xfrm>
              <a:off x="1938930" y="2532709"/>
              <a:ext cx="1854658" cy="1098762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PETICIONES DE </a:t>
              </a:r>
              <a:r>
                <a:rPr lang="es-CO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INFORMACION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125</a:t>
              </a:r>
              <a:endParaRPr lang="es-CO" sz="1600" b="1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   31%</a:t>
              </a:r>
              <a:endParaRPr lang="es-CO" sz="1600" b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dirty="0" smtClean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Freeform 4">
            <a:extLst>
              <a:ext uri="{FF2B5EF4-FFF2-40B4-BE49-F238E27FC236}">
                <a16:creationId xmlns:a16="http://schemas.microsoft.com/office/drawing/2014/main" id="{47EE9595-8053-4D3F-B95C-8C3F830BD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241" y="1169669"/>
            <a:ext cx="2408904" cy="17167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0493ED3D-50FF-4D52-8C34-6A1D5377D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568" y="1355371"/>
            <a:ext cx="587672" cy="1175345"/>
          </a:xfrm>
          <a:custGeom>
            <a:avLst/>
            <a:gdLst>
              <a:gd name="T0" fmla="*/ 1194 w 1195"/>
              <a:gd name="T1" fmla="*/ 2388 h 2389"/>
              <a:gd name="T2" fmla="*/ 1194 w 1195"/>
              <a:gd name="T3" fmla="*/ 2388 h 2389"/>
              <a:gd name="T4" fmla="*/ 0 w 1195"/>
              <a:gd name="T5" fmla="*/ 1194 h 2389"/>
              <a:gd name="T6" fmla="*/ 0 w 1195"/>
              <a:gd name="T7" fmla="*/ 1194 h 2389"/>
              <a:gd name="T8" fmla="*/ 1194 w 1195"/>
              <a:gd name="T9" fmla="*/ 0 h 2389"/>
              <a:gd name="T10" fmla="*/ 1194 w 1195"/>
              <a:gd name="T11" fmla="*/ 2388 h 2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95" h="2389">
                <a:moveTo>
                  <a:pt x="1194" y="2388"/>
                </a:moveTo>
                <a:lnTo>
                  <a:pt x="1194" y="2388"/>
                </a:lnTo>
                <a:cubicBezTo>
                  <a:pt x="535" y="2388"/>
                  <a:pt x="0" y="1853"/>
                  <a:pt x="0" y="1194"/>
                </a:cubicBezTo>
                <a:lnTo>
                  <a:pt x="0" y="1194"/>
                </a:lnTo>
                <a:cubicBezTo>
                  <a:pt x="0" y="535"/>
                  <a:pt x="535" y="0"/>
                  <a:pt x="1194" y="0"/>
                </a:cubicBezTo>
                <a:lnTo>
                  <a:pt x="1194" y="238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EED0BD1C-BB58-45A8-80DA-294A9AEBC031}"/>
              </a:ext>
            </a:extLst>
          </p:cNvPr>
          <p:cNvSpPr txBox="1"/>
          <p:nvPr/>
        </p:nvSpPr>
        <p:spPr>
          <a:xfrm>
            <a:off x="4027595" y="1348322"/>
            <a:ext cx="692818" cy="115416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6900" b="1" dirty="0">
                <a:solidFill>
                  <a:schemeClr val="accent2">
                    <a:lumMod val="50000"/>
                  </a:schemeClr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1FFD9365-C691-452E-B625-5E86CD0A3EE2}"/>
              </a:ext>
            </a:extLst>
          </p:cNvPr>
          <p:cNvSpPr txBox="1">
            <a:spLocks/>
          </p:cNvSpPr>
          <p:nvPr/>
        </p:nvSpPr>
        <p:spPr>
          <a:xfrm>
            <a:off x="4774744" y="1784546"/>
            <a:ext cx="2113145" cy="10156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PETICIONES DE 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INTERES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    PARTICULAR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254</a:t>
            </a:r>
            <a:r>
              <a:rPr lang="es-CO" sz="1400" dirty="0" smtClean="0"/>
              <a:t>  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77%</a:t>
            </a:r>
            <a:r>
              <a:rPr lang="es-CO" sz="1400" dirty="0" smtClean="0"/>
              <a:t> </a:t>
            </a:r>
            <a:r>
              <a:rPr lang="es-CO" sz="1400" b="1" dirty="0" smtClean="0"/>
              <a:t>  </a:t>
            </a:r>
            <a:endParaRPr lang="es-CO" sz="1400" b="1" kern="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7345514" y="1169669"/>
            <a:ext cx="3171328" cy="1716761"/>
            <a:chOff x="7932443" y="1668904"/>
            <a:chExt cx="3171328" cy="1716761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E8EA2AD-9D73-4D17-BC66-15AAC41E6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1500" y="1668904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FC6F0CB-2C07-4833-9AF5-74B0B1B94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6240" y="1917832"/>
              <a:ext cx="728628" cy="1099448"/>
            </a:xfrm>
            <a:custGeom>
              <a:avLst/>
              <a:gdLst>
                <a:gd name="T0" fmla="*/ 1481 w 1482"/>
                <a:gd name="T1" fmla="*/ 2174 h 2237"/>
                <a:gd name="T2" fmla="*/ 1481 w 1482"/>
                <a:gd name="T3" fmla="*/ 2174 h 2237"/>
                <a:gd name="T4" fmla="*/ 1118 w 1482"/>
                <a:gd name="T5" fmla="*/ 2236 h 2237"/>
                <a:gd name="T6" fmla="*/ 1118 w 1482"/>
                <a:gd name="T7" fmla="*/ 2236 h 2237"/>
                <a:gd name="T8" fmla="*/ 0 w 1482"/>
                <a:gd name="T9" fmla="*/ 1118 h 2237"/>
                <a:gd name="T10" fmla="*/ 0 w 1482"/>
                <a:gd name="T11" fmla="*/ 1118 h 2237"/>
                <a:gd name="T12" fmla="*/ 1118 w 1482"/>
                <a:gd name="T13" fmla="*/ 0 h 2237"/>
                <a:gd name="T14" fmla="*/ 1118 w 1482"/>
                <a:gd name="T15" fmla="*/ 0 h 2237"/>
                <a:gd name="T16" fmla="*/ 1481 w 1482"/>
                <a:gd name="T17" fmla="*/ 60 h 2237"/>
                <a:gd name="T18" fmla="*/ 1481 w 1482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2" h="2237">
                  <a:moveTo>
                    <a:pt x="1481" y="2174"/>
                  </a:moveTo>
                  <a:lnTo>
                    <a:pt x="1481" y="2174"/>
                  </a:lnTo>
                  <a:cubicBezTo>
                    <a:pt x="1367" y="2214"/>
                    <a:pt x="1243" y="2236"/>
                    <a:pt x="1118" y="2236"/>
                  </a:cubicBezTo>
                  <a:lnTo>
                    <a:pt x="1118" y="2236"/>
                  </a:lnTo>
                  <a:cubicBezTo>
                    <a:pt x="500" y="2236"/>
                    <a:pt x="0" y="1735"/>
                    <a:pt x="0" y="1118"/>
                  </a:cubicBezTo>
                  <a:lnTo>
                    <a:pt x="0" y="1118"/>
                  </a:lnTo>
                  <a:cubicBezTo>
                    <a:pt x="0" y="500"/>
                    <a:pt x="500" y="0"/>
                    <a:pt x="1118" y="0"/>
                  </a:cubicBezTo>
                  <a:lnTo>
                    <a:pt x="1118" y="0"/>
                  </a:lnTo>
                  <a:cubicBezTo>
                    <a:pt x="1245" y="0"/>
                    <a:pt x="1368" y="21"/>
                    <a:pt x="1481" y="60"/>
                  </a:cubicBezTo>
                  <a:lnTo>
                    <a:pt x="1481" y="217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E1B19456-24B4-409B-921B-885C6B1E9723}"/>
                </a:ext>
              </a:extLst>
            </p:cNvPr>
            <p:cNvSpPr txBox="1"/>
            <p:nvPr/>
          </p:nvSpPr>
          <p:spPr>
            <a:xfrm>
              <a:off x="7932443" y="1958989"/>
              <a:ext cx="715260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3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3B9CA683-ADE5-4933-863E-5D36955C4BB2}"/>
                </a:ext>
              </a:extLst>
            </p:cNvPr>
            <p:cNvSpPr txBox="1">
              <a:spLocks/>
            </p:cNvSpPr>
            <p:nvPr/>
          </p:nvSpPr>
          <p:spPr>
            <a:xfrm>
              <a:off x="8852867" y="2230866"/>
              <a:ext cx="2250904" cy="655564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</a:t>
              </a: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QUEJAS 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1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  <a:endParaRPr lang="es-ES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08695" y="3010504"/>
            <a:ext cx="3144850" cy="1716762"/>
            <a:chOff x="955744" y="4448511"/>
            <a:chExt cx="3144850" cy="1716762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A0FE4677-7FF2-478B-889A-FF67E6B8E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690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tx1"/>
                </a:solidFill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2AE75B3E-B8B8-4401-B6FD-505A943F3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227" y="4585902"/>
              <a:ext cx="730797" cy="1099446"/>
            </a:xfrm>
            <a:custGeom>
              <a:avLst/>
              <a:gdLst>
                <a:gd name="T0" fmla="*/ 1483 w 1484"/>
                <a:gd name="T1" fmla="*/ 2174 h 2237"/>
                <a:gd name="T2" fmla="*/ 1483 w 1484"/>
                <a:gd name="T3" fmla="*/ 2174 h 2237"/>
                <a:gd name="T4" fmla="*/ 1118 w 1484"/>
                <a:gd name="T5" fmla="*/ 2236 h 2237"/>
                <a:gd name="T6" fmla="*/ 1118 w 1484"/>
                <a:gd name="T7" fmla="*/ 2236 h 2237"/>
                <a:gd name="T8" fmla="*/ 0 w 1484"/>
                <a:gd name="T9" fmla="*/ 1117 h 2237"/>
                <a:gd name="T10" fmla="*/ 0 w 1484"/>
                <a:gd name="T11" fmla="*/ 1117 h 2237"/>
                <a:gd name="T12" fmla="*/ 1118 w 1484"/>
                <a:gd name="T13" fmla="*/ 0 h 2237"/>
                <a:gd name="T14" fmla="*/ 1118 w 1484"/>
                <a:gd name="T15" fmla="*/ 0 h 2237"/>
                <a:gd name="T16" fmla="*/ 1482 w 1484"/>
                <a:gd name="T17" fmla="*/ 60 h 2237"/>
                <a:gd name="T18" fmla="*/ 1483 w 1484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4" h="2237">
                  <a:moveTo>
                    <a:pt x="1483" y="2174"/>
                  </a:moveTo>
                  <a:lnTo>
                    <a:pt x="1483" y="2174"/>
                  </a:lnTo>
                  <a:cubicBezTo>
                    <a:pt x="1367" y="2213"/>
                    <a:pt x="1244" y="2236"/>
                    <a:pt x="1118" y="2236"/>
                  </a:cubicBezTo>
                  <a:lnTo>
                    <a:pt x="1118" y="2236"/>
                  </a:lnTo>
                  <a:cubicBezTo>
                    <a:pt x="501" y="2236"/>
                    <a:pt x="0" y="1735"/>
                    <a:pt x="0" y="1117"/>
                  </a:cubicBezTo>
                  <a:lnTo>
                    <a:pt x="0" y="1117"/>
                  </a:lnTo>
                  <a:cubicBezTo>
                    <a:pt x="0" y="499"/>
                    <a:pt x="501" y="0"/>
                    <a:pt x="1118" y="0"/>
                  </a:cubicBezTo>
                  <a:lnTo>
                    <a:pt x="1118" y="0"/>
                  </a:lnTo>
                  <a:cubicBezTo>
                    <a:pt x="1246" y="0"/>
                    <a:pt x="1368" y="20"/>
                    <a:pt x="1482" y="60"/>
                  </a:cubicBezTo>
                  <a:lnTo>
                    <a:pt x="1483" y="217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ADF34DC6-B348-43B3-A58D-59BEF752D813}"/>
                </a:ext>
              </a:extLst>
            </p:cNvPr>
            <p:cNvSpPr txBox="1"/>
            <p:nvPr/>
          </p:nvSpPr>
          <p:spPr>
            <a:xfrm>
              <a:off x="955744" y="4568222"/>
              <a:ext cx="769763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4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4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100BD07C-5F6D-496F-B6C6-97C6D42CB4DD}"/>
                </a:ext>
              </a:extLst>
            </p:cNvPr>
            <p:cNvSpPr txBox="1">
              <a:spLocks/>
            </p:cNvSpPr>
            <p:nvPr/>
          </p:nvSpPr>
          <p:spPr>
            <a:xfrm>
              <a:off x="1813543" y="4695930"/>
              <a:ext cx="2235452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RECLAMOS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3886687" y="3032955"/>
            <a:ext cx="3132458" cy="1716762"/>
            <a:chOff x="4335949" y="4448511"/>
            <a:chExt cx="3132458" cy="17167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CD1CF841-6204-43DD-9919-89156C7F9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429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D3F9F80-C3B2-4D13-9DDE-23F1EA751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949" y="4725443"/>
              <a:ext cx="830548" cy="1105952"/>
            </a:xfrm>
            <a:custGeom>
              <a:avLst/>
              <a:gdLst>
                <a:gd name="T0" fmla="*/ 1686 w 1687"/>
                <a:gd name="T1" fmla="*/ 2094 h 2247"/>
                <a:gd name="T2" fmla="*/ 1686 w 1687"/>
                <a:gd name="T3" fmla="*/ 2094 h 2247"/>
                <a:gd name="T4" fmla="*/ 1123 w 1687"/>
                <a:gd name="T5" fmla="*/ 2246 h 2247"/>
                <a:gd name="T6" fmla="*/ 1123 w 1687"/>
                <a:gd name="T7" fmla="*/ 2246 h 2247"/>
                <a:gd name="T8" fmla="*/ 0 w 1687"/>
                <a:gd name="T9" fmla="*/ 1123 h 2247"/>
                <a:gd name="T10" fmla="*/ 0 w 1687"/>
                <a:gd name="T11" fmla="*/ 1123 h 2247"/>
                <a:gd name="T12" fmla="*/ 1123 w 1687"/>
                <a:gd name="T13" fmla="*/ 0 h 2247"/>
                <a:gd name="T14" fmla="*/ 1123 w 1687"/>
                <a:gd name="T15" fmla="*/ 0 h 2247"/>
                <a:gd name="T16" fmla="*/ 1686 w 1687"/>
                <a:gd name="T17" fmla="*/ 151 h 2247"/>
                <a:gd name="T18" fmla="*/ 1686 w 1687"/>
                <a:gd name="T19" fmla="*/ 2094 h 2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7" h="2247">
                  <a:moveTo>
                    <a:pt x="1686" y="2094"/>
                  </a:moveTo>
                  <a:lnTo>
                    <a:pt x="1686" y="2094"/>
                  </a:lnTo>
                  <a:cubicBezTo>
                    <a:pt x="1522" y="2188"/>
                    <a:pt x="1325" y="2246"/>
                    <a:pt x="1123" y="2246"/>
                  </a:cubicBezTo>
                  <a:lnTo>
                    <a:pt x="1123" y="2246"/>
                  </a:lnTo>
                  <a:cubicBezTo>
                    <a:pt x="503" y="2246"/>
                    <a:pt x="0" y="1743"/>
                    <a:pt x="0" y="1123"/>
                  </a:cubicBezTo>
                  <a:lnTo>
                    <a:pt x="0" y="1123"/>
                  </a:lnTo>
                  <a:cubicBezTo>
                    <a:pt x="0" y="503"/>
                    <a:pt x="503" y="0"/>
                    <a:pt x="1123" y="0"/>
                  </a:cubicBezTo>
                  <a:lnTo>
                    <a:pt x="1123" y="0"/>
                  </a:lnTo>
                  <a:cubicBezTo>
                    <a:pt x="1328" y="0"/>
                    <a:pt x="1521" y="55"/>
                    <a:pt x="1686" y="151"/>
                  </a:cubicBezTo>
                  <a:lnTo>
                    <a:pt x="1686" y="2094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82287C18-F7CC-43B1-AE12-8B04FD860A8B}"/>
                </a:ext>
              </a:extLst>
            </p:cNvPr>
            <p:cNvSpPr txBox="1"/>
            <p:nvPr/>
          </p:nvSpPr>
          <p:spPr>
            <a:xfrm>
              <a:off x="4355571" y="4729811"/>
              <a:ext cx="753732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5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5</a:t>
              </a:r>
            </a:p>
          </p:txBody>
        </p:sp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0C03989B-C1DB-4F9F-983A-B4F94031C634}"/>
                </a:ext>
              </a:extLst>
            </p:cNvPr>
            <p:cNvSpPr txBox="1">
              <a:spLocks/>
            </p:cNvSpPr>
            <p:nvPr/>
          </p:nvSpPr>
          <p:spPr>
            <a:xfrm>
              <a:off x="5290914" y="4914081"/>
              <a:ext cx="2177493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  SUGERENCIAS 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7466283" y="3065083"/>
            <a:ext cx="3037192" cy="1716762"/>
            <a:chOff x="8025767" y="4253200"/>
            <a:chExt cx="3037192" cy="1716762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025767" y="4479921"/>
              <a:ext cx="750526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6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5"/>
              <a:ext cx="1854658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DENUNCIAS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746181" y="4781845"/>
            <a:ext cx="2955765" cy="1547497"/>
            <a:chOff x="8107194" y="4253200"/>
            <a:chExt cx="2955765" cy="1716762"/>
          </a:xfrm>
        </p:grpSpPr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8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107519" y="4479921"/>
              <a:ext cx="668774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7</a:t>
              </a:r>
            </a:p>
          </p:txBody>
        </p:sp>
        <p:sp>
          <p:nvSpPr>
            <p:cNvPr id="39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4"/>
              <a:ext cx="1854658" cy="788729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OTRO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28</a:t>
              </a:r>
              <a:r>
                <a:rPr lang="es-CO" sz="1600" b="1" dirty="0" smtClean="0"/>
                <a:t> 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7</a:t>
              </a: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%</a:t>
              </a:r>
              <a:r>
                <a:rPr lang="es-CO" sz="1600" b="1" dirty="0" smtClean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900" y="4945430"/>
            <a:ext cx="2615411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970070"/>
              </p:ext>
            </p:extLst>
          </p:nvPr>
        </p:nvGraphicFramePr>
        <p:xfrm>
          <a:off x="338604" y="166663"/>
          <a:ext cx="6734176" cy="2600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ángulo 1"/>
          <p:cNvSpPr/>
          <p:nvPr/>
        </p:nvSpPr>
        <p:spPr>
          <a:xfrm>
            <a:off x="7134326" y="166663"/>
            <a:ext cx="4374811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 smtClean="0"/>
              <a:t>Las </a:t>
            </a:r>
            <a:r>
              <a:rPr lang="es-CO" dirty="0"/>
              <a:t>Peticiones de Información también tienen una representación significativa, abarcando el 31% del total con 125 PQRS. Estas peticiones pueden estar relacionadas con la búsqueda de información sobre </a:t>
            </a:r>
            <a:r>
              <a:rPr lang="es-CO" dirty="0" smtClean="0"/>
              <a:t>convocatorias para vinculación de docentes cátedra, ocasionales y continuidad, convenios para practicas y pasantías en las diferentes entidades territoriales, corporación y consorcios,   planes </a:t>
            </a:r>
            <a:r>
              <a:rPr lang="es-CO" dirty="0"/>
              <a:t>de estudio, registro SNIES de los programas en el caso de transferencias externas, </a:t>
            </a:r>
            <a:r>
              <a:rPr lang="es-CO" dirty="0" smtClean="0"/>
              <a:t>relación de estudiantes para el tramite de póliza contra accidentes, relación de bienes muebles para tramite de póliza contra todo riesgo y </a:t>
            </a:r>
            <a:r>
              <a:rPr lang="es-CO" dirty="0"/>
              <a:t>otra información requerida por las universidades.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La presencia de una única queja indica que, aunque poco común, los usuarios pueden tener preocupaciones o descontento con algún aspecto de los servicios o procesos del Instituto.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La ausencia total de Reclamos, Sugerencias y Denuncias sugiere una percepción generalmente positiva de los usuarios hacia los servicios o procesos del Instituto durante </a:t>
            </a:r>
            <a:r>
              <a:rPr lang="es-CO" dirty="0" smtClean="0"/>
              <a:t>en el mes de septiembre de 203. </a:t>
            </a:r>
            <a:r>
              <a:rPr lang="es-CO" dirty="0"/>
              <a:t>Esto puede indicar una satisfacción general con los servicios prestados y la falta de problemas graves que requieran reclamos, sugerencias o denuncias.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68264" y="2857109"/>
            <a:ext cx="68045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Las Peticiones de Interés Particular son el tipo de PQRS más predominante, representando el 62% del total con 254 solicitudes. Esto sugiere que la mayoría de las consultas o solicitudes recibidas están relacionadas con asuntos específicos de los usuarios, tales como certificados de estudio, solicitudes de reingreso, récord académicos, duplicados de diploma y acta de grado por perdida, homologaciones, transferencias internas y externas, cancelaciones de unidades de formación, validaciones por suficiencia, cambio de programas, certificaciones laborales para contratistas y servidores públicos, retiros y aplazamiento de semestre.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/>
          <a:srcRect l="66742" t="21990" r="2149" b="48792"/>
          <a:stretch/>
        </p:blipFill>
        <p:spPr>
          <a:xfrm>
            <a:off x="2154115" y="4763111"/>
            <a:ext cx="2612882" cy="138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9516" y="248776"/>
            <a:ext cx="298511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800" dirty="0">
                <a:latin typeface="MyriadPro-Regular" panose="020B0503030403020204" pitchFamily="34" charset="0"/>
              </a:rPr>
              <a:t>P Q R S D</a:t>
            </a: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3644629" y="564246"/>
            <a:ext cx="524598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700" dirty="0">
                <a:latin typeface="MyriadPro-Regular" panose="020B0503030403020204" pitchFamily="34" charset="0"/>
              </a:rPr>
              <a:t>asignadas a </a:t>
            </a:r>
            <a:r>
              <a:rPr lang="es-CO" sz="1700" dirty="0" smtClean="0">
                <a:latin typeface="MyriadPro-Regular" panose="020B0503030403020204" pitchFamily="34" charset="0"/>
              </a:rPr>
              <a:t>dependencias y </a:t>
            </a:r>
            <a:r>
              <a:rPr lang="es-CO" sz="1700" dirty="0">
                <a:latin typeface="MyriadPro-Regular" panose="020B0503030403020204" pitchFamily="34" charset="0"/>
              </a:rPr>
              <a:t>grupos internos </a:t>
            </a:r>
            <a:r>
              <a:rPr lang="es-CO" sz="1700" dirty="0" smtClean="0">
                <a:latin typeface="MyriadPro-Regular" panose="020B0503030403020204" pitchFamily="34" charset="0"/>
              </a:rPr>
              <a:t>de trabajo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763" y="1233659"/>
            <a:ext cx="4443310" cy="2205472"/>
          </a:xfrm>
          <a:prstGeom prst="rect">
            <a:avLst/>
          </a:prstGeom>
        </p:spPr>
      </p:pic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070021"/>
              </p:ext>
            </p:extLst>
          </p:nvPr>
        </p:nvGraphicFramePr>
        <p:xfrm>
          <a:off x="548408" y="2886587"/>
          <a:ext cx="4572000" cy="4358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ángulo 4"/>
          <p:cNvSpPr/>
          <p:nvPr/>
        </p:nvSpPr>
        <p:spPr>
          <a:xfrm>
            <a:off x="5354427" y="990113"/>
            <a:ext cx="633934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Atención al Usuario: La dependencia de Atención al Usuario ha recibido y atendido todas las PQRS que ha recibido, lo que representa un excelente desempeño con un 100% de atención.</a:t>
            </a:r>
          </a:p>
          <a:p>
            <a:endParaRPr lang="es-CO" dirty="0"/>
          </a:p>
          <a:p>
            <a:pPr algn="just"/>
            <a:r>
              <a:rPr lang="es-CO" dirty="0"/>
              <a:t>Contratación, Rectoría, Registro y Control, Sala de Docentes, Talento Humano, Financiera, Vicerrectoría Académica, Bienestar Universitario, Consejo Académico y Vicerrectoría Administrativa: Estas dependencias también han atendido todas las PQRS que han recibido, demostrando una eficacia del 100% en la atención a las solicitudes.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Jurídica: La dependencia jurídica ha atendido el 83% de las PQRS recibidas, con 10 atendidas y 2 sin atender. Esto indica que, aunque la mayoría de las solicitudes han sido atendidas, existe margen para mejorar la tasa de atención.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CIECYT: La dependencia CIECYT ha atendido el 88% de las PQRS recibidas, con 14 atendidas y 2 sin atender. Al igual que la dependencia jurídica, aún hay espacio para mejorar la tasa de atención.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En resumen, la mayoría de las dependencias han mostrado un buen desempeño en la atención a las PQRS, con una tasa de atención promedio del 97%. Sin embargo, las dependencias jurídica y CIECYT pueden beneficiarse de una mayor atención para asegurar que todas las solicitudes sean atendidas de manera oportuna y efectiva.</a:t>
            </a:r>
          </a:p>
        </p:txBody>
      </p:sp>
    </p:spTree>
    <p:extLst>
      <p:ext uri="{BB962C8B-B14F-4D97-AF65-F5344CB8AC3E}">
        <p14:creationId xmlns:p14="http://schemas.microsoft.com/office/powerpoint/2010/main" val="130422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772404"/>
              </p:ext>
            </p:extLst>
          </p:nvPr>
        </p:nvGraphicFramePr>
        <p:xfrm>
          <a:off x="3065586" y="3611942"/>
          <a:ext cx="5037455" cy="2501016"/>
        </p:xfrm>
        <a:graphic>
          <a:graphicData uri="http://schemas.openxmlformats.org/drawingml/2006/table">
            <a:tbl>
              <a:tblPr firstRow="1" firstCol="1" bandRow="1"/>
              <a:tblGrid>
                <a:gridCol w="3507740">
                  <a:extLst>
                    <a:ext uri="{9D8B030D-6E8A-4147-A177-3AD203B41FA5}">
                      <a16:colId xmlns:a16="http://schemas.microsoft.com/office/drawing/2014/main" val="3684606340"/>
                    </a:ext>
                  </a:extLst>
                </a:gridCol>
                <a:gridCol w="1529715">
                  <a:extLst>
                    <a:ext uri="{9D8B030D-6E8A-4147-A177-3AD203B41FA5}">
                      <a16:colId xmlns:a16="http://schemas.microsoft.com/office/drawing/2014/main" val="11639702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promedio de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99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Tipos de petición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 permitidos para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20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EXPEDICIÓN COPIAS DE DOCUMENTOS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21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TRASLADOS POR COMPETENCIA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89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ENTES DE CONTROL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834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CONSULTAS DE INFORMACIÓN TÉCNICA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25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QUEJAS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72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RECLAMOS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96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SUGERENCIAS Y FELICITACIONES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74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DERECHOS DE PETICIÓN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67172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2274278" y="28795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solidFill>
                  <a:srgbClr val="1A3B8F"/>
                </a:solidFill>
                <a:latin typeface="Arial" panose="020B0604020202020204" pitchFamily="34" charset="0"/>
              </a:rPr>
              <a:t>Gestión de traslados y acceso a la Información 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949570" y="1365173"/>
            <a:ext cx="107793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La gestión de traslados y el acceso a la información de las PQRS en el Instituto Tecnológico del Putumayo son aspectos cruciales para garantizar una respuesta eficiente y satisfactoria a las solicitudes de los usuarios. Durante el presente mes </a:t>
            </a:r>
            <a:r>
              <a:rPr lang="es-CO" dirty="0" smtClean="0"/>
              <a:t>de septiembre de 2023, no </a:t>
            </a:r>
            <a:r>
              <a:rPr lang="es-CO" dirty="0"/>
              <a:t>se presento ningún evento donde </a:t>
            </a:r>
            <a:r>
              <a:rPr lang="es-CO" dirty="0" smtClean="0"/>
              <a:t>se niegue </a:t>
            </a:r>
            <a:r>
              <a:rPr lang="es-CO" dirty="0"/>
              <a:t>el acceso a la información de la entidad</a:t>
            </a:r>
            <a:r>
              <a:rPr lang="es-CO" dirty="0" smtClean="0"/>
              <a:t>.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Respecto de la petición </a:t>
            </a:r>
            <a:r>
              <a:rPr lang="es-CO" dirty="0"/>
              <a:t>de información sobre solicitud de </a:t>
            </a:r>
            <a:r>
              <a:rPr lang="es-CO" dirty="0" smtClean="0"/>
              <a:t>reingreso de una estudiante y el requerimiento</a:t>
            </a:r>
            <a:r>
              <a:rPr lang="es-CO" dirty="0"/>
              <a:t> </a:t>
            </a:r>
            <a:r>
              <a:rPr lang="es-CO" dirty="0" smtClean="0"/>
              <a:t>para designación de un perito para la realización de un avalúo </a:t>
            </a:r>
            <a:r>
              <a:rPr lang="es-CO" dirty="0"/>
              <a:t>comercial </a:t>
            </a:r>
            <a:r>
              <a:rPr lang="es-CO" dirty="0" smtClean="0"/>
              <a:t>a un inmueble en inmediaciones del municipio de Sibundoy Putumayo. El Instituto Tecnológico </a:t>
            </a:r>
            <a:r>
              <a:rPr lang="es-CO" dirty="0"/>
              <a:t>del </a:t>
            </a:r>
            <a:r>
              <a:rPr lang="es-CO" dirty="0" smtClean="0"/>
              <a:t>Putumayo, respondió de manera amplia y oportunamente a la peticionaria, notificándose de la respuesta por vía correo electrónico. Al Juzgado </a:t>
            </a:r>
            <a:r>
              <a:rPr lang="es-CO" dirty="0"/>
              <a:t>segundo Administrativo del Circuito de </a:t>
            </a:r>
            <a:r>
              <a:rPr lang="es-CO" dirty="0" smtClean="0"/>
              <a:t>Mocoa, se remitió la información de la designación del perito disponible de acuerdo con el perfil requerido</a:t>
            </a:r>
            <a:r>
              <a:rPr lang="es-CO" dirty="0"/>
              <a:t>. </a:t>
            </a:r>
            <a:r>
              <a:rPr lang="es-CO" dirty="0" smtClean="0"/>
              <a:t>Destacando </a:t>
            </a:r>
            <a:r>
              <a:rPr lang="es-CO" dirty="0"/>
              <a:t>la prontitud, la exhaustividad y la adecuación a los procedimientos legales.</a:t>
            </a:r>
          </a:p>
        </p:txBody>
      </p:sp>
    </p:spTree>
    <p:extLst>
      <p:ext uri="{BB962C8B-B14F-4D97-AF65-F5344CB8AC3E}">
        <p14:creationId xmlns:p14="http://schemas.microsoft.com/office/powerpoint/2010/main" val="8086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8748" y="483661"/>
            <a:ext cx="3716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dirty="0">
                <a:latin typeface="MyriadPro-Regular" panose="020B0503030403020204" pitchFamily="34" charset="0"/>
              </a:rPr>
              <a:t>Recomendaciones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737" y="1573823"/>
            <a:ext cx="5081955" cy="179362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021265" y="1641536"/>
            <a:ext cx="368716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Promover la Transparencia: Fomentar una cultura de transparencia y rendición de cuentas en toda la institución, donde se priorice la divulgación proactiva de información relevante sobre la gestión de PQRS y se brinde acceso a la misma a todos los interesados.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014" y="169103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830" y="1820465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48272" y="2023930"/>
            <a:ext cx="39305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1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430" y="1678894"/>
            <a:ext cx="794352" cy="15834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200" y="3843209"/>
            <a:ext cx="4907991" cy="210330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29" y="3958926"/>
            <a:ext cx="1646063" cy="170093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31" y="4154014"/>
            <a:ext cx="1304657" cy="1310754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105988" y="4006015"/>
            <a:ext cx="368716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Portal de PQRS en Línea: Implementar un portal en línea donde los usuarios puedan presentar sus PQRS, realizar seguimiento de su estado y acceder a información relevante sobre el proceso de gestión de PQRS en el Instituto Tecnológico del Putumayo.</a:t>
            </a:r>
          </a:p>
        </p:txBody>
      </p:sp>
      <p:sp>
        <p:nvSpPr>
          <p:cNvPr id="2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1128362" y="4368543"/>
            <a:ext cx="516488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716" y="3933182"/>
            <a:ext cx="759341" cy="19167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8"/>
          <a:srcRect l="66969" t="22179" r="2092" b="41665"/>
          <a:stretch/>
        </p:blipFill>
        <p:spPr>
          <a:xfrm>
            <a:off x="1514425" y="1433415"/>
            <a:ext cx="2854635" cy="187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3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DE918"/>
      </a:accent4>
      <a:accent5>
        <a:srgbClr val="EC8D08"/>
      </a:accent5>
      <a:accent6>
        <a:srgbClr val="79B72E"/>
      </a:accent6>
      <a:hlink>
        <a:srgbClr val="065F90"/>
      </a:hlink>
      <a:folHlink>
        <a:srgbClr val="177A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12426</TotalTime>
  <Words>1110</Words>
  <Application>Microsoft Office PowerPoint</Application>
  <PresentationFormat>Panorámica</PresentationFormat>
  <Paragraphs>113</Paragraphs>
  <Slides>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Open Sans Light</vt:lpstr>
      <vt:lpstr>Arial</vt:lpstr>
      <vt:lpstr>Times New Roman</vt:lpstr>
      <vt:lpstr>MyriadPro-Regular</vt:lpstr>
      <vt:lpstr>Poppins SemiBold</vt:lpstr>
      <vt:lpstr>League Spartan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SALA 2-01</cp:lastModifiedBy>
  <cp:revision>307</cp:revision>
  <dcterms:created xsi:type="dcterms:W3CDTF">2021-09-26T15:48:41Z</dcterms:created>
  <dcterms:modified xsi:type="dcterms:W3CDTF">2024-05-15T02:48:44Z</dcterms:modified>
</cp:coreProperties>
</file>