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notesSlides/notesSlide2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2.xml" ContentType="application/vnd.openxmlformats-officedocument.themeOverr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3.xml" ContentType="application/vnd.openxmlformats-officedocument.themeOverr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theme/themeOverride4.xml" ContentType="application/vnd.openxmlformats-officedocument.themeOverr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0"/>
  </p:notesMasterIdLst>
  <p:sldIdLst>
    <p:sldId id="256" r:id="rId2"/>
    <p:sldId id="270" r:id="rId3"/>
    <p:sldId id="3449" r:id="rId4"/>
    <p:sldId id="3450" r:id="rId5"/>
    <p:sldId id="3452" r:id="rId6"/>
    <p:sldId id="3451" r:id="rId7"/>
    <p:sldId id="260" r:id="rId8"/>
    <p:sldId id="3454" r:id="rId9"/>
  </p:sldIdLst>
  <p:sldSz cx="12192000" cy="6858000"/>
  <p:notesSz cx="6858000" cy="9144000"/>
  <p:embeddedFontLst>
    <p:embeddedFont>
      <p:font typeface="Calibri" panose="020F0502020204030204" pitchFamily="34" charset="0"/>
      <p:regular r:id="rId11"/>
      <p:bold r:id="rId12"/>
      <p:italic r:id="rId13"/>
      <p:boldItalic r:id="rId14"/>
    </p:embeddedFont>
    <p:embeddedFont>
      <p:font typeface="Open Sans Light" panose="020B0604020202020204" charset="0"/>
      <p:regular r:id="rId15"/>
      <p:italic r:id="rId16"/>
    </p:embeddedFont>
    <p:embeddedFont>
      <p:font typeface="Poppins SemiBold" panose="020B0604020202020204" charset="0"/>
      <p:bold r:id="rId17"/>
      <p:boldItalic r:id="rId1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29" roundtripDataSignature="AMtx7mgmntoJwwTjHv/2UItbskNTC93A1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3300" autoAdjust="0"/>
  </p:normalViewPr>
  <p:slideViewPr>
    <p:cSldViewPr snapToGrid="0">
      <p:cViewPr varScale="1">
        <p:scale>
          <a:sx n="108" d="100"/>
          <a:sy n="108" d="100"/>
        </p:scale>
        <p:origin x="67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18" Type="http://schemas.openxmlformats.org/officeDocument/2006/relationships/font" Target="fonts/font8.fntdata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font" Target="fonts/font7.fntdata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6.fntdata"/><Relationship Id="rId29" Type="http://customschemas.google.com/relationships/presentationmetadata" Target="meta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5.fntdata"/><Relationship Id="rId10" Type="http://schemas.openxmlformats.org/officeDocument/2006/relationships/notesMaster" Target="notesMasters/notesMaster1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4.fntdata"/><Relationship Id="rId30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Hoja_de_c_lculo_de_Microsoft_Excel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package" Target="../embeddings/Hoja_de_c_lculo_de_Microsoft_Excel1.xlsx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package" Target="../embeddings/Hoja_de_c_lculo_de_Microsoft_Excel2.xlsx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USUARIO\Desktop\INFORMES%20PQRS%202024\INFORMES%20ATENCION%20AL%20USUARIO%20ITP%20VIGENCIA%202024\8.%20INFORME%20PQRSD%20ITP%20AGOSTO%202023\PORCENTAJE%20INFORME%20PQRSD%20%20AGOSTO%202024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4.xml"/><Relationship Id="rId2" Type="http://schemas.microsoft.com/office/2011/relationships/chartColorStyle" Target="colors5.xml"/><Relationship Id="rId1" Type="http://schemas.microsoft.com/office/2011/relationships/chartStyle" Target="style5.xml"/><Relationship Id="rId4" Type="http://schemas.openxmlformats.org/officeDocument/2006/relationships/package" Target="../embeddings/Hoja_de_c_lculo_de_Microsoft_Excel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0" i="0" u="none" strike="noStrike" kern="1200" cap="none" spc="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defRPr>
            </a:pPr>
            <a:r>
              <a:rPr lang="es-CO"/>
              <a:t>CANALES DE ATENCIÓN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cap="none" spc="0" normalizeH="0" baseline="0">
              <a:solidFill>
                <a:schemeClr val="tx1">
                  <a:lumMod val="65000"/>
                  <a:lumOff val="35000"/>
                </a:schemeClr>
              </a:solidFill>
              <a:latin typeface="+mj-lt"/>
              <a:ea typeface="+mj-ea"/>
              <a:cs typeface="+mj-cs"/>
            </a:defRPr>
          </a:pPr>
          <a:endParaRPr lang="es-CO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'total canales de comu AGOSTO'!$F$10</c:f>
              <c:strCache>
                <c:ptCount val="1"/>
                <c:pt idx="0">
                  <c:v>TELEFÓNICO 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'total canales de comu AGOSTO'!$G$9:$H$9</c:f>
              <c:strCache>
                <c:ptCount val="2"/>
                <c:pt idx="0">
                  <c:v>CANTIDAD</c:v>
                </c:pt>
                <c:pt idx="1">
                  <c:v>PORCENTAJE </c:v>
                </c:pt>
              </c:strCache>
            </c:strRef>
          </c:cat>
          <c:val>
            <c:numRef>
              <c:f>'total canales de comu AGOSTO'!$G$10:$H$10</c:f>
              <c:numCache>
                <c:formatCode>0%</c:formatCode>
                <c:ptCount val="2"/>
                <c:pt idx="0" formatCode="General">
                  <c:v>160</c:v>
                </c:pt>
                <c:pt idx="1">
                  <c:v>0.35476718403547675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89D-4695-9256-F14A5BA2830D}"/>
            </c:ext>
          </c:extLst>
        </c:ser>
        <c:ser>
          <c:idx val="1"/>
          <c:order val="1"/>
          <c:tx>
            <c:strRef>
              <c:f>'total canales de comu AGOSTO'!$F$11</c:f>
              <c:strCache>
                <c:ptCount val="1"/>
                <c:pt idx="0">
                  <c:v>VIRTUAL 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'total canales de comu AGOSTO'!$G$9:$H$9</c:f>
              <c:strCache>
                <c:ptCount val="2"/>
                <c:pt idx="0">
                  <c:v>CANTIDAD</c:v>
                </c:pt>
                <c:pt idx="1">
                  <c:v>PORCENTAJE </c:v>
                </c:pt>
              </c:strCache>
            </c:strRef>
          </c:cat>
          <c:val>
            <c:numRef>
              <c:f>'total canales de comu AGOSTO'!$G$11:$H$11</c:f>
              <c:numCache>
                <c:formatCode>0%</c:formatCode>
                <c:ptCount val="2"/>
                <c:pt idx="0" formatCode="General">
                  <c:v>255</c:v>
                </c:pt>
                <c:pt idx="1">
                  <c:v>0.56541019955654104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89D-4695-9256-F14A5BA2830D}"/>
            </c:ext>
          </c:extLst>
        </c:ser>
        <c:ser>
          <c:idx val="2"/>
          <c:order val="2"/>
          <c:tx>
            <c:strRef>
              <c:f>'total canales de comu AGOSTO'!$F$12</c:f>
              <c:strCache>
                <c:ptCount val="1"/>
                <c:pt idx="0">
                  <c:v>PRESENCIAL Y ESCRITO 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'total canales de comu AGOSTO'!$G$9:$H$9</c:f>
              <c:strCache>
                <c:ptCount val="2"/>
                <c:pt idx="0">
                  <c:v>CANTIDAD</c:v>
                </c:pt>
                <c:pt idx="1">
                  <c:v>PORCENTAJE </c:v>
                </c:pt>
              </c:strCache>
            </c:strRef>
          </c:cat>
          <c:val>
            <c:numRef>
              <c:f>'total canales de comu AGOSTO'!$G$12:$H$12</c:f>
              <c:numCache>
                <c:formatCode>0%</c:formatCode>
                <c:ptCount val="2"/>
                <c:pt idx="0" formatCode="General">
                  <c:v>36</c:v>
                </c:pt>
                <c:pt idx="1">
                  <c:v>7.9822616407982258E-2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A89D-4695-9256-F14A5BA2830D}"/>
            </c:ext>
          </c:extLst>
        </c:ser>
        <c:ser>
          <c:idx val="3"/>
          <c:order val="3"/>
          <c:tx>
            <c:strRef>
              <c:f>'total canales de comu AGOSTO'!$F$13</c:f>
              <c:strCache>
                <c:ptCount val="1"/>
                <c:pt idx="0">
                  <c:v>TOTAL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'total canales de comu AGOSTO'!$G$9:$H$9</c:f>
              <c:strCache>
                <c:ptCount val="2"/>
                <c:pt idx="0">
                  <c:v>CANTIDAD</c:v>
                </c:pt>
                <c:pt idx="1">
                  <c:v>PORCENTAJE </c:v>
                </c:pt>
              </c:strCache>
            </c:strRef>
          </c:cat>
          <c:val>
            <c:numRef>
              <c:f>'total canales de comu AGOSTO'!$G$13:$H$13</c:f>
              <c:numCache>
                <c:formatCode>0%</c:formatCode>
                <c:ptCount val="2"/>
                <c:pt idx="0" formatCode="General">
                  <c:v>451</c:v>
                </c:pt>
                <c:pt idx="1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A89D-4695-9256-F14A5BA2830D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-217040160"/>
        <c:axId val="-217036352"/>
      </c:barChart>
      <c:catAx>
        <c:axId val="-2170401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cap="none" spc="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-217036352"/>
        <c:crosses val="autoZero"/>
        <c:auto val="1"/>
        <c:lblAlgn val="ctr"/>
        <c:lblOffset val="100"/>
        <c:noMultiLvlLbl val="0"/>
      </c:catAx>
      <c:valAx>
        <c:axId val="-21703635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in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-21704016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CO"/>
              <a:t>LINEA MOVIL 3138052807   </a:t>
            </a:r>
          </a:p>
        </c:rich>
      </c:tx>
      <c:layout>
        <c:manualLayout>
          <c:xMode val="edge"/>
          <c:yMode val="edge"/>
          <c:x val="0.12455418207058794"/>
          <c:y val="1.851851851851851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percentStacked"/>
        <c:varyColors val="0"/>
        <c:ser>
          <c:idx val="0"/>
          <c:order val="0"/>
          <c:tx>
            <c:strRef>
              <c:f>'comunicacion telefonica'!$G$9</c:f>
              <c:strCache>
                <c:ptCount val="1"/>
                <c:pt idx="0">
                  <c:v>CANTIDAD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'comunicacion telefonica'!$F$10:$F$13</c:f>
              <c:strCache>
                <c:ptCount val="4"/>
                <c:pt idx="0">
                  <c:v>LLAMADAS RECIBIDAS</c:v>
                </c:pt>
                <c:pt idx="1">
                  <c:v>LLAMADAS REALIZADAS</c:v>
                </c:pt>
                <c:pt idx="2">
                  <c:v>LLAMADAS PERDIDAS</c:v>
                </c:pt>
                <c:pt idx="3">
                  <c:v>TOTAL DE LLAMADAS</c:v>
                </c:pt>
              </c:strCache>
            </c:strRef>
          </c:cat>
          <c:val>
            <c:numRef>
              <c:f>'comunicacion telefonica'!$G$10:$G$13</c:f>
              <c:numCache>
                <c:formatCode>General</c:formatCode>
                <c:ptCount val="4"/>
                <c:pt idx="0">
                  <c:v>145</c:v>
                </c:pt>
                <c:pt idx="1">
                  <c:v>10</c:v>
                </c:pt>
                <c:pt idx="2">
                  <c:v>5</c:v>
                </c:pt>
                <c:pt idx="3">
                  <c:v>160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810-499B-BA14-A455EADC270D}"/>
            </c:ext>
          </c:extLst>
        </c:ser>
        <c:ser>
          <c:idx val="1"/>
          <c:order val="1"/>
          <c:tx>
            <c:strRef>
              <c:f>'comunicacion telefonica'!$H$9</c:f>
              <c:strCache>
                <c:ptCount val="1"/>
                <c:pt idx="0">
                  <c:v>PORCENTAJE 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atMod val="103000"/>
                    <a:lumMod val="102000"/>
                    <a:tint val="94000"/>
                  </a:schemeClr>
                </a:gs>
                <a:gs pos="50000">
                  <a:schemeClr val="accent2">
                    <a:satMod val="110000"/>
                    <a:lumMod val="100000"/>
                    <a:shade val="100000"/>
                  </a:schemeClr>
                </a:gs>
                <a:gs pos="100000">
                  <a:schemeClr val="accent2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'comunicacion telefonica'!$F$10:$F$13</c:f>
              <c:strCache>
                <c:ptCount val="4"/>
                <c:pt idx="0">
                  <c:v>LLAMADAS RECIBIDAS</c:v>
                </c:pt>
                <c:pt idx="1">
                  <c:v>LLAMADAS REALIZADAS</c:v>
                </c:pt>
                <c:pt idx="2">
                  <c:v>LLAMADAS PERDIDAS</c:v>
                </c:pt>
                <c:pt idx="3">
                  <c:v>TOTAL DE LLAMADAS</c:v>
                </c:pt>
              </c:strCache>
            </c:strRef>
          </c:cat>
          <c:val>
            <c:numRef>
              <c:f>'comunicacion telefonica'!$H$10:$H$13</c:f>
              <c:numCache>
                <c:formatCode>0%</c:formatCode>
                <c:ptCount val="4"/>
                <c:pt idx="0">
                  <c:v>0.90625</c:v>
                </c:pt>
                <c:pt idx="1">
                  <c:v>6.25E-2</c:v>
                </c:pt>
                <c:pt idx="2">
                  <c:v>3.125E-2</c:v>
                </c:pt>
                <c:pt idx="3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810-499B-BA14-A455EADC270D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-217036896"/>
        <c:axId val="-217039616"/>
        <c:axId val="0"/>
      </c:bar3DChart>
      <c:catAx>
        <c:axId val="-2170368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-217039616"/>
        <c:crosses val="autoZero"/>
        <c:auto val="1"/>
        <c:lblAlgn val="ctr"/>
        <c:lblOffset val="100"/>
        <c:noMultiLvlLbl val="0"/>
      </c:catAx>
      <c:valAx>
        <c:axId val="-21703961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-21703689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4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CO"/>
              <a:t>Correos Institucionales</a:t>
            </a:r>
          </a:p>
        </c:rich>
      </c:tx>
      <c:layout>
        <c:manualLayout>
          <c:xMode val="edge"/>
          <c:yMode val="edge"/>
          <c:x val="0.28244953101792508"/>
          <c:y val="4.020100502512562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title>
    <c:autoTitleDeleted val="0"/>
    <c:plotArea>
      <c:layout/>
      <c:barChart>
        <c:barDir val="bar"/>
        <c:grouping val="percentStacked"/>
        <c:varyColors val="0"/>
        <c:ser>
          <c:idx val="0"/>
          <c:order val="0"/>
          <c:tx>
            <c:strRef>
              <c:f>'canales de comun virtual AGOSTO'!$G$9</c:f>
              <c:strCache>
                <c:ptCount val="1"/>
                <c:pt idx="0">
                  <c:v>CANTIDAD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'canales de comun virtual AGOSTO'!$F$10:$F$12</c:f>
              <c:strCache>
                <c:ptCount val="3"/>
                <c:pt idx="0">
                  <c:v>atencionalusuario@itp.edu.co</c:v>
                </c:pt>
                <c:pt idx="1">
                  <c:v>notificacionesjudiciales@itp.edu.co</c:v>
                </c:pt>
                <c:pt idx="2">
                  <c:v>TOTAL VIRTUAL </c:v>
                </c:pt>
              </c:strCache>
            </c:strRef>
          </c:cat>
          <c:val>
            <c:numRef>
              <c:f>'canales de comun virtual AGOSTO'!$G$10:$G$12</c:f>
              <c:numCache>
                <c:formatCode>General</c:formatCode>
                <c:ptCount val="3"/>
                <c:pt idx="0">
                  <c:v>255</c:v>
                </c:pt>
                <c:pt idx="1">
                  <c:v>2</c:v>
                </c:pt>
                <c:pt idx="2">
                  <c:v>257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250-46E3-87A2-8AE23225B607}"/>
            </c:ext>
          </c:extLst>
        </c:ser>
        <c:ser>
          <c:idx val="1"/>
          <c:order val="1"/>
          <c:tx>
            <c:strRef>
              <c:f>'canales de comun virtual AGOSTO'!$H$9</c:f>
              <c:strCache>
                <c:ptCount val="1"/>
                <c:pt idx="0">
                  <c:v>PORCENTAJE 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'canales de comun virtual AGOSTO'!$F$10:$F$12</c:f>
              <c:strCache>
                <c:ptCount val="3"/>
                <c:pt idx="0">
                  <c:v>atencionalusuario@itp.edu.co</c:v>
                </c:pt>
                <c:pt idx="1">
                  <c:v>notificacionesjudiciales@itp.edu.co</c:v>
                </c:pt>
                <c:pt idx="2">
                  <c:v>TOTAL VIRTUAL </c:v>
                </c:pt>
              </c:strCache>
            </c:strRef>
          </c:cat>
          <c:val>
            <c:numRef>
              <c:f>'canales de comun virtual AGOSTO'!$H$10:$H$12</c:f>
              <c:numCache>
                <c:formatCode>0%</c:formatCode>
                <c:ptCount val="3"/>
                <c:pt idx="0">
                  <c:v>0.97399999999999998</c:v>
                </c:pt>
                <c:pt idx="1">
                  <c:v>2.5899999999999999E-2</c:v>
                </c:pt>
                <c:pt idx="2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250-46E3-87A2-8AE23225B607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-217026560"/>
        <c:axId val="-217037984"/>
      </c:barChart>
      <c:catAx>
        <c:axId val="-21702656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-217037984"/>
        <c:crosses val="autoZero"/>
        <c:auto val="1"/>
        <c:lblAlgn val="ctr"/>
        <c:lblOffset val="100"/>
        <c:noMultiLvlLbl val="0"/>
      </c:catAx>
      <c:valAx>
        <c:axId val="-217037984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-21702656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4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CO"/>
              <a:t>PQRSD POR MODALIDAD DE PETICIÓN</a:t>
            </a:r>
          </a:p>
        </c:rich>
      </c:tx>
      <c:layout>
        <c:manualLayout>
          <c:xMode val="edge"/>
          <c:yMode val="edge"/>
          <c:x val="0.2828524232214899"/>
          <c:y val="3.907202404621574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title>
    <c:autoTitleDeleted val="0"/>
    <c:view3D>
      <c:rotX val="0"/>
      <c:rotY val="0"/>
      <c:depthPercent val="60"/>
      <c:rAngAx val="0"/>
      <c:perspective val="100"/>
    </c:view3D>
    <c:floor>
      <c:thickness val="0"/>
      <c:spPr>
        <a:solidFill>
          <a:schemeClr val="lt1">
            <a:lumMod val="95000"/>
          </a:schemeClr>
        </a:solidFill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3.2055988735401969E-2"/>
          <c:y val="7.0640732722066474E-2"/>
          <c:w val="0.85575523610334536"/>
          <c:h val="0.75348202616009341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'2024'!$G$9</c:f>
              <c:strCache>
                <c:ptCount val="1"/>
                <c:pt idx="0">
                  <c:v>CANTIDAD</c:v>
                </c:pt>
              </c:strCache>
            </c:strRef>
          </c:tx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accent1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1">
                  <a:lumMod val="75000"/>
                </a:schemeClr>
              </a:contourClr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'2024'!$F$10:$F$16</c:f>
              <c:strCache>
                <c:ptCount val="7"/>
                <c:pt idx="0">
                  <c:v>PETICIONES DE INFORMACION</c:v>
                </c:pt>
                <c:pt idx="1">
                  <c:v>PETICIONES DE INTERES PARTICULAR</c:v>
                </c:pt>
                <c:pt idx="2">
                  <c:v>QUEJAS </c:v>
                </c:pt>
                <c:pt idx="3">
                  <c:v>RECLAMOS</c:v>
                </c:pt>
                <c:pt idx="4">
                  <c:v>SUGERENCIAS </c:v>
                </c:pt>
                <c:pt idx="5">
                  <c:v>DENUNCIAS</c:v>
                </c:pt>
                <c:pt idx="6">
                  <c:v>OTRO</c:v>
                </c:pt>
              </c:strCache>
            </c:strRef>
          </c:cat>
          <c:val>
            <c:numRef>
              <c:f>'2024'!$G$10:$G$16</c:f>
              <c:numCache>
                <c:formatCode>0</c:formatCode>
                <c:ptCount val="7"/>
                <c:pt idx="0">
                  <c:v>102</c:v>
                </c:pt>
                <c:pt idx="1">
                  <c:v>125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161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DCD-4B37-B595-5CB8CF11BAC3}"/>
            </c:ext>
          </c:extLst>
        </c:ser>
        <c:ser>
          <c:idx val="1"/>
          <c:order val="1"/>
          <c:tx>
            <c:strRef>
              <c:f>'2024'!$H$9</c:f>
              <c:strCache>
                <c:ptCount val="1"/>
                <c:pt idx="0">
                  <c:v>PORCENTAJE </c:v>
                </c:pt>
              </c:strCache>
            </c:strRef>
          </c:tx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accent2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2">
                  <a:lumMod val="75000"/>
                </a:schemeClr>
              </a:contourClr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'2024'!$F$10:$F$16</c:f>
              <c:strCache>
                <c:ptCount val="7"/>
                <c:pt idx="0">
                  <c:v>PETICIONES DE INFORMACION</c:v>
                </c:pt>
                <c:pt idx="1">
                  <c:v>PETICIONES DE INTERES PARTICULAR</c:v>
                </c:pt>
                <c:pt idx="2">
                  <c:v>QUEJAS </c:v>
                </c:pt>
                <c:pt idx="3">
                  <c:v>RECLAMOS</c:v>
                </c:pt>
                <c:pt idx="4">
                  <c:v>SUGERENCIAS </c:v>
                </c:pt>
                <c:pt idx="5">
                  <c:v>DENUNCIAS</c:v>
                </c:pt>
                <c:pt idx="6">
                  <c:v>OTRO</c:v>
                </c:pt>
              </c:strCache>
            </c:strRef>
          </c:cat>
          <c:val>
            <c:numRef>
              <c:f>'2024'!$H$10:$H$16</c:f>
              <c:numCache>
                <c:formatCode>0%</c:formatCode>
                <c:ptCount val="7"/>
                <c:pt idx="0">
                  <c:v>0.15</c:v>
                </c:pt>
                <c:pt idx="1">
                  <c:v>0.32216494845360827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0.53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DCD-4B37-B595-5CB8CF11BAC3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5"/>
        <c:shape val="box"/>
        <c:axId val="-217030368"/>
        <c:axId val="-217033088"/>
        <c:axId val="0"/>
      </c:bar3DChart>
      <c:catAx>
        <c:axId val="-2170303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-217033088"/>
        <c:crosses val="autoZero"/>
        <c:auto val="1"/>
        <c:lblAlgn val="ctr"/>
        <c:lblOffset val="100"/>
        <c:noMultiLvlLbl val="0"/>
      </c:catAx>
      <c:valAx>
        <c:axId val="-21703308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-21703036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ES"/>
              <a:t>PETICIONES ATENDIDAS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title>
    <c:autoTitleDeleted val="0"/>
    <c:view3D>
      <c:rotX val="0"/>
      <c:rotY val="0"/>
      <c:depthPercent val="60"/>
      <c:rAngAx val="0"/>
      <c:perspective val="100"/>
    </c:view3D>
    <c:floor>
      <c:thickness val="0"/>
      <c:spPr>
        <a:solidFill>
          <a:schemeClr val="lt1">
            <a:lumMod val="95000"/>
          </a:schemeClr>
        </a:solidFill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accent1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1">
                  <a:lumMod val="75000"/>
                </a:schemeClr>
              </a:contourClr>
            </a:sp3d>
          </c:spPr>
          <c:invertIfNegative val="0"/>
          <c:val>
            <c:numRef>
              <c:f>'Peticiones por dependencia'!$F$10:$F$23</c:f>
              <c:numCache>
                <c:formatCode>General</c:formatCode>
                <c:ptCount val="14"/>
                <c:pt idx="0">
                  <c:v>157</c:v>
                </c:pt>
                <c:pt idx="1">
                  <c:v>25</c:v>
                </c:pt>
                <c:pt idx="2">
                  <c:v>15</c:v>
                </c:pt>
                <c:pt idx="3">
                  <c:v>23</c:v>
                </c:pt>
                <c:pt idx="4">
                  <c:v>14</c:v>
                </c:pt>
                <c:pt idx="5">
                  <c:v>25</c:v>
                </c:pt>
                <c:pt idx="6">
                  <c:v>8</c:v>
                </c:pt>
                <c:pt idx="7">
                  <c:v>4</c:v>
                </c:pt>
                <c:pt idx="8">
                  <c:v>13</c:v>
                </c:pt>
                <c:pt idx="9">
                  <c:v>1</c:v>
                </c:pt>
                <c:pt idx="10">
                  <c:v>1</c:v>
                </c:pt>
                <c:pt idx="11">
                  <c:v>9</c:v>
                </c:pt>
                <c:pt idx="12">
                  <c:v>12</c:v>
                </c:pt>
                <c:pt idx="13">
                  <c:v>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237-4020-BF31-09CAA86D600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5"/>
        <c:shape val="box"/>
        <c:axId val="-217032544"/>
        <c:axId val="-217029280"/>
        <c:axId val="0"/>
      </c:bar3DChart>
      <c:catAx>
        <c:axId val="-217032544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900" b="1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DEPENDENCIA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900" b="1" i="0" u="none" strike="noStrike" kern="1200" baseline="0">
                  <a:solidFill>
                    <a:schemeClr val="dk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</c:title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-217029280"/>
        <c:crosses val="autoZero"/>
        <c:auto val="1"/>
        <c:lblAlgn val="ctr"/>
        <c:lblOffset val="100"/>
        <c:noMultiLvlLbl val="0"/>
      </c:catAx>
      <c:valAx>
        <c:axId val="-21702928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-21703254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s-CO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b="0" kern="1200" cap="none" spc="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dk1">
          <a:lumMod val="15000"/>
          <a:lumOff val="85000"/>
        </a:schemeClr>
      </a:solidFill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8100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8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tx1">
        <a:lumMod val="65000"/>
        <a:lumOff val="35000"/>
      </a:schemeClr>
    </cs:fontRef>
    <cs:defRPr sz="2000" b="0" kern="1200" cap="none" spc="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round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34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8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>
  <cs:dataPoint3D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sp3d/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/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28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>
  <cs:dataPoint3D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sp3d/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/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8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677860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3057262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 blanco" type="blank">
  <p:cSld name="BLANK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" name="Google Shape;14;p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n con título" type="picTx">
  <p:cSld name="PICTURE_WITH_CAPTION_TEXT"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4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14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6" name="Google Shape;66;p14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7" name="Google Shape;67;p1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1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1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texto vertical" type="vertTx">
  <p:cSld name="VERTICAL_TEXT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5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3" name="Google Shape;73;p1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1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vertical y texto" type="vertTitleAndTx">
  <p:cSld name="VERTICAL_TITLE_AND_VERTICAL_TEXT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6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6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9" name="Google Shape;79;p1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1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1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Diseño personalizado">
  <p:cSld name="1_Diseño personalizado"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" name="Google Shape;83;p1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1" y="3506372"/>
            <a:ext cx="12196275" cy="335162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seño personalizado">
  <p:cSld name="Diseño personalizado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16;p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8324" y="0"/>
            <a:ext cx="12173675" cy="686833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a de título" type="title">
  <p:cSld name="TITLE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7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7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0" name="Google Shape;20;p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objetos" type="obj">
  <p:cSld name="OBJECT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8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6" name="Google Shape;26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cabezado de sección" type="secHead">
  <p:cSld name="SECTION_HEADER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9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9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2" name="Google Shape;32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os objetos" type="twoObj">
  <p:cSld name="TWO_OBJECTS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1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10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8" name="Google Shape;38;p10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9" name="Google Shape;39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ación" type="twoTxTwoObj">
  <p:cSld name="TWO_OBJECTS_WITH_TEXT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11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11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11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8" name="Google Shape;48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lo el título" type="titleOnly">
  <p:cSld name="TITLE_ONLY"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1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ido con título" type="objTx">
  <p:cSld name="OBJECT_WITH_CAPTION_TEXT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3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13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9" name="Google Shape;59;p13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0" name="Google Shape;60;p1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1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1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mailto:atencionalusuario@itp.edu.co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hyperlink" Target="mailto:notificacionesjudiciales@itp.edu.co" TargetMode="Externa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94" y="0"/>
            <a:ext cx="12175420" cy="6858000"/>
          </a:xfrm>
          <a:prstGeom prst="rect">
            <a:avLst/>
          </a:prstGeom>
        </p:spPr>
      </p:pic>
      <p:pic>
        <p:nvPicPr>
          <p:cNvPr id="89" name="Google Shape;89;p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284177" y="2822331"/>
            <a:ext cx="6888549" cy="4035669"/>
          </a:xfrm>
          <a:prstGeom prst="rect">
            <a:avLst/>
          </a:prstGeom>
          <a:noFill/>
          <a:ln>
            <a:noFill/>
          </a:ln>
        </p:spPr>
      </p:pic>
      <p:sp>
        <p:nvSpPr>
          <p:cNvPr id="90" name="Google Shape;90;p1"/>
          <p:cNvSpPr txBox="1"/>
          <p:nvPr/>
        </p:nvSpPr>
        <p:spPr>
          <a:xfrm>
            <a:off x="237393" y="413238"/>
            <a:ext cx="5231423" cy="25545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 algn="ctr"/>
            <a:r>
              <a:rPr lang="es-CO" sz="3200" b="1" dirty="0">
                <a:solidFill>
                  <a:schemeClr val="accent1">
                    <a:lumMod val="50000"/>
                  </a:schemeClr>
                </a:solidFill>
              </a:rPr>
              <a:t>Informe de Peticiones, Quejas, Reclamos,</a:t>
            </a:r>
          </a:p>
          <a:p>
            <a:pPr lvl="0" algn="ctr"/>
            <a:r>
              <a:rPr lang="es-CO" sz="3200" b="1" dirty="0">
                <a:solidFill>
                  <a:schemeClr val="accent1">
                    <a:lumMod val="50000"/>
                  </a:schemeClr>
                </a:solidFill>
              </a:rPr>
              <a:t>Sugerencias y Denuncias</a:t>
            </a:r>
          </a:p>
          <a:p>
            <a:pPr lvl="0" algn="ctr"/>
            <a:r>
              <a:rPr lang="es-CO" sz="3200" b="1" dirty="0">
                <a:solidFill>
                  <a:schemeClr val="accent1">
                    <a:lumMod val="50000"/>
                  </a:schemeClr>
                </a:solidFill>
              </a:rPr>
              <a:t>(PQRSD)</a:t>
            </a:r>
          </a:p>
          <a:p>
            <a:pPr lvl="0" algn="ctr"/>
            <a:r>
              <a:rPr lang="es-CO" sz="32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s-CO" sz="3200" b="1" dirty="0" smtClean="0">
                <a:solidFill>
                  <a:schemeClr val="accent1">
                    <a:lumMod val="50000"/>
                  </a:schemeClr>
                </a:solidFill>
              </a:rPr>
              <a:t>Agosto/2024</a:t>
            </a:r>
            <a:endParaRPr sz="3200" b="1" i="0" u="none" strike="noStrike" cap="none" dirty="0">
              <a:solidFill>
                <a:schemeClr val="accent1">
                  <a:lumMod val="50000"/>
                </a:schemeClr>
              </a:solidFill>
              <a:sym typeface="Arial"/>
            </a:endParaRPr>
          </a:p>
        </p:txBody>
      </p:sp>
      <p:sp>
        <p:nvSpPr>
          <p:cNvPr id="7" name="Google Shape;90;p1"/>
          <p:cNvSpPr txBox="1"/>
          <p:nvPr/>
        </p:nvSpPr>
        <p:spPr>
          <a:xfrm>
            <a:off x="6832243" y="5196253"/>
            <a:ext cx="3792415" cy="7847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/>
            <a:r>
              <a:rPr lang="es-CO" sz="1100" b="1" dirty="0">
                <a:solidFill>
                  <a:schemeClr val="accent1">
                    <a:lumMod val="75000"/>
                  </a:schemeClr>
                </a:solidFill>
              </a:rPr>
              <a:t>OFICINA DE ATENCIÓN AL USUARIO INSTITUTO TECNOLÓGICO DEL PUTUMAYO</a:t>
            </a:r>
            <a:endParaRPr lang="es-CO" sz="1100" dirty="0">
              <a:solidFill>
                <a:schemeClr val="accent1">
                  <a:lumMod val="75000"/>
                </a:schemeClr>
              </a:solidFill>
            </a:endParaRPr>
          </a:p>
          <a:p>
            <a:pPr algn="ctr"/>
            <a:r>
              <a:rPr lang="es-CO" sz="1100" b="1" dirty="0">
                <a:solidFill>
                  <a:schemeClr val="accent1">
                    <a:lumMod val="75000"/>
                  </a:schemeClr>
                </a:solidFill>
              </a:rPr>
              <a:t>RESOLUCIONES </a:t>
            </a:r>
            <a:r>
              <a:rPr lang="es-CO" sz="1100" b="1" dirty="0" err="1">
                <a:solidFill>
                  <a:schemeClr val="accent1">
                    <a:lumMod val="75000"/>
                  </a:schemeClr>
                </a:solidFill>
              </a:rPr>
              <a:t>Nros</a:t>
            </a:r>
            <a:r>
              <a:rPr lang="es-CO" sz="1100" b="1" dirty="0">
                <a:solidFill>
                  <a:schemeClr val="accent1">
                    <a:lumMod val="75000"/>
                  </a:schemeClr>
                </a:solidFill>
              </a:rPr>
              <a:t>. 0316/2015 - 0070/2016</a:t>
            </a:r>
            <a:endParaRPr lang="es-CO" sz="1100" dirty="0">
              <a:solidFill>
                <a:schemeClr val="accent1">
                  <a:lumMod val="75000"/>
                </a:schemeClr>
              </a:solidFill>
            </a:endParaRPr>
          </a:p>
          <a:p>
            <a:pPr lvl="0" algn="ctr"/>
            <a:endParaRPr sz="1200" b="1" i="0" u="none" strike="noStrike" cap="none" dirty="0">
              <a:solidFill>
                <a:schemeClr val="accent1">
                  <a:lumMod val="75000"/>
                </a:schemeClr>
              </a:solidFill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Imagen 2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2692" y="2312727"/>
            <a:ext cx="4248727" cy="4018756"/>
          </a:xfrm>
          <a:prstGeom prst="rect">
            <a:avLst/>
          </a:prstGeom>
        </p:spPr>
      </p:pic>
      <p:sp>
        <p:nvSpPr>
          <p:cNvPr id="3" name="Freeform 1">
            <a:extLst>
              <a:ext uri="{FF2B5EF4-FFF2-40B4-BE49-F238E27FC236}">
                <a16:creationId xmlns:a16="http://schemas.microsoft.com/office/drawing/2014/main" id="{DB5E2079-2B1E-492E-8572-B1B0CF2834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02199" y="261352"/>
            <a:ext cx="8662004" cy="2388272"/>
          </a:xfrm>
          <a:custGeom>
            <a:avLst/>
            <a:gdLst>
              <a:gd name="T0" fmla="*/ 8738 w 9561"/>
              <a:gd name="T1" fmla="*/ 0 h 3221"/>
              <a:gd name="T2" fmla="*/ 9560 w 9561"/>
              <a:gd name="T3" fmla="*/ 1610 h 3221"/>
              <a:gd name="T4" fmla="*/ 8738 w 9561"/>
              <a:gd name="T5" fmla="*/ 3220 h 3221"/>
              <a:gd name="T6" fmla="*/ 0 w 9561"/>
              <a:gd name="T7" fmla="*/ 3220 h 3221"/>
              <a:gd name="T8" fmla="*/ 0 w 9561"/>
              <a:gd name="T9" fmla="*/ 0 h 3221"/>
              <a:gd name="T10" fmla="*/ 8738 w 9561"/>
              <a:gd name="T11" fmla="*/ 0 h 32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9561" h="3221">
                <a:moveTo>
                  <a:pt x="8738" y="0"/>
                </a:moveTo>
                <a:lnTo>
                  <a:pt x="9560" y="1610"/>
                </a:lnTo>
                <a:lnTo>
                  <a:pt x="8738" y="3220"/>
                </a:lnTo>
                <a:lnTo>
                  <a:pt x="0" y="3220"/>
                </a:lnTo>
                <a:lnTo>
                  <a:pt x="0" y="0"/>
                </a:lnTo>
                <a:lnTo>
                  <a:pt x="8738" y="0"/>
                </a:lnTo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pPr algn="just"/>
            <a:r>
              <a:rPr lang="es-CO" dirty="0"/>
              <a:t>              </a:t>
            </a:r>
          </a:p>
          <a:p>
            <a:pPr algn="just"/>
            <a:r>
              <a:rPr lang="es-CO" dirty="0"/>
              <a:t>              El presente documento corresponde al Informe de Peticiones, Quejas,</a:t>
            </a:r>
          </a:p>
          <a:p>
            <a:pPr algn="just"/>
            <a:r>
              <a:rPr lang="es-CO" dirty="0"/>
              <a:t>              Reclamos, Sugerencias y Denuncias (PQRSD) recibidas y atendidas por la</a:t>
            </a:r>
          </a:p>
          <a:p>
            <a:pPr algn="just"/>
            <a:r>
              <a:rPr lang="es-CO" dirty="0"/>
              <a:t>              Oficina de atención al usuario del Instituto Tecnológico del Putumayo </a:t>
            </a:r>
          </a:p>
          <a:p>
            <a:pPr algn="just"/>
            <a:r>
              <a:rPr lang="es-CO" dirty="0"/>
              <a:t>              Correspondiente al mes de Agosto de </a:t>
            </a:r>
            <a:r>
              <a:rPr lang="es-CO" dirty="0" smtClean="0"/>
              <a:t>2024. </a:t>
            </a:r>
            <a:endParaRPr lang="es-CO" dirty="0"/>
          </a:p>
          <a:p>
            <a:pPr algn="just"/>
            <a:endParaRPr lang="es-CO" dirty="0"/>
          </a:p>
          <a:p>
            <a:pPr algn="just"/>
            <a:r>
              <a:rPr lang="es-CO" dirty="0"/>
              <a:t>               De acuerdo con los datos arrojados por los canales de atención, </a:t>
            </a:r>
          </a:p>
          <a:p>
            <a:pPr algn="just"/>
            <a:r>
              <a:rPr lang="es-CO" dirty="0"/>
              <a:t>               durante en el mes de Agosto, se </a:t>
            </a:r>
            <a:r>
              <a:rPr lang="es-CO" dirty="0">
                <a:solidFill>
                  <a:schemeClr val="tx1"/>
                </a:solidFill>
              </a:rPr>
              <a:t>recibieron </a:t>
            </a:r>
            <a:r>
              <a:rPr lang="es-CO" dirty="0" smtClean="0">
                <a:solidFill>
                  <a:schemeClr val="tx1"/>
                </a:solidFill>
              </a:rPr>
              <a:t>(451) </a:t>
            </a:r>
            <a:r>
              <a:rPr lang="es-CO" dirty="0"/>
              <a:t>PQRSD</a:t>
            </a:r>
          </a:p>
          <a:p>
            <a:pPr algn="just"/>
            <a:r>
              <a:rPr lang="es-CO" dirty="0"/>
              <a:t>               garantizando el registro del 100% y teniendo en cuenta lo reportado </a:t>
            </a:r>
          </a:p>
          <a:p>
            <a:pPr algn="just"/>
            <a:r>
              <a:rPr lang="es-CO" dirty="0"/>
              <a:t>               les fue asignado su trámite, no se negó el acceso a ninguna de ellas.</a:t>
            </a:r>
          </a:p>
          <a:p>
            <a:pPr algn="just"/>
            <a:r>
              <a:rPr lang="es-CO" dirty="0"/>
              <a:t> </a:t>
            </a:r>
          </a:p>
        </p:txBody>
      </p:sp>
      <p:sp>
        <p:nvSpPr>
          <p:cNvPr id="4" name="Freeform 2">
            <a:extLst>
              <a:ext uri="{FF2B5EF4-FFF2-40B4-BE49-F238E27FC236}">
                <a16:creationId xmlns:a16="http://schemas.microsoft.com/office/drawing/2014/main" id="{CC16497B-B8A4-4BE6-AA2B-35896462B7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675987" y="387927"/>
            <a:ext cx="944097" cy="2111393"/>
          </a:xfrm>
          <a:custGeom>
            <a:avLst/>
            <a:gdLst>
              <a:gd name="T0" fmla="*/ 779 w 1015"/>
              <a:gd name="T1" fmla="*/ 1525 h 3050"/>
              <a:gd name="T2" fmla="*/ 0 w 1015"/>
              <a:gd name="T3" fmla="*/ 3049 h 3050"/>
              <a:gd name="T4" fmla="*/ 235 w 1015"/>
              <a:gd name="T5" fmla="*/ 3049 h 3050"/>
              <a:gd name="T6" fmla="*/ 1014 w 1015"/>
              <a:gd name="T7" fmla="*/ 1525 h 3050"/>
              <a:gd name="T8" fmla="*/ 235 w 1015"/>
              <a:gd name="T9" fmla="*/ 0 h 3050"/>
              <a:gd name="T10" fmla="*/ 0 w 1015"/>
              <a:gd name="T11" fmla="*/ 0 h 3050"/>
              <a:gd name="T12" fmla="*/ 779 w 1015"/>
              <a:gd name="T13" fmla="*/ 1525 h 30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015" h="3050">
                <a:moveTo>
                  <a:pt x="779" y="1525"/>
                </a:moveTo>
                <a:lnTo>
                  <a:pt x="0" y="3049"/>
                </a:lnTo>
                <a:lnTo>
                  <a:pt x="235" y="3049"/>
                </a:lnTo>
                <a:lnTo>
                  <a:pt x="1014" y="1525"/>
                </a:lnTo>
                <a:lnTo>
                  <a:pt x="235" y="0"/>
                </a:lnTo>
                <a:lnTo>
                  <a:pt x="0" y="0"/>
                </a:lnTo>
                <a:lnTo>
                  <a:pt x="779" y="1525"/>
                </a:lnTo>
              </a:path>
            </a:pathLst>
          </a:cu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3266" dirty="0">
              <a:latin typeface="Open Sans Light" panose="020B0306030504020204" pitchFamily="34" charset="0"/>
            </a:endParaRPr>
          </a:p>
        </p:txBody>
      </p:sp>
      <p:sp>
        <p:nvSpPr>
          <p:cNvPr id="5" name="Freeform 3">
            <a:extLst>
              <a:ext uri="{FF2B5EF4-FFF2-40B4-BE49-F238E27FC236}">
                <a16:creationId xmlns:a16="http://schemas.microsoft.com/office/drawing/2014/main" id="{9959884E-D2C2-41FD-80B7-6949F84FCC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24718" y="261353"/>
            <a:ext cx="1906177" cy="2015660"/>
          </a:xfrm>
          <a:custGeom>
            <a:avLst/>
            <a:gdLst>
              <a:gd name="T0" fmla="*/ 1938 w 3877"/>
              <a:gd name="T1" fmla="*/ 3876 h 3877"/>
              <a:gd name="T2" fmla="*/ 0 w 3877"/>
              <a:gd name="T3" fmla="*/ 1938 h 3877"/>
              <a:gd name="T4" fmla="*/ 1938 w 3877"/>
              <a:gd name="T5" fmla="*/ 0 h 3877"/>
              <a:gd name="T6" fmla="*/ 3876 w 3877"/>
              <a:gd name="T7" fmla="*/ 1938 h 3877"/>
              <a:gd name="T8" fmla="*/ 1938 w 3877"/>
              <a:gd name="T9" fmla="*/ 3876 h 38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877" h="3877">
                <a:moveTo>
                  <a:pt x="1938" y="3876"/>
                </a:moveTo>
                <a:lnTo>
                  <a:pt x="0" y="1938"/>
                </a:lnTo>
                <a:lnTo>
                  <a:pt x="1938" y="0"/>
                </a:lnTo>
                <a:lnTo>
                  <a:pt x="3876" y="1938"/>
                </a:lnTo>
                <a:lnTo>
                  <a:pt x="1938" y="3876"/>
                </a:lnTo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endParaRPr lang="en-US" sz="3266" dirty="0">
              <a:latin typeface="Open Sans Light" panose="020B0306030504020204" pitchFamily="34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87BDE64C-E863-4924-9424-BCF2EDFB8E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2512" y="526517"/>
            <a:ext cx="1529529" cy="1464920"/>
          </a:xfrm>
          <a:custGeom>
            <a:avLst/>
            <a:gdLst>
              <a:gd name="T0" fmla="*/ 1610 w 3221"/>
              <a:gd name="T1" fmla="*/ 3220 h 3221"/>
              <a:gd name="T2" fmla="*/ 0 w 3221"/>
              <a:gd name="T3" fmla="*/ 1610 h 3221"/>
              <a:gd name="T4" fmla="*/ 1610 w 3221"/>
              <a:gd name="T5" fmla="*/ 0 h 3221"/>
              <a:gd name="T6" fmla="*/ 3220 w 3221"/>
              <a:gd name="T7" fmla="*/ 1610 h 3221"/>
              <a:gd name="T8" fmla="*/ 1610 w 3221"/>
              <a:gd name="T9" fmla="*/ 3220 h 32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221" h="3221">
                <a:moveTo>
                  <a:pt x="1610" y="3220"/>
                </a:moveTo>
                <a:lnTo>
                  <a:pt x="0" y="1610"/>
                </a:lnTo>
                <a:lnTo>
                  <a:pt x="1610" y="0"/>
                </a:lnTo>
                <a:lnTo>
                  <a:pt x="3220" y="1610"/>
                </a:lnTo>
                <a:lnTo>
                  <a:pt x="1610" y="3220"/>
                </a:lnTo>
              </a:path>
            </a:pathLst>
          </a:cu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3266" dirty="0">
              <a:latin typeface="Open Sans Light" panose="020B0306030504020204" pitchFamily="34" charset="0"/>
            </a:endParaRPr>
          </a:p>
        </p:txBody>
      </p:sp>
      <p:sp>
        <p:nvSpPr>
          <p:cNvPr id="30" name="TextBox 44">
            <a:extLst>
              <a:ext uri="{FF2B5EF4-FFF2-40B4-BE49-F238E27FC236}">
                <a16:creationId xmlns:a16="http://schemas.microsoft.com/office/drawing/2014/main" id="{0426DBF9-95AF-404A-9BEC-DA4CD7468B5E}"/>
              </a:ext>
            </a:extLst>
          </p:cNvPr>
          <p:cNvSpPr txBox="1"/>
          <p:nvPr/>
        </p:nvSpPr>
        <p:spPr>
          <a:xfrm>
            <a:off x="2554987" y="807493"/>
            <a:ext cx="598241" cy="78483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4500" b="1" dirty="0">
                <a:solidFill>
                  <a:schemeClr val="bg1"/>
                </a:solidFill>
                <a:latin typeface="Poppins SemiBold" pitchFamily="2" charset="77"/>
                <a:ea typeface="League Spartan" charset="0"/>
                <a:cs typeface="Poppins SemiBold" pitchFamily="2" charset="77"/>
              </a:rPr>
              <a:t>A</a:t>
            </a:r>
          </a:p>
        </p:txBody>
      </p:sp>
      <p:sp>
        <p:nvSpPr>
          <p:cNvPr id="32" name="TextBox 46">
            <a:extLst>
              <a:ext uri="{FF2B5EF4-FFF2-40B4-BE49-F238E27FC236}">
                <a16:creationId xmlns:a16="http://schemas.microsoft.com/office/drawing/2014/main" id="{4794AFEB-6C89-4E53-96F9-B5669614CA6B}"/>
              </a:ext>
            </a:extLst>
          </p:cNvPr>
          <p:cNvSpPr txBox="1"/>
          <p:nvPr/>
        </p:nvSpPr>
        <p:spPr>
          <a:xfrm>
            <a:off x="5906102" y="3798327"/>
            <a:ext cx="627096" cy="78483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4500" b="1" dirty="0">
                <a:solidFill>
                  <a:schemeClr val="bg1"/>
                </a:solidFill>
                <a:latin typeface="Poppins SemiBold" pitchFamily="2" charset="77"/>
                <a:ea typeface="League Spartan" charset="0"/>
                <a:cs typeface="Poppins SemiBold" pitchFamily="2" charset="77"/>
              </a:rPr>
              <a:t>C</a:t>
            </a:r>
          </a:p>
        </p:txBody>
      </p:sp>
      <p:sp>
        <p:nvSpPr>
          <p:cNvPr id="48" name="TextBox 45">
            <a:extLst>
              <a:ext uri="{FF2B5EF4-FFF2-40B4-BE49-F238E27FC236}">
                <a16:creationId xmlns:a16="http://schemas.microsoft.com/office/drawing/2014/main" id="{7A8711F0-8A6E-4BC0-8176-CD0B87FE87C8}"/>
              </a:ext>
            </a:extLst>
          </p:cNvPr>
          <p:cNvSpPr txBox="1"/>
          <p:nvPr/>
        </p:nvSpPr>
        <p:spPr>
          <a:xfrm>
            <a:off x="2924538" y="3067119"/>
            <a:ext cx="184730" cy="78483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endParaRPr lang="en-US" sz="4500" b="1" dirty="0">
              <a:solidFill>
                <a:schemeClr val="bg1"/>
              </a:solidFill>
              <a:latin typeface="Poppins SemiBold" pitchFamily="2" charset="77"/>
              <a:ea typeface="League Spartan" charset="0"/>
              <a:cs typeface="Poppins SemiBold" pitchFamily="2" charset="77"/>
            </a:endParaRPr>
          </a:p>
        </p:txBody>
      </p:sp>
      <p:sp>
        <p:nvSpPr>
          <p:cNvPr id="49" name="Freeform 9">
            <a:extLst>
              <a:ext uri="{FF2B5EF4-FFF2-40B4-BE49-F238E27FC236}">
                <a16:creationId xmlns:a16="http://schemas.microsoft.com/office/drawing/2014/main" id="{3529F678-957C-4957-87B3-430C81EDD9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950393" y="2850833"/>
            <a:ext cx="3236442" cy="2942543"/>
          </a:xfrm>
          <a:custGeom>
            <a:avLst/>
            <a:gdLst>
              <a:gd name="T0" fmla="*/ 1610 w 3220"/>
              <a:gd name="T1" fmla="*/ 3221 h 3222"/>
              <a:gd name="T2" fmla="*/ 0 w 3220"/>
              <a:gd name="T3" fmla="*/ 1611 h 3222"/>
              <a:gd name="T4" fmla="*/ 1610 w 3220"/>
              <a:gd name="T5" fmla="*/ 0 h 3222"/>
              <a:gd name="T6" fmla="*/ 3219 w 3220"/>
              <a:gd name="T7" fmla="*/ 1611 h 3222"/>
              <a:gd name="T8" fmla="*/ 1610 w 3220"/>
              <a:gd name="T9" fmla="*/ 3221 h 32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220" h="3222">
                <a:moveTo>
                  <a:pt x="1610" y="3221"/>
                </a:moveTo>
                <a:lnTo>
                  <a:pt x="0" y="1611"/>
                </a:lnTo>
                <a:lnTo>
                  <a:pt x="1610" y="0"/>
                </a:lnTo>
                <a:lnTo>
                  <a:pt x="3219" y="1611"/>
                </a:lnTo>
                <a:lnTo>
                  <a:pt x="1610" y="3221"/>
                </a:lnTo>
              </a:path>
            </a:pathLst>
          </a:custGeom>
          <a:solidFill>
            <a:schemeClr val="accent2"/>
          </a:solidFill>
          <a:ln w="9525" cap="flat">
            <a:noFill/>
            <a:bevel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3266" dirty="0">
              <a:latin typeface="Open Sans Light" panose="020B0306030504020204" pitchFamily="34" charset="0"/>
            </a:endParaRPr>
          </a:p>
        </p:txBody>
      </p:sp>
      <p:sp>
        <p:nvSpPr>
          <p:cNvPr id="21" name="TextBox 29">
            <a:extLst>
              <a:ext uri="{FF2B5EF4-FFF2-40B4-BE49-F238E27FC236}">
                <a16:creationId xmlns:a16="http://schemas.microsoft.com/office/drawing/2014/main" id="{A03E2A1C-4743-478B-A867-725AA05FA7CE}"/>
              </a:ext>
            </a:extLst>
          </p:cNvPr>
          <p:cNvSpPr txBox="1"/>
          <p:nvPr/>
        </p:nvSpPr>
        <p:spPr>
          <a:xfrm>
            <a:off x="953310" y="3683240"/>
            <a:ext cx="3123117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s-CO" sz="2000" b="1" dirty="0">
                <a:solidFill>
                  <a:schemeClr val="accent1">
                    <a:lumMod val="50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PQRS </a:t>
            </a:r>
          </a:p>
          <a:p>
            <a:pPr algn="ctr"/>
            <a:r>
              <a:rPr lang="es-CO" sz="2000" b="1" dirty="0">
                <a:solidFill>
                  <a:schemeClr val="accent1">
                    <a:lumMod val="50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Recibidas por canal de atención</a:t>
            </a:r>
          </a:p>
        </p:txBody>
      </p:sp>
      <p:graphicFrame>
        <p:nvGraphicFramePr>
          <p:cNvPr id="14" name="Gráfico 13">
            <a:extLst>
              <a:ext uri="{FF2B5EF4-FFF2-40B4-BE49-F238E27FC236}">
                <a16:creationId xmlns:a16="http://schemas.microsoft.com/office/drawing/2014/main" id="{00000000-0008-0000-03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2597770"/>
              </p:ext>
            </p:extLst>
          </p:nvPr>
        </p:nvGraphicFramePr>
        <p:xfrm>
          <a:off x="4973365" y="2781042"/>
          <a:ext cx="5400676" cy="2819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4603290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8">
            <a:extLst>
              <a:ext uri="{FF2B5EF4-FFF2-40B4-BE49-F238E27FC236}">
                <a16:creationId xmlns:a16="http://schemas.microsoft.com/office/drawing/2014/main" id="{6DD8D568-9528-402D-BFCA-A7F78668D1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648" y="670749"/>
            <a:ext cx="1426133" cy="1426135"/>
          </a:xfrm>
          <a:custGeom>
            <a:avLst/>
            <a:gdLst>
              <a:gd name="T0" fmla="*/ 1938 w 3875"/>
              <a:gd name="T1" fmla="*/ 3875 h 3876"/>
              <a:gd name="T2" fmla="*/ 0 w 3875"/>
              <a:gd name="T3" fmla="*/ 1938 h 3876"/>
              <a:gd name="T4" fmla="*/ 1938 w 3875"/>
              <a:gd name="T5" fmla="*/ 0 h 3876"/>
              <a:gd name="T6" fmla="*/ 3874 w 3875"/>
              <a:gd name="T7" fmla="*/ 1938 h 3876"/>
              <a:gd name="T8" fmla="*/ 1938 w 3875"/>
              <a:gd name="T9" fmla="*/ 3875 h 38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875" h="3876">
                <a:moveTo>
                  <a:pt x="1938" y="3875"/>
                </a:moveTo>
                <a:lnTo>
                  <a:pt x="0" y="1938"/>
                </a:lnTo>
                <a:lnTo>
                  <a:pt x="1938" y="0"/>
                </a:lnTo>
                <a:lnTo>
                  <a:pt x="3874" y="1938"/>
                </a:lnTo>
                <a:lnTo>
                  <a:pt x="1938" y="3875"/>
                </a:lnTo>
              </a:path>
            </a:pathLst>
          </a:cu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endParaRPr lang="en-US" sz="3266" dirty="0">
              <a:latin typeface="Open Sans Light" panose="020B0306030504020204" pitchFamily="34" charset="0"/>
            </a:endParaRPr>
          </a:p>
        </p:txBody>
      </p:sp>
      <p:sp>
        <p:nvSpPr>
          <p:cNvPr id="4" name="Freeform 6">
            <a:extLst>
              <a:ext uri="{FF2B5EF4-FFF2-40B4-BE49-F238E27FC236}">
                <a16:creationId xmlns:a16="http://schemas.microsoft.com/office/drawing/2014/main" id="{8FF5A817-8DFC-4288-B5DE-A4E55BC9C8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1029" y="377009"/>
            <a:ext cx="10601725" cy="2670034"/>
          </a:xfrm>
          <a:custGeom>
            <a:avLst/>
            <a:gdLst>
              <a:gd name="T0" fmla="*/ 8737 w 9561"/>
              <a:gd name="T1" fmla="*/ 0 h 3222"/>
              <a:gd name="T2" fmla="*/ 9560 w 9561"/>
              <a:gd name="T3" fmla="*/ 1611 h 3222"/>
              <a:gd name="T4" fmla="*/ 8737 w 9561"/>
              <a:gd name="T5" fmla="*/ 3221 h 3222"/>
              <a:gd name="T6" fmla="*/ 0 w 9561"/>
              <a:gd name="T7" fmla="*/ 3221 h 3222"/>
              <a:gd name="T8" fmla="*/ 0 w 9561"/>
              <a:gd name="T9" fmla="*/ 0 h 3222"/>
              <a:gd name="T10" fmla="*/ 8737 w 9561"/>
              <a:gd name="T11" fmla="*/ 0 h 32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9561" h="3222">
                <a:moveTo>
                  <a:pt x="8737" y="0"/>
                </a:moveTo>
                <a:lnTo>
                  <a:pt x="9560" y="1611"/>
                </a:lnTo>
                <a:lnTo>
                  <a:pt x="8737" y="3221"/>
                </a:lnTo>
                <a:lnTo>
                  <a:pt x="0" y="3221"/>
                </a:lnTo>
                <a:lnTo>
                  <a:pt x="0" y="0"/>
                </a:lnTo>
                <a:lnTo>
                  <a:pt x="8737" y="0"/>
                </a:lnTo>
              </a:path>
            </a:pathLst>
          </a:cu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endParaRPr lang="en-US" sz="3266" dirty="0">
              <a:latin typeface="Open Sans Light" panose="020B0306030504020204" pitchFamily="34" charset="0"/>
            </a:endParaRPr>
          </a:p>
        </p:txBody>
      </p:sp>
      <p:sp>
        <p:nvSpPr>
          <p:cNvPr id="5" name="Freeform 7">
            <a:extLst>
              <a:ext uri="{FF2B5EF4-FFF2-40B4-BE49-F238E27FC236}">
                <a16:creationId xmlns:a16="http://schemas.microsoft.com/office/drawing/2014/main" id="{D05919DA-DB46-4896-B674-224146B3BA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266198" y="618326"/>
            <a:ext cx="973683" cy="2204334"/>
          </a:xfrm>
          <a:custGeom>
            <a:avLst/>
            <a:gdLst>
              <a:gd name="T0" fmla="*/ 779 w 1014"/>
              <a:gd name="T1" fmla="*/ 1526 h 3052"/>
              <a:gd name="T2" fmla="*/ 0 w 1014"/>
              <a:gd name="T3" fmla="*/ 3051 h 3052"/>
              <a:gd name="T4" fmla="*/ 235 w 1014"/>
              <a:gd name="T5" fmla="*/ 3051 h 3052"/>
              <a:gd name="T6" fmla="*/ 1013 w 1014"/>
              <a:gd name="T7" fmla="*/ 1526 h 3052"/>
              <a:gd name="T8" fmla="*/ 235 w 1014"/>
              <a:gd name="T9" fmla="*/ 0 h 3052"/>
              <a:gd name="T10" fmla="*/ 0 w 1014"/>
              <a:gd name="T11" fmla="*/ 0 h 3052"/>
              <a:gd name="T12" fmla="*/ 779 w 1014"/>
              <a:gd name="T13" fmla="*/ 1526 h 30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014" h="3052">
                <a:moveTo>
                  <a:pt x="779" y="1526"/>
                </a:moveTo>
                <a:lnTo>
                  <a:pt x="0" y="3051"/>
                </a:lnTo>
                <a:lnTo>
                  <a:pt x="235" y="3051"/>
                </a:lnTo>
                <a:lnTo>
                  <a:pt x="1013" y="1526"/>
                </a:lnTo>
                <a:lnTo>
                  <a:pt x="235" y="0"/>
                </a:lnTo>
                <a:lnTo>
                  <a:pt x="0" y="0"/>
                </a:lnTo>
                <a:lnTo>
                  <a:pt x="779" y="1526"/>
                </a:lnTo>
              </a:path>
            </a:pathLst>
          </a:custGeom>
          <a:solidFill>
            <a:schemeClr val="accent2"/>
          </a:solidFill>
          <a:ln w="9525" cap="flat">
            <a:noFill/>
            <a:bevel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3266" dirty="0">
              <a:latin typeface="Open Sans Light" panose="020B0306030504020204" pitchFamily="34" charset="0"/>
            </a:endParaRP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3529F678-957C-4957-87B3-430C81EDD9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0486" y="790098"/>
            <a:ext cx="1184389" cy="1186012"/>
          </a:xfrm>
          <a:custGeom>
            <a:avLst/>
            <a:gdLst>
              <a:gd name="T0" fmla="*/ 1610 w 3220"/>
              <a:gd name="T1" fmla="*/ 3221 h 3222"/>
              <a:gd name="T2" fmla="*/ 0 w 3220"/>
              <a:gd name="T3" fmla="*/ 1611 h 3222"/>
              <a:gd name="T4" fmla="*/ 1610 w 3220"/>
              <a:gd name="T5" fmla="*/ 0 h 3222"/>
              <a:gd name="T6" fmla="*/ 3219 w 3220"/>
              <a:gd name="T7" fmla="*/ 1611 h 3222"/>
              <a:gd name="T8" fmla="*/ 1610 w 3220"/>
              <a:gd name="T9" fmla="*/ 3221 h 32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220" h="3222">
                <a:moveTo>
                  <a:pt x="1610" y="3221"/>
                </a:moveTo>
                <a:lnTo>
                  <a:pt x="0" y="1611"/>
                </a:lnTo>
                <a:lnTo>
                  <a:pt x="1610" y="0"/>
                </a:lnTo>
                <a:lnTo>
                  <a:pt x="3219" y="1611"/>
                </a:lnTo>
                <a:lnTo>
                  <a:pt x="1610" y="3221"/>
                </a:lnTo>
              </a:path>
            </a:pathLst>
          </a:custGeom>
          <a:solidFill>
            <a:schemeClr val="accent2"/>
          </a:solidFill>
          <a:ln w="9525" cap="flat">
            <a:noFill/>
            <a:bevel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3266" dirty="0">
              <a:latin typeface="Open Sans Light" panose="020B0306030504020204" pitchFamily="34" charset="0"/>
            </a:endParaRPr>
          </a:p>
        </p:txBody>
      </p:sp>
      <p:sp>
        <p:nvSpPr>
          <p:cNvPr id="7" name="TextBox 45">
            <a:extLst>
              <a:ext uri="{FF2B5EF4-FFF2-40B4-BE49-F238E27FC236}">
                <a16:creationId xmlns:a16="http://schemas.microsoft.com/office/drawing/2014/main" id="{7A8711F0-8A6E-4BC0-8176-CD0B87FE87C8}"/>
              </a:ext>
            </a:extLst>
          </p:cNvPr>
          <p:cNvSpPr txBox="1"/>
          <p:nvPr/>
        </p:nvSpPr>
        <p:spPr>
          <a:xfrm>
            <a:off x="6127284" y="2252943"/>
            <a:ext cx="184730" cy="78483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endParaRPr lang="en-US" sz="4500" b="1" dirty="0">
              <a:solidFill>
                <a:schemeClr val="bg1"/>
              </a:solidFill>
              <a:latin typeface="Poppins SemiBold" pitchFamily="2" charset="77"/>
              <a:ea typeface="League Spartan" charset="0"/>
              <a:cs typeface="Poppins SemiBold" pitchFamily="2" charset="77"/>
            </a:endParaRP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9DC74189-4BAA-4563-9537-543388EA0EB0}"/>
              </a:ext>
            </a:extLst>
          </p:cNvPr>
          <p:cNvSpPr txBox="1">
            <a:spLocks/>
          </p:cNvSpPr>
          <p:nvPr/>
        </p:nvSpPr>
        <p:spPr>
          <a:xfrm>
            <a:off x="5243525" y="504685"/>
            <a:ext cx="3317730" cy="258532"/>
          </a:xfrm>
          <a:prstGeom prst="rect">
            <a:avLst/>
          </a:prstGeom>
        </p:spPr>
        <p:txBody>
          <a:bodyPr vert="horz" wrap="square" lIns="91440" tIns="45720" rIns="91440" bIns="45720" rtlCol="0" anchor="t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just">
              <a:lnSpc>
                <a:spcPct val="90000"/>
              </a:lnSpc>
              <a:spcBef>
                <a:spcPts val="0"/>
              </a:spcBef>
            </a:pPr>
            <a:r>
              <a:rPr lang="es-ES" sz="12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lang="es-ES" sz="1200" i="0" u="none" strike="noStrike" cap="none" dirty="0">
              <a:solidFill>
                <a:schemeClr val="tx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TextBox 44">
            <a:extLst>
              <a:ext uri="{FF2B5EF4-FFF2-40B4-BE49-F238E27FC236}">
                <a16:creationId xmlns:a16="http://schemas.microsoft.com/office/drawing/2014/main" id="{0426DBF9-95AF-404A-9BEC-DA4CD7468B5E}"/>
              </a:ext>
            </a:extLst>
          </p:cNvPr>
          <p:cNvSpPr txBox="1"/>
          <p:nvPr/>
        </p:nvSpPr>
        <p:spPr>
          <a:xfrm>
            <a:off x="522975" y="993563"/>
            <a:ext cx="554960" cy="78483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4500" b="1" dirty="0">
                <a:solidFill>
                  <a:schemeClr val="bg1"/>
                </a:solidFill>
                <a:latin typeface="Poppins SemiBold" pitchFamily="2" charset="77"/>
                <a:ea typeface="League Spartan" charset="0"/>
                <a:cs typeface="Poppins SemiBold" pitchFamily="2" charset="77"/>
              </a:rPr>
              <a:t>B</a:t>
            </a:r>
          </a:p>
        </p:txBody>
      </p:sp>
      <p:sp>
        <p:nvSpPr>
          <p:cNvPr id="15" name="Freeform 11">
            <a:extLst>
              <a:ext uri="{FF2B5EF4-FFF2-40B4-BE49-F238E27FC236}">
                <a16:creationId xmlns:a16="http://schemas.microsoft.com/office/drawing/2014/main" id="{DF8D4B28-B349-4FE6-9944-1158E9E019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1028" y="3155863"/>
            <a:ext cx="10601726" cy="2779098"/>
          </a:xfrm>
          <a:custGeom>
            <a:avLst/>
            <a:gdLst>
              <a:gd name="T0" fmla="*/ 8737 w 9561"/>
              <a:gd name="T1" fmla="*/ 0 h 3221"/>
              <a:gd name="T2" fmla="*/ 9560 w 9561"/>
              <a:gd name="T3" fmla="*/ 1610 h 3221"/>
              <a:gd name="T4" fmla="*/ 8737 w 9561"/>
              <a:gd name="T5" fmla="*/ 3220 h 3221"/>
              <a:gd name="T6" fmla="*/ 0 w 9561"/>
              <a:gd name="T7" fmla="*/ 3220 h 3221"/>
              <a:gd name="T8" fmla="*/ 0 w 9561"/>
              <a:gd name="T9" fmla="*/ 0 h 3221"/>
              <a:gd name="T10" fmla="*/ 8737 w 9561"/>
              <a:gd name="T11" fmla="*/ 0 h 32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9561" h="3221">
                <a:moveTo>
                  <a:pt x="8737" y="0"/>
                </a:moveTo>
                <a:lnTo>
                  <a:pt x="9560" y="1610"/>
                </a:lnTo>
                <a:lnTo>
                  <a:pt x="8737" y="3220"/>
                </a:lnTo>
                <a:lnTo>
                  <a:pt x="0" y="3220"/>
                </a:lnTo>
                <a:lnTo>
                  <a:pt x="0" y="0"/>
                </a:lnTo>
                <a:lnTo>
                  <a:pt x="8737" y="0"/>
                </a:lnTo>
              </a:path>
            </a:pathLst>
          </a:cu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endParaRPr lang="en-US" sz="3266" dirty="0">
              <a:latin typeface="Open Sans Light" panose="020B0306030504020204" pitchFamily="34" charset="0"/>
            </a:endParaRPr>
          </a:p>
        </p:txBody>
      </p:sp>
      <p:sp>
        <p:nvSpPr>
          <p:cNvPr id="16" name="Freeform 12">
            <a:extLst>
              <a:ext uri="{FF2B5EF4-FFF2-40B4-BE49-F238E27FC236}">
                <a16:creationId xmlns:a16="http://schemas.microsoft.com/office/drawing/2014/main" id="{ACA7DAB3-9321-46FB-8863-014B473014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266198" y="3313538"/>
            <a:ext cx="937937" cy="2376188"/>
          </a:xfrm>
          <a:custGeom>
            <a:avLst/>
            <a:gdLst>
              <a:gd name="T0" fmla="*/ 779 w 1014"/>
              <a:gd name="T1" fmla="*/ 1525 h 3051"/>
              <a:gd name="T2" fmla="*/ 0 w 1014"/>
              <a:gd name="T3" fmla="*/ 3050 h 3051"/>
              <a:gd name="T4" fmla="*/ 235 w 1014"/>
              <a:gd name="T5" fmla="*/ 3050 h 3051"/>
              <a:gd name="T6" fmla="*/ 1013 w 1014"/>
              <a:gd name="T7" fmla="*/ 1525 h 3051"/>
              <a:gd name="T8" fmla="*/ 235 w 1014"/>
              <a:gd name="T9" fmla="*/ 0 h 3051"/>
              <a:gd name="T10" fmla="*/ 0 w 1014"/>
              <a:gd name="T11" fmla="*/ 0 h 3051"/>
              <a:gd name="T12" fmla="*/ 779 w 1014"/>
              <a:gd name="T13" fmla="*/ 1525 h 30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014" h="3051">
                <a:moveTo>
                  <a:pt x="779" y="1525"/>
                </a:moveTo>
                <a:lnTo>
                  <a:pt x="0" y="3050"/>
                </a:lnTo>
                <a:lnTo>
                  <a:pt x="235" y="3050"/>
                </a:lnTo>
                <a:lnTo>
                  <a:pt x="1013" y="1525"/>
                </a:lnTo>
                <a:lnTo>
                  <a:pt x="235" y="0"/>
                </a:lnTo>
                <a:lnTo>
                  <a:pt x="0" y="0"/>
                </a:lnTo>
                <a:lnTo>
                  <a:pt x="779" y="1525"/>
                </a:lnTo>
              </a:path>
            </a:pathLst>
          </a:custGeom>
          <a:solidFill>
            <a:schemeClr val="accent3"/>
          </a:solidFill>
          <a:ln>
            <a:noFill/>
          </a:ln>
          <a:effectLst/>
        </p:spPr>
        <p:txBody>
          <a:bodyPr wrap="none" anchor="ctr"/>
          <a:lstStyle/>
          <a:p>
            <a:endParaRPr lang="en-US" sz="3266" dirty="0">
              <a:latin typeface="Open Sans Light" panose="020B0306030504020204" pitchFamily="34" charset="0"/>
            </a:endParaRPr>
          </a:p>
        </p:txBody>
      </p:sp>
      <p:sp>
        <p:nvSpPr>
          <p:cNvPr id="17" name="Freeform 13">
            <a:extLst>
              <a:ext uri="{FF2B5EF4-FFF2-40B4-BE49-F238E27FC236}">
                <a16:creationId xmlns:a16="http://schemas.microsoft.com/office/drawing/2014/main" id="{33B24E21-14DA-4E1D-9189-738A452658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366" y="3654057"/>
            <a:ext cx="1648628" cy="1696754"/>
          </a:xfrm>
          <a:custGeom>
            <a:avLst/>
            <a:gdLst>
              <a:gd name="T0" fmla="*/ 1938 w 3875"/>
              <a:gd name="T1" fmla="*/ 3876 h 3877"/>
              <a:gd name="T2" fmla="*/ 0 w 3875"/>
              <a:gd name="T3" fmla="*/ 1938 h 3877"/>
              <a:gd name="T4" fmla="*/ 1938 w 3875"/>
              <a:gd name="T5" fmla="*/ 0 h 3877"/>
              <a:gd name="T6" fmla="*/ 3874 w 3875"/>
              <a:gd name="T7" fmla="*/ 1938 h 3877"/>
              <a:gd name="T8" fmla="*/ 1938 w 3875"/>
              <a:gd name="T9" fmla="*/ 3876 h 38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875" h="3877">
                <a:moveTo>
                  <a:pt x="1938" y="3876"/>
                </a:moveTo>
                <a:lnTo>
                  <a:pt x="0" y="1938"/>
                </a:lnTo>
                <a:lnTo>
                  <a:pt x="1938" y="0"/>
                </a:lnTo>
                <a:lnTo>
                  <a:pt x="3874" y="1938"/>
                </a:lnTo>
                <a:lnTo>
                  <a:pt x="1938" y="3876"/>
                </a:lnTo>
              </a:path>
            </a:pathLst>
          </a:cu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endParaRPr lang="en-US" sz="3266" dirty="0">
              <a:latin typeface="Open Sans Light" panose="020B0306030504020204" pitchFamily="34" charset="0"/>
            </a:endParaRPr>
          </a:p>
        </p:txBody>
      </p:sp>
      <p:sp>
        <p:nvSpPr>
          <p:cNvPr id="18" name="Freeform 14">
            <a:extLst>
              <a:ext uri="{FF2B5EF4-FFF2-40B4-BE49-F238E27FC236}">
                <a16:creationId xmlns:a16="http://schemas.microsoft.com/office/drawing/2014/main" id="{633D2021-5E31-4A8D-9E79-616FC4ECD1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746" y="3845686"/>
            <a:ext cx="1308035" cy="1311893"/>
          </a:xfrm>
          <a:custGeom>
            <a:avLst/>
            <a:gdLst>
              <a:gd name="T0" fmla="*/ 1610 w 3220"/>
              <a:gd name="T1" fmla="*/ 3220 h 3221"/>
              <a:gd name="T2" fmla="*/ 0 w 3220"/>
              <a:gd name="T3" fmla="*/ 1610 h 3221"/>
              <a:gd name="T4" fmla="*/ 1610 w 3220"/>
              <a:gd name="T5" fmla="*/ 0 h 3221"/>
              <a:gd name="T6" fmla="*/ 3219 w 3220"/>
              <a:gd name="T7" fmla="*/ 1610 h 3221"/>
              <a:gd name="T8" fmla="*/ 1610 w 3220"/>
              <a:gd name="T9" fmla="*/ 3220 h 32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220" h="3221">
                <a:moveTo>
                  <a:pt x="1610" y="3220"/>
                </a:moveTo>
                <a:lnTo>
                  <a:pt x="0" y="1610"/>
                </a:lnTo>
                <a:lnTo>
                  <a:pt x="1610" y="0"/>
                </a:lnTo>
                <a:lnTo>
                  <a:pt x="3219" y="1610"/>
                </a:lnTo>
                <a:lnTo>
                  <a:pt x="1610" y="3220"/>
                </a:lnTo>
              </a:path>
            </a:pathLst>
          </a:custGeom>
          <a:solidFill>
            <a:schemeClr val="accent3"/>
          </a:solidFill>
          <a:ln>
            <a:noFill/>
          </a:ln>
          <a:effectLst/>
        </p:spPr>
        <p:txBody>
          <a:bodyPr wrap="none" anchor="ctr"/>
          <a:lstStyle/>
          <a:p>
            <a:endParaRPr lang="en-US" sz="3266" dirty="0">
              <a:latin typeface="Open Sans Light" panose="020B0306030504020204" pitchFamily="34" charset="0"/>
            </a:endParaRPr>
          </a:p>
        </p:txBody>
      </p:sp>
      <p:sp>
        <p:nvSpPr>
          <p:cNvPr id="20" name="TextBox 46">
            <a:extLst>
              <a:ext uri="{FF2B5EF4-FFF2-40B4-BE49-F238E27FC236}">
                <a16:creationId xmlns:a16="http://schemas.microsoft.com/office/drawing/2014/main" id="{4794AFEB-6C89-4E53-96F9-B5669614CA6B}"/>
              </a:ext>
            </a:extLst>
          </p:cNvPr>
          <p:cNvSpPr txBox="1"/>
          <p:nvPr/>
        </p:nvSpPr>
        <p:spPr>
          <a:xfrm>
            <a:off x="312590" y="4042249"/>
            <a:ext cx="912975" cy="7848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4500" b="1" dirty="0">
                <a:solidFill>
                  <a:schemeClr val="bg1"/>
                </a:solidFill>
                <a:latin typeface="Poppins SemiBold" pitchFamily="2" charset="77"/>
                <a:ea typeface="League Spartan" charset="0"/>
                <a:cs typeface="Poppins SemiBold" pitchFamily="2" charset="77"/>
              </a:rPr>
              <a:t>C</a:t>
            </a:r>
          </a:p>
        </p:txBody>
      </p:sp>
      <p:sp>
        <p:nvSpPr>
          <p:cNvPr id="24" name="Rectángulo 23"/>
          <p:cNvSpPr/>
          <p:nvPr/>
        </p:nvSpPr>
        <p:spPr>
          <a:xfrm>
            <a:off x="5321796" y="393398"/>
            <a:ext cx="494440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CO" sz="1200" dirty="0">
                <a:solidFill>
                  <a:schemeClr val="tx1"/>
                </a:solidFill>
              </a:rPr>
              <a:t>Las </a:t>
            </a:r>
            <a:r>
              <a:rPr lang="es-ES" sz="1200" dirty="0">
                <a:solidFill>
                  <a:schemeClr val="tx1"/>
                </a:solidFill>
              </a:rPr>
              <a:t>llamadas recibidas: Representan la mayoría de las interacciones, con un porcentaje del </a:t>
            </a:r>
            <a:r>
              <a:rPr lang="es-ES" sz="1200" dirty="0" smtClean="0">
                <a:solidFill>
                  <a:schemeClr val="tx1"/>
                </a:solidFill>
              </a:rPr>
              <a:t>91% </a:t>
            </a:r>
            <a:r>
              <a:rPr lang="es-ES" sz="1200" dirty="0">
                <a:solidFill>
                  <a:schemeClr val="tx1"/>
                </a:solidFill>
              </a:rPr>
              <a:t>del total de llamadas recibidas en el mes de </a:t>
            </a:r>
            <a:r>
              <a:rPr lang="es-ES" sz="1200" dirty="0" smtClean="0">
                <a:solidFill>
                  <a:schemeClr val="tx1"/>
                </a:solidFill>
              </a:rPr>
              <a:t>agosto-2024. </a:t>
            </a:r>
            <a:r>
              <a:rPr lang="es-ES" sz="1200" dirty="0">
                <a:solidFill>
                  <a:schemeClr val="tx1"/>
                </a:solidFill>
              </a:rPr>
              <a:t>Se brindó información relevante sobre fechas importantes relacionadas con notificaciones de planes de mejoramiento y solicitudes de exámenes de validación por </a:t>
            </a:r>
            <a:r>
              <a:rPr lang="es-ES" sz="1200" dirty="0" smtClean="0">
                <a:solidFill>
                  <a:schemeClr val="tx1"/>
                </a:solidFill>
              </a:rPr>
              <a:t>suficiencia.</a:t>
            </a:r>
            <a:endParaRPr lang="es-ES" sz="1200" dirty="0">
              <a:solidFill>
                <a:schemeClr val="tx1"/>
              </a:solidFill>
            </a:endParaRPr>
          </a:p>
          <a:p>
            <a:pPr algn="just"/>
            <a:r>
              <a:rPr lang="es-ES" sz="1200" dirty="0">
                <a:solidFill>
                  <a:schemeClr val="tx1"/>
                </a:solidFill>
              </a:rPr>
              <a:t>Esto indica un alto interés por parte de los usuarios en obtener información sobre estos temas específicos.</a:t>
            </a:r>
            <a:endParaRPr lang="es-CO" sz="1200" dirty="0">
              <a:solidFill>
                <a:schemeClr val="tx1"/>
              </a:solidFill>
            </a:endParaRPr>
          </a:p>
        </p:txBody>
      </p:sp>
      <p:sp>
        <p:nvSpPr>
          <p:cNvPr id="31" name="Rectángulo 30"/>
          <p:cNvSpPr/>
          <p:nvPr/>
        </p:nvSpPr>
        <p:spPr>
          <a:xfrm>
            <a:off x="5612913" y="3136205"/>
            <a:ext cx="4704022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CO" sz="1200" dirty="0">
                <a:latin typeface="+mj-lt"/>
              </a:rPr>
              <a:t>El 97% de esta atención se realiza a través del canal </a:t>
            </a:r>
            <a:r>
              <a:rPr lang="es-CO" sz="1200" dirty="0" smtClean="0">
                <a:latin typeface="+mj-lt"/>
                <a:hlinkClick r:id="rId3"/>
              </a:rPr>
              <a:t>atencionalusuario@itp.edu.co</a:t>
            </a:r>
            <a:r>
              <a:rPr lang="es-CO" sz="1200" dirty="0" smtClean="0">
                <a:latin typeface="+mj-lt"/>
              </a:rPr>
              <a:t>, </a:t>
            </a:r>
            <a:r>
              <a:rPr lang="es-CO" sz="1200" dirty="0">
                <a:latin typeface="+mj-lt"/>
              </a:rPr>
              <a:t>lo que indica que este canal es el principal medio de comunicación con los usuarios.</a:t>
            </a:r>
          </a:p>
          <a:p>
            <a:pPr algn="just"/>
            <a:endParaRPr lang="es-ES" sz="1200" dirty="0">
              <a:latin typeface="+mj-lt"/>
            </a:endParaRPr>
          </a:p>
          <a:p>
            <a:pPr algn="just"/>
            <a:r>
              <a:rPr lang="es-ES" sz="1200" dirty="0">
                <a:latin typeface="+mj-lt"/>
              </a:rPr>
              <a:t>Esto sugiere que este canal es el principal medio de comunicación para los usuarios que buscan atención o información en el Instituto Tecnológico del Putumayo.</a:t>
            </a:r>
          </a:p>
          <a:p>
            <a:pPr algn="just"/>
            <a:endParaRPr lang="es-ES" sz="1200" dirty="0">
              <a:latin typeface="+mj-lt"/>
            </a:endParaRPr>
          </a:p>
          <a:p>
            <a:pPr algn="just"/>
            <a:r>
              <a:rPr lang="es-ES" sz="1200" dirty="0">
                <a:latin typeface="+mj-lt"/>
              </a:rPr>
              <a:t>El correo electrónico notificacionesjudiciales@itp.edu.co solo representó el 3% de las interacciones. Esto indica que, en comparación con las consultas de los usuarios, las comunicaciones relacionadas con asuntos judiciales son relativamente bajas. </a:t>
            </a:r>
            <a:endParaRPr lang="es-CO" sz="1200" dirty="0">
              <a:latin typeface="+mj-lt"/>
            </a:endParaRPr>
          </a:p>
        </p:txBody>
      </p:sp>
      <p:graphicFrame>
        <p:nvGraphicFramePr>
          <p:cNvPr id="22" name="Gráfico 21">
            <a:extLst>
              <a:ext uri="{FF2B5EF4-FFF2-40B4-BE49-F238E27FC236}">
                <a16:creationId xmlns:a16="http://schemas.microsoft.com/office/drawing/2014/main" id="{00000000-0008-0000-01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835250"/>
              </p:ext>
            </p:extLst>
          </p:nvPr>
        </p:nvGraphicFramePr>
        <p:xfrm>
          <a:off x="1085920" y="327819"/>
          <a:ext cx="4638674" cy="23336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2" name="Tab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96996063"/>
              </p:ext>
            </p:extLst>
          </p:nvPr>
        </p:nvGraphicFramePr>
        <p:xfrm>
          <a:off x="5399059" y="1743270"/>
          <a:ext cx="3717480" cy="1083945"/>
        </p:xfrm>
        <a:graphic>
          <a:graphicData uri="http://schemas.openxmlformats.org/drawingml/2006/table">
            <a:tbl>
              <a:tblPr/>
              <a:tblGrid>
                <a:gridCol w="1486992">
                  <a:extLst>
                    <a:ext uri="{9D8B030D-6E8A-4147-A177-3AD203B41FA5}">
                      <a16:colId xmlns:a16="http://schemas.microsoft.com/office/drawing/2014/main" val="680683655"/>
                    </a:ext>
                  </a:extLst>
                </a:gridCol>
                <a:gridCol w="991328">
                  <a:extLst>
                    <a:ext uri="{9D8B030D-6E8A-4147-A177-3AD203B41FA5}">
                      <a16:colId xmlns:a16="http://schemas.microsoft.com/office/drawing/2014/main" val="1426001566"/>
                    </a:ext>
                  </a:extLst>
                </a:gridCol>
                <a:gridCol w="1239160">
                  <a:extLst>
                    <a:ext uri="{9D8B030D-6E8A-4147-A177-3AD203B41FA5}">
                      <a16:colId xmlns:a16="http://schemas.microsoft.com/office/drawing/2014/main" val="3656500010"/>
                    </a:ext>
                  </a:extLst>
                </a:gridCol>
              </a:tblGrid>
              <a:tr h="356642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CANALES DE ATENCIÓN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CANTIDAD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PORCENTAJE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98444491"/>
                  </a:ext>
                </a:extLst>
              </a:tr>
              <a:tr h="153845"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LLAMADAS RECIBIDAS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145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91%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78137494"/>
                  </a:ext>
                </a:extLst>
              </a:tr>
              <a:tr h="153845"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LLAMADAS REALIZADAS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6104793"/>
                  </a:ext>
                </a:extLst>
              </a:tr>
              <a:tr h="153845"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LLAMADAS PERDIDAS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4252439"/>
                  </a:ext>
                </a:extLst>
              </a:tr>
              <a:tr h="153845"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 DE LLAMADAS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100%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69792666"/>
                  </a:ext>
                </a:extLst>
              </a:tr>
            </a:tbl>
          </a:graphicData>
        </a:graphic>
      </p:graphicFrame>
      <p:graphicFrame>
        <p:nvGraphicFramePr>
          <p:cNvPr id="26" name="Gráfico 25">
            <a:extLst>
              <a:ext uri="{FF2B5EF4-FFF2-40B4-BE49-F238E27FC236}">
                <a16:creationId xmlns:a16="http://schemas.microsoft.com/office/drawing/2014/main" id="{00000000-0008-0000-02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68899867"/>
              </p:ext>
            </p:extLst>
          </p:nvPr>
        </p:nvGraphicFramePr>
        <p:xfrm>
          <a:off x="1501781" y="3119097"/>
          <a:ext cx="3741744" cy="18716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3" name="Tab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86262117"/>
              </p:ext>
            </p:extLst>
          </p:nvPr>
        </p:nvGraphicFramePr>
        <p:xfrm>
          <a:off x="1384220" y="4917079"/>
          <a:ext cx="4152080" cy="906780"/>
        </p:xfrm>
        <a:graphic>
          <a:graphicData uri="http://schemas.openxmlformats.org/drawingml/2006/table">
            <a:tbl>
              <a:tblPr/>
              <a:tblGrid>
                <a:gridCol w="1930156">
                  <a:extLst>
                    <a:ext uri="{9D8B030D-6E8A-4147-A177-3AD203B41FA5}">
                      <a16:colId xmlns:a16="http://schemas.microsoft.com/office/drawing/2014/main" val="914422946"/>
                    </a:ext>
                  </a:extLst>
                </a:gridCol>
                <a:gridCol w="987522">
                  <a:extLst>
                    <a:ext uri="{9D8B030D-6E8A-4147-A177-3AD203B41FA5}">
                      <a16:colId xmlns:a16="http://schemas.microsoft.com/office/drawing/2014/main" val="756505417"/>
                    </a:ext>
                  </a:extLst>
                </a:gridCol>
                <a:gridCol w="1234402">
                  <a:extLst>
                    <a:ext uri="{9D8B030D-6E8A-4147-A177-3AD203B41FA5}">
                      <a16:colId xmlns:a16="http://schemas.microsoft.com/office/drawing/2014/main" val="4181001445"/>
                    </a:ext>
                  </a:extLst>
                </a:gridCol>
              </a:tblGrid>
              <a:tr h="177285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CANALES DE ATENCIÓN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CANTIDAD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PORCENTAJE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9987186"/>
                  </a:ext>
                </a:extLst>
              </a:tr>
              <a:tr h="150011"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100" b="0" i="0" u="sng" strike="noStrike">
                          <a:solidFill>
                            <a:srgbClr val="0563C1"/>
                          </a:solidFill>
                          <a:effectLst/>
                          <a:latin typeface="Calibri" panose="020F0502020204030204" pitchFamily="34" charset="0"/>
                          <a:hlinkClick r:id="rId3"/>
                        </a:rPr>
                        <a:t>atencionalusuario@itp.edu.co</a:t>
                      </a:r>
                      <a:endParaRPr lang="es-CO" sz="1100" b="0" i="0" u="sng" strike="noStrike">
                        <a:solidFill>
                          <a:srgbClr val="0563C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255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97%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65195532"/>
                  </a:ext>
                </a:extLst>
              </a:tr>
              <a:tr h="286384"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100" b="0" i="0" u="sng" strike="noStrike">
                          <a:solidFill>
                            <a:srgbClr val="0563C1"/>
                          </a:solidFill>
                          <a:effectLst/>
                          <a:latin typeface="Calibri" panose="020F0502020204030204" pitchFamily="34" charset="0"/>
                          <a:hlinkClick r:id="rId6"/>
                        </a:rPr>
                        <a:t>notificacionesjudiciales@itp.edu.co</a:t>
                      </a:r>
                      <a:endParaRPr lang="es-CO" sz="1100" b="0" i="0" u="sng" strike="noStrike">
                        <a:solidFill>
                          <a:srgbClr val="0563C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3%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15320623"/>
                  </a:ext>
                </a:extLst>
              </a:tr>
              <a:tr h="150011"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 VIRTUAL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257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s-CO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100%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2499657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426445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4">
            <a:extLst>
              <a:ext uri="{FF2B5EF4-FFF2-40B4-BE49-F238E27FC236}">
                <a16:creationId xmlns:a16="http://schemas.microsoft.com/office/drawing/2014/main" id="{CBE94ECF-D8EB-43AB-9E04-F7BAFD2CA675}"/>
              </a:ext>
            </a:extLst>
          </p:cNvPr>
          <p:cNvSpPr txBox="1"/>
          <p:nvPr/>
        </p:nvSpPr>
        <p:spPr>
          <a:xfrm>
            <a:off x="1147876" y="265309"/>
            <a:ext cx="89012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>
                <a:schemeClr val="lt1"/>
              </a:buClr>
              <a:buSzPts val="1800"/>
              <a:buFont typeface="Calibri"/>
              <a:buNone/>
            </a:pPr>
            <a:r>
              <a:rPr lang="es-ES" sz="2000" b="1" dirty="0">
                <a:solidFill>
                  <a:schemeClr val="tx1"/>
                </a:solidFill>
                <a:latin typeface="+mn-lt"/>
                <a:ea typeface="Calibri"/>
                <a:cs typeface="Calibri"/>
                <a:sym typeface="Calibri"/>
              </a:rPr>
              <a:t>PQRSD </a:t>
            </a:r>
          </a:p>
          <a:p>
            <a:pPr algn="ctr">
              <a:buClr>
                <a:schemeClr val="lt1"/>
              </a:buClr>
              <a:buSzPts val="1800"/>
              <a:buFont typeface="Calibri"/>
              <a:buNone/>
            </a:pPr>
            <a:r>
              <a:rPr lang="es-ES" sz="2000" b="1" dirty="0">
                <a:solidFill>
                  <a:schemeClr val="tx1"/>
                </a:solidFill>
                <a:latin typeface="+mn-lt"/>
                <a:ea typeface="Calibri"/>
                <a:cs typeface="Calibri"/>
                <a:sym typeface="Calibri"/>
              </a:rPr>
              <a:t>recibidas por modalidad de petición  </a:t>
            </a:r>
          </a:p>
        </p:txBody>
      </p:sp>
      <p:grpSp>
        <p:nvGrpSpPr>
          <p:cNvPr id="22" name="Grupo 21"/>
          <p:cNvGrpSpPr/>
          <p:nvPr/>
        </p:nvGrpSpPr>
        <p:grpSpPr>
          <a:xfrm>
            <a:off x="455641" y="1134741"/>
            <a:ext cx="3287160" cy="1716761"/>
            <a:chOff x="780907" y="1917832"/>
            <a:chExt cx="3287160" cy="1716761"/>
          </a:xfrm>
        </p:grpSpPr>
        <p:sp>
          <p:nvSpPr>
            <p:cNvPr id="2" name="Freeform 1">
              <a:extLst>
                <a:ext uri="{FF2B5EF4-FFF2-40B4-BE49-F238E27FC236}">
                  <a16:creationId xmlns:a16="http://schemas.microsoft.com/office/drawing/2014/main" id="{ACC54A79-6517-4AD0-A7EF-0568FBC5D15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59163" y="1917832"/>
              <a:ext cx="2408904" cy="1716761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3266" dirty="0">
                <a:latin typeface="Open Sans Light" panose="020B0306030504020204" pitchFamily="34" charset="0"/>
              </a:endParaRPr>
            </a:p>
          </p:txBody>
        </p:sp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B5A2E50C-38B2-4E39-B969-A9AC3BC4E93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0907" y="1950359"/>
              <a:ext cx="878256" cy="1168841"/>
            </a:xfrm>
            <a:custGeom>
              <a:avLst/>
              <a:gdLst>
                <a:gd name="T0" fmla="*/ 1785 w 1786"/>
                <a:gd name="T1" fmla="*/ 2218 h 2379"/>
                <a:gd name="T2" fmla="*/ 1785 w 1786"/>
                <a:gd name="T3" fmla="*/ 2218 h 2379"/>
                <a:gd name="T4" fmla="*/ 1189 w 1786"/>
                <a:gd name="T5" fmla="*/ 2378 h 2379"/>
                <a:gd name="T6" fmla="*/ 1189 w 1786"/>
                <a:gd name="T7" fmla="*/ 2378 h 2379"/>
                <a:gd name="T8" fmla="*/ 0 w 1786"/>
                <a:gd name="T9" fmla="*/ 1189 h 2379"/>
                <a:gd name="T10" fmla="*/ 0 w 1786"/>
                <a:gd name="T11" fmla="*/ 1189 h 2379"/>
                <a:gd name="T12" fmla="*/ 1189 w 1786"/>
                <a:gd name="T13" fmla="*/ 0 h 2379"/>
                <a:gd name="T14" fmla="*/ 1189 w 1786"/>
                <a:gd name="T15" fmla="*/ 0 h 2379"/>
                <a:gd name="T16" fmla="*/ 1785 w 1786"/>
                <a:gd name="T17" fmla="*/ 160 h 2379"/>
                <a:gd name="T18" fmla="*/ 1785 w 1786"/>
                <a:gd name="T19" fmla="*/ 2218 h 23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786" h="2379">
                  <a:moveTo>
                    <a:pt x="1785" y="2218"/>
                  </a:moveTo>
                  <a:lnTo>
                    <a:pt x="1785" y="2218"/>
                  </a:lnTo>
                  <a:cubicBezTo>
                    <a:pt x="1612" y="2316"/>
                    <a:pt x="1403" y="2378"/>
                    <a:pt x="1189" y="2378"/>
                  </a:cubicBezTo>
                  <a:lnTo>
                    <a:pt x="1189" y="2378"/>
                  </a:lnTo>
                  <a:cubicBezTo>
                    <a:pt x="532" y="2378"/>
                    <a:pt x="0" y="1846"/>
                    <a:pt x="0" y="1189"/>
                  </a:cubicBezTo>
                  <a:lnTo>
                    <a:pt x="0" y="1189"/>
                  </a:lnTo>
                  <a:cubicBezTo>
                    <a:pt x="0" y="532"/>
                    <a:pt x="532" y="0"/>
                    <a:pt x="1189" y="0"/>
                  </a:cubicBezTo>
                  <a:lnTo>
                    <a:pt x="1189" y="0"/>
                  </a:lnTo>
                  <a:cubicBezTo>
                    <a:pt x="1406" y="0"/>
                    <a:pt x="1610" y="59"/>
                    <a:pt x="1785" y="160"/>
                  </a:cubicBezTo>
                  <a:lnTo>
                    <a:pt x="1785" y="2218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3266" dirty="0">
                <a:latin typeface="Open Sans Light" panose="020B0306030504020204" pitchFamily="34" charset="0"/>
              </a:endParaRPr>
            </a:p>
          </p:txBody>
        </p:sp>
        <p:sp>
          <p:nvSpPr>
            <p:cNvPr id="16" name="TextBox 19">
              <a:extLst>
                <a:ext uri="{FF2B5EF4-FFF2-40B4-BE49-F238E27FC236}">
                  <a16:creationId xmlns:a16="http://schemas.microsoft.com/office/drawing/2014/main" id="{CABB8CDE-52B6-4869-943A-E9A31A1A0B9F}"/>
                </a:ext>
              </a:extLst>
            </p:cNvPr>
            <p:cNvSpPr txBox="1"/>
            <p:nvPr/>
          </p:nvSpPr>
          <p:spPr>
            <a:xfrm>
              <a:off x="1027491" y="2199131"/>
              <a:ext cx="505268" cy="1154162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r"/>
              <a:r>
                <a:rPr lang="en-US" sz="6900" b="1" dirty="0">
                  <a:solidFill>
                    <a:schemeClr val="accent1">
                      <a:lumMod val="50000"/>
                    </a:schemeClr>
                  </a:solidFill>
                  <a:latin typeface="Poppins SemiBold" pitchFamily="2" charset="77"/>
                  <a:ea typeface="League Spartan" charset="0"/>
                  <a:cs typeface="Poppins SemiBold" pitchFamily="2" charset="77"/>
                </a:rPr>
                <a:t>1</a:t>
              </a:r>
            </a:p>
          </p:txBody>
        </p:sp>
        <p:sp>
          <p:nvSpPr>
            <p:cNvPr id="23" name="Subtitle 2">
              <a:extLst>
                <a:ext uri="{FF2B5EF4-FFF2-40B4-BE49-F238E27FC236}">
                  <a16:creationId xmlns:a16="http://schemas.microsoft.com/office/drawing/2014/main" id="{17E8788B-BB4B-4B6B-90BC-C204B2AAD379}"/>
                </a:ext>
              </a:extLst>
            </p:cNvPr>
            <p:cNvSpPr txBox="1">
              <a:spLocks/>
            </p:cNvSpPr>
            <p:nvPr/>
          </p:nvSpPr>
          <p:spPr>
            <a:xfrm>
              <a:off x="1938930" y="2532709"/>
              <a:ext cx="1854658" cy="1098762"/>
            </a:xfrm>
            <a:prstGeom prst="rect">
              <a:avLst/>
            </a:prstGeom>
          </p:spPr>
          <p:txBody>
            <a:bodyPr vert="horz" wrap="square" lIns="45720" tIns="22860" rIns="45720" bIns="22860" rtlCol="0" anchor="t">
              <a:spAutoFit/>
            </a:bodyPr>
            <a:lstStyle>
              <a:lvl1pPr marL="0" indent="0" algn="ctr" defTabSz="1087636" rtl="0" eaLnBrk="1" latinLnBrk="0" hangingPunct="1">
                <a:lnSpc>
                  <a:spcPct val="120000"/>
                </a:lnSpc>
                <a:spcBef>
                  <a:spcPct val="20000"/>
                </a:spcBef>
                <a:buFont typeface="Arial"/>
                <a:buNone/>
                <a:defRPr sz="2400" kern="1200">
                  <a:solidFill>
                    <a:schemeClr val="tx2"/>
                  </a:solidFill>
                  <a:latin typeface="Open Sans Light"/>
                  <a:ea typeface="+mn-ea"/>
                  <a:cs typeface="Open Sans Light"/>
                </a:defRPr>
              </a:lvl1pPr>
              <a:lvl2pPr marL="1087636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2pPr>
              <a:lvl3pPr marL="2175271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3pPr>
              <a:lvl4pPr marL="3262912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4pPr>
              <a:lvl5pPr marL="4350546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5pPr>
              <a:lvl6pPr marL="5438184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6525820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7613455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8701091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defTabSz="914400">
                <a:lnSpc>
                  <a:spcPct val="90000"/>
                </a:lnSpc>
                <a:spcBef>
                  <a:spcPts val="0"/>
                </a:spcBef>
                <a:buClrTx/>
                <a:defRPr/>
              </a:pPr>
              <a:r>
                <a:rPr lang="es-CO" sz="1400" b="1" kern="0" dirty="0">
                  <a:solidFill>
                    <a:schemeClr val="tx1"/>
                  </a:solidFill>
                  <a:latin typeface="Calibri"/>
                  <a:ea typeface="Calibri"/>
                  <a:cs typeface="Calibri"/>
                  <a:sym typeface="Calibri"/>
                </a:rPr>
                <a:t>PETICIONES DE INFORMACION</a:t>
              </a:r>
            </a:p>
            <a:p>
              <a:pPr lvl="0" defTabSz="914400">
                <a:lnSpc>
                  <a:spcPct val="90000"/>
                </a:lnSpc>
                <a:spcBef>
                  <a:spcPts val="0"/>
                </a:spcBef>
                <a:buClrTx/>
                <a:defRPr/>
              </a:pPr>
              <a:r>
                <a:rPr lang="es-CO" sz="1600" b="1" dirty="0" smtClean="0">
                  <a:solidFill>
                    <a:srgbClr val="000000"/>
                  </a:solidFill>
                  <a:latin typeface="Calibri" panose="020F0502020204030204" pitchFamily="34" charset="0"/>
                </a:rPr>
                <a:t>102</a:t>
              </a:r>
              <a:endParaRPr lang="es-CO" sz="1600" b="1" dirty="0">
                <a:solidFill>
                  <a:srgbClr val="000000"/>
                </a:solidFill>
                <a:latin typeface="Calibri" panose="020F0502020204030204" pitchFamily="34" charset="0"/>
              </a:endParaRPr>
            </a:p>
            <a:p>
              <a:pPr lvl="0" defTabSz="914400">
                <a:lnSpc>
                  <a:spcPct val="90000"/>
                </a:lnSpc>
                <a:spcBef>
                  <a:spcPts val="0"/>
                </a:spcBef>
                <a:buClrTx/>
                <a:defRPr/>
              </a:pPr>
              <a:r>
                <a:rPr lang="es-CO" sz="1600" b="1" dirty="0" smtClean="0">
                  <a:solidFill>
                    <a:srgbClr val="000000"/>
                  </a:solidFill>
                  <a:latin typeface="Arial" panose="020B0604020202020204" pitchFamily="34" charset="0"/>
                </a:rPr>
                <a:t>26%</a:t>
              </a:r>
              <a:endParaRPr lang="es-CO" sz="1600" b="1" dirty="0">
                <a:solidFill>
                  <a:srgbClr val="000000"/>
                </a:solidFill>
                <a:latin typeface="Arial" panose="020B0604020202020204" pitchFamily="34" charset="0"/>
              </a:endParaRPr>
            </a:p>
            <a:p>
              <a:pPr lvl="0" defTabSz="914400">
                <a:lnSpc>
                  <a:spcPct val="90000"/>
                </a:lnSpc>
                <a:spcBef>
                  <a:spcPts val="0"/>
                </a:spcBef>
                <a:buClrTx/>
                <a:defRPr/>
              </a:pPr>
              <a:r>
                <a:rPr lang="es-CO" sz="1600" dirty="0"/>
                <a:t>  </a:t>
              </a:r>
              <a:endParaRPr kumimoji="0" lang="es-CO" sz="16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0" name="Freeform 4">
            <a:extLst>
              <a:ext uri="{FF2B5EF4-FFF2-40B4-BE49-F238E27FC236}">
                <a16:creationId xmlns:a16="http://schemas.microsoft.com/office/drawing/2014/main" id="{47EE9595-8053-4D3F-B95C-8C3F830BD37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10241" y="1169669"/>
            <a:ext cx="2408904" cy="171676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endParaRPr lang="en-US" sz="3266" dirty="0">
              <a:latin typeface="Open Sans Light" panose="020B0306030504020204" pitchFamily="34" charset="0"/>
            </a:endParaRPr>
          </a:p>
        </p:txBody>
      </p:sp>
      <p:sp>
        <p:nvSpPr>
          <p:cNvPr id="11" name="Freeform 6">
            <a:extLst>
              <a:ext uri="{FF2B5EF4-FFF2-40B4-BE49-F238E27FC236}">
                <a16:creationId xmlns:a16="http://schemas.microsoft.com/office/drawing/2014/main" id="{0493ED3D-50FF-4D52-8C34-6A1D5377D4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22568" y="1355371"/>
            <a:ext cx="587672" cy="1175345"/>
          </a:xfrm>
          <a:custGeom>
            <a:avLst/>
            <a:gdLst>
              <a:gd name="T0" fmla="*/ 1194 w 1195"/>
              <a:gd name="T1" fmla="*/ 2388 h 2389"/>
              <a:gd name="T2" fmla="*/ 1194 w 1195"/>
              <a:gd name="T3" fmla="*/ 2388 h 2389"/>
              <a:gd name="T4" fmla="*/ 0 w 1195"/>
              <a:gd name="T5" fmla="*/ 1194 h 2389"/>
              <a:gd name="T6" fmla="*/ 0 w 1195"/>
              <a:gd name="T7" fmla="*/ 1194 h 2389"/>
              <a:gd name="T8" fmla="*/ 1194 w 1195"/>
              <a:gd name="T9" fmla="*/ 0 h 2389"/>
              <a:gd name="T10" fmla="*/ 1194 w 1195"/>
              <a:gd name="T11" fmla="*/ 2388 h 23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195" h="2389">
                <a:moveTo>
                  <a:pt x="1194" y="2388"/>
                </a:moveTo>
                <a:lnTo>
                  <a:pt x="1194" y="2388"/>
                </a:lnTo>
                <a:cubicBezTo>
                  <a:pt x="535" y="2388"/>
                  <a:pt x="0" y="1853"/>
                  <a:pt x="0" y="1194"/>
                </a:cubicBezTo>
                <a:lnTo>
                  <a:pt x="0" y="1194"/>
                </a:lnTo>
                <a:cubicBezTo>
                  <a:pt x="0" y="535"/>
                  <a:pt x="535" y="0"/>
                  <a:pt x="1194" y="0"/>
                </a:cubicBezTo>
                <a:lnTo>
                  <a:pt x="1194" y="2388"/>
                </a:lnTo>
              </a:path>
            </a:pathLst>
          </a:custGeom>
          <a:solidFill>
            <a:schemeClr val="accent2"/>
          </a:solidFill>
          <a:ln>
            <a:noFill/>
          </a:ln>
          <a:effectLst/>
        </p:spPr>
        <p:txBody>
          <a:bodyPr wrap="none" anchor="ctr"/>
          <a:lstStyle/>
          <a:p>
            <a:endParaRPr lang="en-US" sz="3266" dirty="0">
              <a:latin typeface="Open Sans Light" panose="020B0306030504020204" pitchFamily="34" charset="0"/>
            </a:endParaRPr>
          </a:p>
        </p:txBody>
      </p:sp>
      <p:sp>
        <p:nvSpPr>
          <p:cNvPr id="18" name="TextBox 21">
            <a:extLst>
              <a:ext uri="{FF2B5EF4-FFF2-40B4-BE49-F238E27FC236}">
                <a16:creationId xmlns:a16="http://schemas.microsoft.com/office/drawing/2014/main" id="{EED0BD1C-BB58-45A8-80DA-294A9AEBC031}"/>
              </a:ext>
            </a:extLst>
          </p:cNvPr>
          <p:cNvSpPr txBox="1"/>
          <p:nvPr/>
        </p:nvSpPr>
        <p:spPr>
          <a:xfrm>
            <a:off x="4027595" y="1348322"/>
            <a:ext cx="692818" cy="1154162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r"/>
            <a:r>
              <a:rPr lang="en-US" sz="6900" b="1" dirty="0">
                <a:solidFill>
                  <a:schemeClr val="accent2">
                    <a:lumMod val="50000"/>
                  </a:schemeClr>
                </a:solidFill>
                <a:latin typeface="Poppins SemiBold" pitchFamily="2" charset="77"/>
                <a:ea typeface="League Spartan" charset="0"/>
                <a:cs typeface="Poppins SemiBold" pitchFamily="2" charset="77"/>
              </a:rPr>
              <a:t>2</a:t>
            </a:r>
          </a:p>
        </p:txBody>
      </p:sp>
      <p:sp>
        <p:nvSpPr>
          <p:cNvPr id="25" name="Subtitle 2">
            <a:extLst>
              <a:ext uri="{FF2B5EF4-FFF2-40B4-BE49-F238E27FC236}">
                <a16:creationId xmlns:a16="http://schemas.microsoft.com/office/drawing/2014/main" id="{1FFD9365-C691-452E-B625-5E86CD0A3EE2}"/>
              </a:ext>
            </a:extLst>
          </p:cNvPr>
          <p:cNvSpPr txBox="1">
            <a:spLocks/>
          </p:cNvSpPr>
          <p:nvPr/>
        </p:nvSpPr>
        <p:spPr>
          <a:xfrm>
            <a:off x="4774744" y="1784546"/>
            <a:ext cx="2113145" cy="1015663"/>
          </a:xfrm>
          <a:prstGeom prst="rect">
            <a:avLst/>
          </a:prstGeom>
        </p:spPr>
        <p:txBody>
          <a:bodyPr vert="horz" wrap="square" lIns="45720" tIns="22860" rIns="45720" bIns="22860" rtlCol="0" anchor="t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defTabSz="914400">
              <a:lnSpc>
                <a:spcPct val="90000"/>
              </a:lnSpc>
              <a:spcBef>
                <a:spcPts val="0"/>
              </a:spcBef>
              <a:buClrTx/>
              <a:defRPr/>
            </a:pPr>
            <a:r>
              <a:rPr lang="es-CO" sz="1400" b="1" kern="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PETICIONES DE </a:t>
            </a:r>
          </a:p>
          <a:p>
            <a:pPr lvl="0" defTabSz="914400">
              <a:lnSpc>
                <a:spcPct val="90000"/>
              </a:lnSpc>
              <a:spcBef>
                <a:spcPts val="0"/>
              </a:spcBef>
              <a:buClrTx/>
              <a:defRPr/>
            </a:pPr>
            <a:r>
              <a:rPr lang="es-CO" sz="1400" b="1" kern="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  INTERES </a:t>
            </a:r>
          </a:p>
          <a:p>
            <a:pPr lvl="0" defTabSz="914400">
              <a:lnSpc>
                <a:spcPct val="90000"/>
              </a:lnSpc>
              <a:spcBef>
                <a:spcPts val="0"/>
              </a:spcBef>
              <a:buClrTx/>
              <a:defRPr/>
            </a:pPr>
            <a:r>
              <a:rPr lang="es-CO" sz="1400" b="1" kern="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            PARTICULAR	</a:t>
            </a:r>
          </a:p>
          <a:p>
            <a:pPr lvl="0" defTabSz="914400">
              <a:lnSpc>
                <a:spcPct val="90000"/>
              </a:lnSpc>
              <a:spcBef>
                <a:spcPts val="0"/>
              </a:spcBef>
              <a:buClrTx/>
              <a:defRPr/>
            </a:pPr>
            <a:r>
              <a:rPr lang="es-CO" sz="1400" kern="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      </a:t>
            </a:r>
            <a:r>
              <a:rPr lang="es-CO" sz="1400" kern="0" dirty="0" smtClean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125</a:t>
            </a:r>
            <a:r>
              <a:rPr lang="es-CO" sz="1400" dirty="0" smtClean="0"/>
              <a:t>  </a:t>
            </a:r>
            <a:r>
              <a:rPr lang="es-CO" sz="1400" b="1" kern="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	</a:t>
            </a:r>
          </a:p>
          <a:p>
            <a:pPr lvl="0" defTabSz="914400">
              <a:lnSpc>
                <a:spcPct val="90000"/>
              </a:lnSpc>
              <a:spcBef>
                <a:spcPts val="0"/>
              </a:spcBef>
              <a:buClrTx/>
              <a:defRPr/>
            </a:pPr>
            <a:r>
              <a:rPr lang="es-CO" sz="1400" dirty="0" smtClean="0">
                <a:solidFill>
                  <a:srgbClr val="000000"/>
                </a:solidFill>
                <a:latin typeface="Arial" panose="020B0604020202020204" pitchFamily="34" charset="0"/>
              </a:rPr>
              <a:t>32%</a:t>
            </a:r>
            <a:r>
              <a:rPr lang="es-CO" sz="1400" dirty="0" smtClean="0"/>
              <a:t> </a:t>
            </a:r>
            <a:r>
              <a:rPr lang="es-CO" sz="1400" b="1" dirty="0" smtClean="0"/>
              <a:t>  </a:t>
            </a:r>
            <a:endParaRPr lang="es-CO" sz="1400" b="1" kern="0" dirty="0">
              <a:solidFill>
                <a:schemeClr val="tx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8" name="Grupo 27"/>
          <p:cNvGrpSpPr/>
          <p:nvPr/>
        </p:nvGrpSpPr>
        <p:grpSpPr>
          <a:xfrm>
            <a:off x="7345514" y="1169669"/>
            <a:ext cx="3171328" cy="1716761"/>
            <a:chOff x="7932443" y="1668904"/>
            <a:chExt cx="3171328" cy="1716761"/>
          </a:xfrm>
        </p:grpSpPr>
        <p:sp>
          <p:nvSpPr>
            <p:cNvPr id="6" name="Freeform 7">
              <a:extLst>
                <a:ext uri="{FF2B5EF4-FFF2-40B4-BE49-F238E27FC236}">
                  <a16:creationId xmlns:a16="http://schemas.microsoft.com/office/drawing/2014/main" id="{4E8EA2AD-9D73-4D17-BC66-15AAC41E61D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681500" y="1668904"/>
              <a:ext cx="2408904" cy="1716761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3266" dirty="0">
                <a:latin typeface="Open Sans Light" panose="020B0306030504020204" pitchFamily="34" charset="0"/>
              </a:endParaRPr>
            </a:p>
          </p:txBody>
        </p:sp>
        <p:sp>
          <p:nvSpPr>
            <p:cNvPr id="7" name="Freeform 9">
              <a:extLst>
                <a:ext uri="{FF2B5EF4-FFF2-40B4-BE49-F238E27FC236}">
                  <a16:creationId xmlns:a16="http://schemas.microsoft.com/office/drawing/2014/main" id="{0FC6F0CB-2C07-4833-9AF5-74B0B1B94BD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66240" y="1917832"/>
              <a:ext cx="728628" cy="1099448"/>
            </a:xfrm>
            <a:custGeom>
              <a:avLst/>
              <a:gdLst>
                <a:gd name="T0" fmla="*/ 1481 w 1482"/>
                <a:gd name="T1" fmla="*/ 2174 h 2237"/>
                <a:gd name="T2" fmla="*/ 1481 w 1482"/>
                <a:gd name="T3" fmla="*/ 2174 h 2237"/>
                <a:gd name="T4" fmla="*/ 1118 w 1482"/>
                <a:gd name="T5" fmla="*/ 2236 h 2237"/>
                <a:gd name="T6" fmla="*/ 1118 w 1482"/>
                <a:gd name="T7" fmla="*/ 2236 h 2237"/>
                <a:gd name="T8" fmla="*/ 0 w 1482"/>
                <a:gd name="T9" fmla="*/ 1118 h 2237"/>
                <a:gd name="T10" fmla="*/ 0 w 1482"/>
                <a:gd name="T11" fmla="*/ 1118 h 2237"/>
                <a:gd name="T12" fmla="*/ 1118 w 1482"/>
                <a:gd name="T13" fmla="*/ 0 h 2237"/>
                <a:gd name="T14" fmla="*/ 1118 w 1482"/>
                <a:gd name="T15" fmla="*/ 0 h 2237"/>
                <a:gd name="T16" fmla="*/ 1481 w 1482"/>
                <a:gd name="T17" fmla="*/ 60 h 2237"/>
                <a:gd name="T18" fmla="*/ 1481 w 1482"/>
                <a:gd name="T19" fmla="*/ 2174 h 2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482" h="2237">
                  <a:moveTo>
                    <a:pt x="1481" y="2174"/>
                  </a:moveTo>
                  <a:lnTo>
                    <a:pt x="1481" y="2174"/>
                  </a:lnTo>
                  <a:cubicBezTo>
                    <a:pt x="1367" y="2214"/>
                    <a:pt x="1243" y="2236"/>
                    <a:pt x="1118" y="2236"/>
                  </a:cubicBezTo>
                  <a:lnTo>
                    <a:pt x="1118" y="2236"/>
                  </a:lnTo>
                  <a:cubicBezTo>
                    <a:pt x="500" y="2236"/>
                    <a:pt x="0" y="1735"/>
                    <a:pt x="0" y="1118"/>
                  </a:cubicBezTo>
                  <a:lnTo>
                    <a:pt x="0" y="1118"/>
                  </a:lnTo>
                  <a:cubicBezTo>
                    <a:pt x="0" y="500"/>
                    <a:pt x="500" y="0"/>
                    <a:pt x="1118" y="0"/>
                  </a:cubicBezTo>
                  <a:lnTo>
                    <a:pt x="1118" y="0"/>
                  </a:lnTo>
                  <a:cubicBezTo>
                    <a:pt x="1245" y="0"/>
                    <a:pt x="1368" y="21"/>
                    <a:pt x="1481" y="60"/>
                  </a:cubicBezTo>
                  <a:lnTo>
                    <a:pt x="1481" y="2174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3266" dirty="0">
                <a:latin typeface="Open Sans Light" panose="020B0306030504020204" pitchFamily="34" charset="0"/>
              </a:endParaRPr>
            </a:p>
          </p:txBody>
        </p:sp>
        <p:sp>
          <p:nvSpPr>
            <p:cNvPr id="20" name="TextBox 23">
              <a:extLst>
                <a:ext uri="{FF2B5EF4-FFF2-40B4-BE49-F238E27FC236}">
                  <a16:creationId xmlns:a16="http://schemas.microsoft.com/office/drawing/2014/main" id="{E1B19456-24B4-409B-921B-885C6B1E9723}"/>
                </a:ext>
              </a:extLst>
            </p:cNvPr>
            <p:cNvSpPr txBox="1"/>
            <p:nvPr/>
          </p:nvSpPr>
          <p:spPr>
            <a:xfrm>
              <a:off x="7932443" y="1958989"/>
              <a:ext cx="715260" cy="1154162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r"/>
              <a:r>
                <a:rPr lang="en-US" sz="6900" b="1" dirty="0">
                  <a:solidFill>
                    <a:schemeClr val="accent3">
                      <a:lumMod val="50000"/>
                    </a:schemeClr>
                  </a:solidFill>
                  <a:latin typeface="Poppins SemiBold" pitchFamily="2" charset="77"/>
                  <a:ea typeface="League Spartan" charset="0"/>
                  <a:cs typeface="Poppins SemiBold" pitchFamily="2" charset="77"/>
                </a:rPr>
                <a:t>3</a:t>
              </a:r>
            </a:p>
          </p:txBody>
        </p:sp>
        <p:sp>
          <p:nvSpPr>
            <p:cNvPr id="27" name="Subtitle 2">
              <a:extLst>
                <a:ext uri="{FF2B5EF4-FFF2-40B4-BE49-F238E27FC236}">
                  <a16:creationId xmlns:a16="http://schemas.microsoft.com/office/drawing/2014/main" id="{3B9CA683-ADE5-4933-863E-5D36955C4BB2}"/>
                </a:ext>
              </a:extLst>
            </p:cNvPr>
            <p:cNvSpPr txBox="1">
              <a:spLocks/>
            </p:cNvSpPr>
            <p:nvPr/>
          </p:nvSpPr>
          <p:spPr>
            <a:xfrm>
              <a:off x="8852867" y="2230866"/>
              <a:ext cx="2250904" cy="655564"/>
            </a:xfrm>
            <a:prstGeom prst="rect">
              <a:avLst/>
            </a:prstGeom>
          </p:spPr>
          <p:txBody>
            <a:bodyPr vert="horz" wrap="square" lIns="45720" tIns="22860" rIns="45720" bIns="22860" rtlCol="0" anchor="t">
              <a:spAutoFit/>
            </a:bodyPr>
            <a:lstStyle>
              <a:lvl1pPr marL="0" indent="0" algn="ctr" defTabSz="1087636" rtl="0" eaLnBrk="1" latinLnBrk="0" hangingPunct="1">
                <a:lnSpc>
                  <a:spcPct val="120000"/>
                </a:lnSpc>
                <a:spcBef>
                  <a:spcPct val="20000"/>
                </a:spcBef>
                <a:buFont typeface="Arial"/>
                <a:buNone/>
                <a:defRPr sz="2400" kern="1200">
                  <a:solidFill>
                    <a:schemeClr val="tx2"/>
                  </a:solidFill>
                  <a:latin typeface="Open Sans Light"/>
                  <a:ea typeface="+mn-ea"/>
                  <a:cs typeface="Open Sans Light"/>
                </a:defRPr>
              </a:lvl1pPr>
              <a:lvl2pPr marL="1087636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2pPr>
              <a:lvl3pPr marL="2175271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3pPr>
              <a:lvl4pPr marL="3262912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4pPr>
              <a:lvl5pPr marL="4350546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5pPr>
              <a:lvl6pPr marL="5438184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6525820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7613455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8701091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defTabSz="914400">
                <a:lnSpc>
                  <a:spcPct val="90000"/>
                </a:lnSpc>
                <a:spcBef>
                  <a:spcPts val="0"/>
                </a:spcBef>
                <a:buClrTx/>
                <a:defRPr/>
              </a:pPr>
              <a:r>
                <a:rPr lang="es-ES" sz="1600" b="1" kern="0" dirty="0">
                  <a:solidFill>
                    <a:schemeClr val="tx1"/>
                  </a:solidFill>
                  <a:latin typeface="Calibri"/>
                  <a:ea typeface="Calibri"/>
                  <a:cs typeface="Calibri"/>
                  <a:sym typeface="Calibri"/>
                </a:rPr>
                <a:t>   </a:t>
              </a:r>
              <a:r>
                <a:rPr lang="es-ES" sz="1400" b="1" kern="0" dirty="0">
                  <a:solidFill>
                    <a:schemeClr val="tx1"/>
                  </a:solidFill>
                  <a:latin typeface="Calibri"/>
                  <a:ea typeface="Calibri"/>
                  <a:cs typeface="Calibri"/>
                  <a:sym typeface="Calibri"/>
                </a:rPr>
                <a:t>QUEJAS 	</a:t>
              </a:r>
            </a:p>
            <a:p>
              <a:pPr lvl="0" defTabSz="914400">
                <a:lnSpc>
                  <a:spcPct val="90000"/>
                </a:lnSpc>
                <a:spcBef>
                  <a:spcPts val="0"/>
                </a:spcBef>
                <a:buClrTx/>
                <a:defRPr/>
              </a:pPr>
              <a:r>
                <a:rPr lang="es-ES" sz="1400" b="1" kern="0" dirty="0">
                  <a:solidFill>
                    <a:schemeClr val="tx1"/>
                  </a:solidFill>
                  <a:latin typeface="Calibri"/>
                  <a:ea typeface="Calibri"/>
                  <a:cs typeface="Calibri"/>
                  <a:sym typeface="Calibri"/>
                </a:rPr>
                <a:t>        </a:t>
              </a:r>
              <a:r>
                <a:rPr lang="es-ES" sz="1400" b="1" kern="0" dirty="0" smtClean="0">
                  <a:solidFill>
                    <a:schemeClr val="tx1"/>
                  </a:solidFill>
                  <a:latin typeface="Calibri"/>
                  <a:ea typeface="Calibri"/>
                  <a:cs typeface="Calibri"/>
                  <a:sym typeface="Calibri"/>
                </a:rPr>
                <a:t>0</a:t>
              </a:r>
              <a:r>
                <a:rPr lang="es-ES" sz="1400" b="1" kern="0" dirty="0">
                  <a:solidFill>
                    <a:schemeClr val="tx1"/>
                  </a:solidFill>
                  <a:latin typeface="Calibri"/>
                  <a:ea typeface="Calibri"/>
                  <a:cs typeface="Calibri"/>
                  <a:sym typeface="Calibri"/>
                </a:rPr>
                <a:t>	</a:t>
              </a:r>
            </a:p>
            <a:p>
              <a:pPr lvl="0" defTabSz="914400">
                <a:lnSpc>
                  <a:spcPct val="90000"/>
                </a:lnSpc>
                <a:spcBef>
                  <a:spcPts val="0"/>
                </a:spcBef>
                <a:buClrTx/>
                <a:defRPr/>
              </a:pPr>
              <a:r>
                <a:rPr lang="es-ES" sz="1400" b="1" kern="0" dirty="0">
                  <a:solidFill>
                    <a:schemeClr val="tx1"/>
                  </a:solidFill>
                  <a:latin typeface="Calibri"/>
                  <a:ea typeface="Calibri"/>
                  <a:cs typeface="Calibri"/>
                  <a:sym typeface="Calibri"/>
                </a:rPr>
                <a:t>0%</a:t>
              </a:r>
            </a:p>
          </p:txBody>
        </p:sp>
      </p:grpSp>
      <p:grpSp>
        <p:nvGrpSpPr>
          <p:cNvPr id="30" name="Grupo 29"/>
          <p:cNvGrpSpPr/>
          <p:nvPr/>
        </p:nvGrpSpPr>
        <p:grpSpPr>
          <a:xfrm>
            <a:off x="608695" y="3010504"/>
            <a:ext cx="3144850" cy="1716762"/>
            <a:chOff x="955744" y="4448511"/>
            <a:chExt cx="3144850" cy="1716762"/>
          </a:xfrm>
        </p:grpSpPr>
        <p:sp>
          <p:nvSpPr>
            <p:cNvPr id="4" name="Freeform 10">
              <a:extLst>
                <a:ext uri="{FF2B5EF4-FFF2-40B4-BE49-F238E27FC236}">
                  <a16:creationId xmlns:a16="http://schemas.microsoft.com/office/drawing/2014/main" id="{A0FE4677-7FF2-478B-889A-FF67E6B8E9B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1690" y="4448511"/>
              <a:ext cx="2408904" cy="171676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1600" dirty="0">
                <a:solidFill>
                  <a:schemeClr val="tx1"/>
                </a:solidFill>
                <a:latin typeface="Open Sans Light" panose="020B0306030504020204" pitchFamily="34" charset="0"/>
              </a:endParaRPr>
            </a:p>
          </p:txBody>
        </p:sp>
        <p:sp>
          <p:nvSpPr>
            <p:cNvPr id="5" name="Freeform 12">
              <a:extLst>
                <a:ext uri="{FF2B5EF4-FFF2-40B4-BE49-F238E27FC236}">
                  <a16:creationId xmlns:a16="http://schemas.microsoft.com/office/drawing/2014/main" id="{2AE75B3E-B8B8-4401-B6FD-505A943F388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5227" y="4585902"/>
              <a:ext cx="730797" cy="1099446"/>
            </a:xfrm>
            <a:custGeom>
              <a:avLst/>
              <a:gdLst>
                <a:gd name="T0" fmla="*/ 1483 w 1484"/>
                <a:gd name="T1" fmla="*/ 2174 h 2237"/>
                <a:gd name="T2" fmla="*/ 1483 w 1484"/>
                <a:gd name="T3" fmla="*/ 2174 h 2237"/>
                <a:gd name="T4" fmla="*/ 1118 w 1484"/>
                <a:gd name="T5" fmla="*/ 2236 h 2237"/>
                <a:gd name="T6" fmla="*/ 1118 w 1484"/>
                <a:gd name="T7" fmla="*/ 2236 h 2237"/>
                <a:gd name="T8" fmla="*/ 0 w 1484"/>
                <a:gd name="T9" fmla="*/ 1117 h 2237"/>
                <a:gd name="T10" fmla="*/ 0 w 1484"/>
                <a:gd name="T11" fmla="*/ 1117 h 2237"/>
                <a:gd name="T12" fmla="*/ 1118 w 1484"/>
                <a:gd name="T13" fmla="*/ 0 h 2237"/>
                <a:gd name="T14" fmla="*/ 1118 w 1484"/>
                <a:gd name="T15" fmla="*/ 0 h 2237"/>
                <a:gd name="T16" fmla="*/ 1482 w 1484"/>
                <a:gd name="T17" fmla="*/ 60 h 2237"/>
                <a:gd name="T18" fmla="*/ 1483 w 1484"/>
                <a:gd name="T19" fmla="*/ 2174 h 2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484" h="2237">
                  <a:moveTo>
                    <a:pt x="1483" y="2174"/>
                  </a:moveTo>
                  <a:lnTo>
                    <a:pt x="1483" y="2174"/>
                  </a:lnTo>
                  <a:cubicBezTo>
                    <a:pt x="1367" y="2213"/>
                    <a:pt x="1244" y="2236"/>
                    <a:pt x="1118" y="2236"/>
                  </a:cubicBezTo>
                  <a:lnTo>
                    <a:pt x="1118" y="2236"/>
                  </a:lnTo>
                  <a:cubicBezTo>
                    <a:pt x="501" y="2236"/>
                    <a:pt x="0" y="1735"/>
                    <a:pt x="0" y="1117"/>
                  </a:cubicBezTo>
                  <a:lnTo>
                    <a:pt x="0" y="1117"/>
                  </a:lnTo>
                  <a:cubicBezTo>
                    <a:pt x="0" y="499"/>
                    <a:pt x="501" y="0"/>
                    <a:pt x="1118" y="0"/>
                  </a:cubicBezTo>
                  <a:lnTo>
                    <a:pt x="1118" y="0"/>
                  </a:lnTo>
                  <a:cubicBezTo>
                    <a:pt x="1246" y="0"/>
                    <a:pt x="1368" y="20"/>
                    <a:pt x="1482" y="60"/>
                  </a:cubicBezTo>
                  <a:lnTo>
                    <a:pt x="1483" y="2174"/>
                  </a:lnTo>
                </a:path>
              </a:pathLst>
            </a:custGeom>
            <a:solidFill>
              <a:schemeClr val="accent4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3266" dirty="0">
                <a:latin typeface="Open Sans Light" panose="020B0306030504020204" pitchFamily="34" charset="0"/>
              </a:endParaRPr>
            </a:p>
          </p:txBody>
        </p:sp>
        <p:sp>
          <p:nvSpPr>
            <p:cNvPr id="17" name="TextBox 20">
              <a:extLst>
                <a:ext uri="{FF2B5EF4-FFF2-40B4-BE49-F238E27FC236}">
                  <a16:creationId xmlns:a16="http://schemas.microsoft.com/office/drawing/2014/main" id="{ADF34DC6-B348-43B3-A58D-59BEF752D813}"/>
                </a:ext>
              </a:extLst>
            </p:cNvPr>
            <p:cNvSpPr txBox="1"/>
            <p:nvPr/>
          </p:nvSpPr>
          <p:spPr>
            <a:xfrm>
              <a:off x="955744" y="4568222"/>
              <a:ext cx="769763" cy="1154162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r"/>
              <a:r>
                <a:rPr lang="en-US" sz="6900" b="1" dirty="0">
                  <a:solidFill>
                    <a:schemeClr val="accent4">
                      <a:lumMod val="50000"/>
                    </a:schemeClr>
                  </a:solidFill>
                  <a:latin typeface="Poppins SemiBold" pitchFamily="2" charset="77"/>
                  <a:ea typeface="League Spartan" charset="0"/>
                  <a:cs typeface="Poppins SemiBold" pitchFamily="2" charset="77"/>
                </a:rPr>
                <a:t>4</a:t>
              </a:r>
            </a:p>
          </p:txBody>
        </p:sp>
        <p:sp>
          <p:nvSpPr>
            <p:cNvPr id="29" name="Subtitle 2">
              <a:extLst>
                <a:ext uri="{FF2B5EF4-FFF2-40B4-BE49-F238E27FC236}">
                  <a16:creationId xmlns:a16="http://schemas.microsoft.com/office/drawing/2014/main" id="{100BD07C-5F6D-496F-B6C6-97C6D42CB4DD}"/>
                </a:ext>
              </a:extLst>
            </p:cNvPr>
            <p:cNvSpPr txBox="1">
              <a:spLocks/>
            </p:cNvSpPr>
            <p:nvPr/>
          </p:nvSpPr>
          <p:spPr>
            <a:xfrm>
              <a:off x="1813543" y="4695930"/>
              <a:ext cx="2235452" cy="932563"/>
            </a:xfrm>
            <a:prstGeom prst="rect">
              <a:avLst/>
            </a:prstGeom>
          </p:spPr>
          <p:txBody>
            <a:bodyPr vert="horz" wrap="square" lIns="45720" tIns="22860" rIns="45720" bIns="22860" rtlCol="0" anchor="t">
              <a:spAutoFit/>
            </a:bodyPr>
            <a:lstStyle>
              <a:lvl1pPr marL="0" indent="0" algn="ctr" defTabSz="1087636" rtl="0" eaLnBrk="1" latinLnBrk="0" hangingPunct="1">
                <a:lnSpc>
                  <a:spcPct val="120000"/>
                </a:lnSpc>
                <a:spcBef>
                  <a:spcPct val="20000"/>
                </a:spcBef>
                <a:buFont typeface="Arial"/>
                <a:buNone/>
                <a:defRPr sz="2400" kern="1200">
                  <a:solidFill>
                    <a:schemeClr val="tx2"/>
                  </a:solidFill>
                  <a:latin typeface="Open Sans Light"/>
                  <a:ea typeface="+mn-ea"/>
                  <a:cs typeface="Open Sans Light"/>
                </a:defRPr>
              </a:lvl1pPr>
              <a:lvl2pPr marL="1087636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2pPr>
              <a:lvl3pPr marL="2175271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3pPr>
              <a:lvl4pPr marL="3262912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4pPr>
              <a:lvl5pPr marL="4350546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5pPr>
              <a:lvl6pPr marL="5438184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6525820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7613455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8701091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defTabSz="914400">
                <a:lnSpc>
                  <a:spcPct val="90000"/>
                </a:lnSpc>
                <a:spcBef>
                  <a:spcPts val="0"/>
                </a:spcBef>
                <a:buClrTx/>
                <a:defRPr/>
              </a:pPr>
              <a:r>
                <a:rPr lang="es-CO" sz="1600" b="1" kern="0" dirty="0">
                  <a:solidFill>
                    <a:schemeClr val="tx1"/>
                  </a:solidFill>
                  <a:latin typeface="Calibri"/>
                  <a:ea typeface="Calibri"/>
                  <a:cs typeface="Calibri"/>
                  <a:sym typeface="Calibri"/>
                </a:rPr>
                <a:t>         RECLAMOS	</a:t>
              </a:r>
            </a:p>
            <a:p>
              <a:pPr lvl="0" defTabSz="914400">
                <a:lnSpc>
                  <a:spcPct val="90000"/>
                </a:lnSpc>
                <a:spcBef>
                  <a:spcPts val="0"/>
                </a:spcBef>
                <a:buClrTx/>
                <a:defRPr/>
              </a:pPr>
              <a:r>
                <a:rPr lang="es-CO" sz="1600" b="1" kern="0" dirty="0">
                  <a:solidFill>
                    <a:schemeClr val="tx1"/>
                  </a:solidFill>
                  <a:latin typeface="Calibri"/>
                  <a:ea typeface="Calibri"/>
                  <a:cs typeface="Calibri"/>
                  <a:sym typeface="Calibri"/>
                </a:rPr>
                <a:t>      0	</a:t>
              </a:r>
            </a:p>
            <a:p>
              <a:pPr lvl="0" defTabSz="914400">
                <a:lnSpc>
                  <a:spcPct val="90000"/>
                </a:lnSpc>
                <a:spcBef>
                  <a:spcPts val="0"/>
                </a:spcBef>
                <a:buClrTx/>
                <a:defRPr/>
              </a:pPr>
              <a:r>
                <a:rPr lang="es-CO" sz="1600" b="1" kern="0" dirty="0">
                  <a:solidFill>
                    <a:schemeClr val="tx1"/>
                  </a:solidFill>
                  <a:latin typeface="Calibri"/>
                  <a:ea typeface="Calibri"/>
                  <a:cs typeface="Calibri"/>
                  <a:sym typeface="Calibri"/>
                </a:rPr>
                <a:t>0%</a:t>
              </a:r>
            </a:p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CO" sz="16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2" name="Grupo 31"/>
          <p:cNvGrpSpPr/>
          <p:nvPr/>
        </p:nvGrpSpPr>
        <p:grpSpPr>
          <a:xfrm>
            <a:off x="3886687" y="3032955"/>
            <a:ext cx="3132458" cy="1716762"/>
            <a:chOff x="4335949" y="4448511"/>
            <a:chExt cx="3132458" cy="1716762"/>
          </a:xfrm>
        </p:grpSpPr>
        <p:sp>
          <p:nvSpPr>
            <p:cNvPr id="12" name="Freeform 16">
              <a:extLst>
                <a:ext uri="{FF2B5EF4-FFF2-40B4-BE49-F238E27FC236}">
                  <a16:creationId xmlns:a16="http://schemas.microsoft.com/office/drawing/2014/main" id="{CD1CF841-6204-43DD-9919-89156C7F93A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46429" y="4448511"/>
              <a:ext cx="2408904" cy="171676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3266" dirty="0">
                <a:latin typeface="Open Sans Light" panose="020B0306030504020204" pitchFamily="34" charset="0"/>
              </a:endParaRPr>
            </a:p>
          </p:txBody>
        </p:sp>
        <p:sp>
          <p:nvSpPr>
            <p:cNvPr id="13" name="Freeform 18">
              <a:extLst>
                <a:ext uri="{FF2B5EF4-FFF2-40B4-BE49-F238E27FC236}">
                  <a16:creationId xmlns:a16="http://schemas.microsoft.com/office/drawing/2014/main" id="{6D3F9F80-C3B2-4D13-9DDE-23F1EA751D5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35949" y="4725443"/>
              <a:ext cx="830548" cy="1105952"/>
            </a:xfrm>
            <a:custGeom>
              <a:avLst/>
              <a:gdLst>
                <a:gd name="T0" fmla="*/ 1686 w 1687"/>
                <a:gd name="T1" fmla="*/ 2094 h 2247"/>
                <a:gd name="T2" fmla="*/ 1686 w 1687"/>
                <a:gd name="T3" fmla="*/ 2094 h 2247"/>
                <a:gd name="T4" fmla="*/ 1123 w 1687"/>
                <a:gd name="T5" fmla="*/ 2246 h 2247"/>
                <a:gd name="T6" fmla="*/ 1123 w 1687"/>
                <a:gd name="T7" fmla="*/ 2246 h 2247"/>
                <a:gd name="T8" fmla="*/ 0 w 1687"/>
                <a:gd name="T9" fmla="*/ 1123 h 2247"/>
                <a:gd name="T10" fmla="*/ 0 w 1687"/>
                <a:gd name="T11" fmla="*/ 1123 h 2247"/>
                <a:gd name="T12" fmla="*/ 1123 w 1687"/>
                <a:gd name="T13" fmla="*/ 0 h 2247"/>
                <a:gd name="T14" fmla="*/ 1123 w 1687"/>
                <a:gd name="T15" fmla="*/ 0 h 2247"/>
                <a:gd name="T16" fmla="*/ 1686 w 1687"/>
                <a:gd name="T17" fmla="*/ 151 h 2247"/>
                <a:gd name="T18" fmla="*/ 1686 w 1687"/>
                <a:gd name="T19" fmla="*/ 2094 h 22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687" h="2247">
                  <a:moveTo>
                    <a:pt x="1686" y="2094"/>
                  </a:moveTo>
                  <a:lnTo>
                    <a:pt x="1686" y="2094"/>
                  </a:lnTo>
                  <a:cubicBezTo>
                    <a:pt x="1522" y="2188"/>
                    <a:pt x="1325" y="2246"/>
                    <a:pt x="1123" y="2246"/>
                  </a:cubicBezTo>
                  <a:lnTo>
                    <a:pt x="1123" y="2246"/>
                  </a:lnTo>
                  <a:cubicBezTo>
                    <a:pt x="503" y="2246"/>
                    <a:pt x="0" y="1743"/>
                    <a:pt x="0" y="1123"/>
                  </a:cubicBezTo>
                  <a:lnTo>
                    <a:pt x="0" y="1123"/>
                  </a:lnTo>
                  <a:cubicBezTo>
                    <a:pt x="0" y="503"/>
                    <a:pt x="503" y="0"/>
                    <a:pt x="1123" y="0"/>
                  </a:cubicBezTo>
                  <a:lnTo>
                    <a:pt x="1123" y="0"/>
                  </a:lnTo>
                  <a:cubicBezTo>
                    <a:pt x="1328" y="0"/>
                    <a:pt x="1521" y="55"/>
                    <a:pt x="1686" y="151"/>
                  </a:cubicBezTo>
                  <a:lnTo>
                    <a:pt x="1686" y="2094"/>
                  </a:lnTo>
                </a:path>
              </a:pathLst>
            </a:custGeom>
            <a:solidFill>
              <a:schemeClr val="accent5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3266" dirty="0">
                <a:latin typeface="Open Sans Light" panose="020B0306030504020204" pitchFamily="34" charset="0"/>
              </a:endParaRPr>
            </a:p>
          </p:txBody>
        </p:sp>
        <p:sp>
          <p:nvSpPr>
            <p:cNvPr id="19" name="TextBox 22">
              <a:extLst>
                <a:ext uri="{FF2B5EF4-FFF2-40B4-BE49-F238E27FC236}">
                  <a16:creationId xmlns:a16="http://schemas.microsoft.com/office/drawing/2014/main" id="{82287C18-F7CC-43B1-AE12-8B04FD860A8B}"/>
                </a:ext>
              </a:extLst>
            </p:cNvPr>
            <p:cNvSpPr txBox="1"/>
            <p:nvPr/>
          </p:nvSpPr>
          <p:spPr>
            <a:xfrm>
              <a:off x="4355571" y="4729811"/>
              <a:ext cx="753732" cy="1154162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r"/>
              <a:r>
                <a:rPr lang="en-US" sz="6900" b="1" dirty="0">
                  <a:solidFill>
                    <a:schemeClr val="accent5">
                      <a:lumMod val="50000"/>
                    </a:schemeClr>
                  </a:solidFill>
                  <a:latin typeface="Poppins SemiBold" pitchFamily="2" charset="77"/>
                  <a:ea typeface="League Spartan" charset="0"/>
                  <a:cs typeface="Poppins SemiBold" pitchFamily="2" charset="77"/>
                </a:rPr>
                <a:t>5</a:t>
              </a:r>
            </a:p>
          </p:txBody>
        </p:sp>
        <p:sp>
          <p:nvSpPr>
            <p:cNvPr id="31" name="Subtitle 2">
              <a:extLst>
                <a:ext uri="{FF2B5EF4-FFF2-40B4-BE49-F238E27FC236}">
                  <a16:creationId xmlns:a16="http://schemas.microsoft.com/office/drawing/2014/main" id="{0C03989B-C1DB-4F9F-983A-B4F94031C634}"/>
                </a:ext>
              </a:extLst>
            </p:cNvPr>
            <p:cNvSpPr txBox="1">
              <a:spLocks/>
            </p:cNvSpPr>
            <p:nvPr/>
          </p:nvSpPr>
          <p:spPr>
            <a:xfrm>
              <a:off x="5290914" y="4914081"/>
              <a:ext cx="2177493" cy="932563"/>
            </a:xfrm>
            <a:prstGeom prst="rect">
              <a:avLst/>
            </a:prstGeom>
          </p:spPr>
          <p:txBody>
            <a:bodyPr vert="horz" wrap="square" lIns="45720" tIns="22860" rIns="45720" bIns="22860" rtlCol="0" anchor="t">
              <a:spAutoFit/>
            </a:bodyPr>
            <a:lstStyle>
              <a:lvl1pPr marL="0" indent="0" algn="ctr" defTabSz="1087636" rtl="0" eaLnBrk="1" latinLnBrk="0" hangingPunct="1">
                <a:lnSpc>
                  <a:spcPct val="120000"/>
                </a:lnSpc>
                <a:spcBef>
                  <a:spcPct val="20000"/>
                </a:spcBef>
                <a:buFont typeface="Arial"/>
                <a:buNone/>
                <a:defRPr sz="2400" kern="1200">
                  <a:solidFill>
                    <a:schemeClr val="tx2"/>
                  </a:solidFill>
                  <a:latin typeface="Open Sans Light"/>
                  <a:ea typeface="+mn-ea"/>
                  <a:cs typeface="Open Sans Light"/>
                </a:defRPr>
              </a:lvl1pPr>
              <a:lvl2pPr marL="1087636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2pPr>
              <a:lvl3pPr marL="2175271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3pPr>
              <a:lvl4pPr marL="3262912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4pPr>
              <a:lvl5pPr marL="4350546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5pPr>
              <a:lvl6pPr marL="5438184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6525820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7613455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8701091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defTabSz="914400">
                <a:lnSpc>
                  <a:spcPct val="90000"/>
                </a:lnSpc>
                <a:spcBef>
                  <a:spcPts val="0"/>
                </a:spcBef>
                <a:buClrTx/>
                <a:defRPr/>
              </a:pPr>
              <a:r>
                <a:rPr lang="es-ES" sz="1600" b="1" kern="0" dirty="0">
                  <a:solidFill>
                    <a:schemeClr val="tx1"/>
                  </a:solidFill>
                  <a:latin typeface="Calibri"/>
                  <a:ea typeface="Calibri"/>
                  <a:cs typeface="Calibri"/>
                  <a:sym typeface="Calibri"/>
                </a:rPr>
                <a:t>           SUGERENCIAS 	</a:t>
              </a:r>
            </a:p>
            <a:p>
              <a:pPr lvl="0" defTabSz="914400">
                <a:lnSpc>
                  <a:spcPct val="90000"/>
                </a:lnSpc>
                <a:spcBef>
                  <a:spcPts val="0"/>
                </a:spcBef>
                <a:buClrTx/>
                <a:defRPr/>
              </a:pPr>
              <a:r>
                <a:rPr lang="es-ES" sz="1600" b="1" kern="0" dirty="0">
                  <a:solidFill>
                    <a:schemeClr val="tx1"/>
                  </a:solidFill>
                  <a:latin typeface="Calibri"/>
                  <a:ea typeface="Calibri"/>
                  <a:cs typeface="Calibri"/>
                  <a:sym typeface="Calibri"/>
                </a:rPr>
                <a:t>       0	</a:t>
              </a:r>
            </a:p>
            <a:p>
              <a:pPr lvl="0" defTabSz="914400">
                <a:lnSpc>
                  <a:spcPct val="90000"/>
                </a:lnSpc>
                <a:spcBef>
                  <a:spcPts val="0"/>
                </a:spcBef>
                <a:buClrTx/>
                <a:defRPr/>
              </a:pPr>
              <a:r>
                <a:rPr lang="es-ES" sz="1600" b="1" kern="0" dirty="0">
                  <a:solidFill>
                    <a:schemeClr val="tx1"/>
                  </a:solidFill>
                  <a:latin typeface="Calibri"/>
                  <a:ea typeface="Calibri"/>
                  <a:cs typeface="Calibri"/>
                  <a:sym typeface="Calibri"/>
                </a:rPr>
                <a:t>0%</a:t>
              </a:r>
            </a:p>
            <a:p>
              <a:pPr marL="0" marR="0" lvl="0" indent="0" algn="ctr" defTabSz="91440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6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4" name="Grupo 33"/>
          <p:cNvGrpSpPr/>
          <p:nvPr/>
        </p:nvGrpSpPr>
        <p:grpSpPr>
          <a:xfrm>
            <a:off x="7466283" y="3065083"/>
            <a:ext cx="3037192" cy="1716762"/>
            <a:chOff x="8025767" y="4253200"/>
            <a:chExt cx="3037192" cy="1716762"/>
          </a:xfrm>
        </p:grpSpPr>
        <p:sp>
          <p:nvSpPr>
            <p:cNvPr id="8" name="Freeform 13">
              <a:extLst>
                <a:ext uri="{FF2B5EF4-FFF2-40B4-BE49-F238E27FC236}">
                  <a16:creationId xmlns:a16="http://schemas.microsoft.com/office/drawing/2014/main" id="{C43962E1-23CC-4EE5-8CA3-42DABE43B33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654055" y="4253200"/>
              <a:ext cx="2408904" cy="171676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3266" dirty="0">
                <a:latin typeface="Open Sans Light" panose="020B0306030504020204" pitchFamily="34" charset="0"/>
              </a:endParaRPr>
            </a:p>
          </p:txBody>
        </p:sp>
        <p:sp>
          <p:nvSpPr>
            <p:cNvPr id="9" name="Freeform 15">
              <a:extLst>
                <a:ext uri="{FF2B5EF4-FFF2-40B4-BE49-F238E27FC236}">
                  <a16:creationId xmlns:a16="http://schemas.microsoft.com/office/drawing/2014/main" id="{946A8150-DADB-410B-9E6E-CA6D8CF8998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107194" y="4385624"/>
              <a:ext cx="587673" cy="1175345"/>
            </a:xfrm>
            <a:custGeom>
              <a:avLst/>
              <a:gdLst>
                <a:gd name="T0" fmla="*/ 1193 w 1194"/>
                <a:gd name="T1" fmla="*/ 2387 h 2388"/>
                <a:gd name="T2" fmla="*/ 1193 w 1194"/>
                <a:gd name="T3" fmla="*/ 2387 h 2388"/>
                <a:gd name="T4" fmla="*/ 0 w 1194"/>
                <a:gd name="T5" fmla="*/ 1193 h 2388"/>
                <a:gd name="T6" fmla="*/ 0 w 1194"/>
                <a:gd name="T7" fmla="*/ 1193 h 2388"/>
                <a:gd name="T8" fmla="*/ 1193 w 1194"/>
                <a:gd name="T9" fmla="*/ 0 h 2388"/>
                <a:gd name="T10" fmla="*/ 1193 w 1194"/>
                <a:gd name="T11" fmla="*/ 2387 h 23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194" h="2388">
                  <a:moveTo>
                    <a:pt x="1193" y="2387"/>
                  </a:moveTo>
                  <a:lnTo>
                    <a:pt x="1193" y="2387"/>
                  </a:lnTo>
                  <a:cubicBezTo>
                    <a:pt x="534" y="2387"/>
                    <a:pt x="0" y="1852"/>
                    <a:pt x="0" y="1193"/>
                  </a:cubicBezTo>
                  <a:lnTo>
                    <a:pt x="0" y="1193"/>
                  </a:lnTo>
                  <a:cubicBezTo>
                    <a:pt x="0" y="534"/>
                    <a:pt x="534" y="0"/>
                    <a:pt x="1193" y="0"/>
                  </a:cubicBezTo>
                  <a:lnTo>
                    <a:pt x="1193" y="2387"/>
                  </a:lnTo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3266" dirty="0">
                <a:latin typeface="Open Sans Light" panose="020B0306030504020204" pitchFamily="34" charset="0"/>
              </a:endParaRPr>
            </a:p>
          </p:txBody>
        </p:sp>
        <p:sp>
          <p:nvSpPr>
            <p:cNvPr id="21" name="TextBox 24">
              <a:extLst>
                <a:ext uri="{FF2B5EF4-FFF2-40B4-BE49-F238E27FC236}">
                  <a16:creationId xmlns:a16="http://schemas.microsoft.com/office/drawing/2014/main" id="{D827597E-539D-43D6-96C4-34833E50796A}"/>
                </a:ext>
              </a:extLst>
            </p:cNvPr>
            <p:cNvSpPr txBox="1"/>
            <p:nvPr/>
          </p:nvSpPr>
          <p:spPr>
            <a:xfrm>
              <a:off x="8025767" y="4479921"/>
              <a:ext cx="750526" cy="1154162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r"/>
              <a:r>
                <a:rPr lang="en-US" sz="6900" b="1" dirty="0">
                  <a:solidFill>
                    <a:schemeClr val="accent6">
                      <a:lumMod val="10000"/>
                    </a:schemeClr>
                  </a:solidFill>
                  <a:latin typeface="Poppins SemiBold" pitchFamily="2" charset="77"/>
                  <a:ea typeface="League Spartan" charset="0"/>
                  <a:cs typeface="Poppins SemiBold" pitchFamily="2" charset="77"/>
                </a:rPr>
                <a:t>6</a:t>
              </a:r>
            </a:p>
          </p:txBody>
        </p:sp>
        <p:sp>
          <p:nvSpPr>
            <p:cNvPr id="33" name="Subtitle 2">
              <a:extLst>
                <a:ext uri="{FF2B5EF4-FFF2-40B4-BE49-F238E27FC236}">
                  <a16:creationId xmlns:a16="http://schemas.microsoft.com/office/drawing/2014/main" id="{52B44FB7-F1BE-41D9-B389-B34CBDA72644}"/>
                </a:ext>
              </a:extLst>
            </p:cNvPr>
            <p:cNvSpPr txBox="1">
              <a:spLocks/>
            </p:cNvSpPr>
            <p:nvPr/>
          </p:nvSpPr>
          <p:spPr>
            <a:xfrm>
              <a:off x="8931178" y="4721675"/>
              <a:ext cx="1854658" cy="932563"/>
            </a:xfrm>
            <a:prstGeom prst="rect">
              <a:avLst/>
            </a:prstGeom>
          </p:spPr>
          <p:txBody>
            <a:bodyPr vert="horz" wrap="square" lIns="45720" tIns="22860" rIns="45720" bIns="22860" rtlCol="0" anchor="t">
              <a:spAutoFit/>
            </a:bodyPr>
            <a:lstStyle>
              <a:lvl1pPr marL="0" indent="0" algn="ctr" defTabSz="1087636" rtl="0" eaLnBrk="1" latinLnBrk="0" hangingPunct="1">
                <a:lnSpc>
                  <a:spcPct val="120000"/>
                </a:lnSpc>
                <a:spcBef>
                  <a:spcPct val="20000"/>
                </a:spcBef>
                <a:buFont typeface="Arial"/>
                <a:buNone/>
                <a:defRPr sz="2400" kern="1200">
                  <a:solidFill>
                    <a:schemeClr val="tx2"/>
                  </a:solidFill>
                  <a:latin typeface="Open Sans Light"/>
                  <a:ea typeface="+mn-ea"/>
                  <a:cs typeface="Open Sans Light"/>
                </a:defRPr>
              </a:lvl1pPr>
              <a:lvl2pPr marL="1087636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2pPr>
              <a:lvl3pPr marL="2175271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3pPr>
              <a:lvl4pPr marL="3262912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4pPr>
              <a:lvl5pPr marL="4350546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5pPr>
              <a:lvl6pPr marL="5438184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6525820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7613455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8701091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defTabSz="914400">
                <a:lnSpc>
                  <a:spcPct val="90000"/>
                </a:lnSpc>
                <a:spcBef>
                  <a:spcPts val="0"/>
                </a:spcBef>
                <a:buClrTx/>
                <a:defRPr/>
              </a:pPr>
              <a:r>
                <a:rPr lang="es-CO" sz="1600" b="1" kern="0" dirty="0">
                  <a:solidFill>
                    <a:schemeClr val="tx1"/>
                  </a:solidFill>
                  <a:latin typeface="Calibri"/>
                  <a:ea typeface="Calibri"/>
                  <a:cs typeface="Calibri"/>
                  <a:sym typeface="Calibri"/>
                </a:rPr>
                <a:t>DENUNCIAS</a:t>
              </a:r>
            </a:p>
            <a:p>
              <a:pPr lvl="0" defTabSz="914400">
                <a:lnSpc>
                  <a:spcPct val="90000"/>
                </a:lnSpc>
                <a:spcBef>
                  <a:spcPts val="0"/>
                </a:spcBef>
                <a:buClrTx/>
                <a:defRPr/>
              </a:pPr>
              <a:r>
                <a:rPr lang="es-CO" sz="1600" b="1" kern="0" dirty="0">
                  <a:solidFill>
                    <a:schemeClr val="tx1"/>
                  </a:solidFill>
                  <a:latin typeface="Calibri"/>
                  <a:ea typeface="Calibri"/>
                  <a:cs typeface="Calibri"/>
                  <a:sym typeface="Calibri"/>
                </a:rPr>
                <a:t>       0	</a:t>
              </a:r>
            </a:p>
            <a:p>
              <a:pPr lvl="0" defTabSz="914400">
                <a:lnSpc>
                  <a:spcPct val="90000"/>
                </a:lnSpc>
                <a:spcBef>
                  <a:spcPts val="0"/>
                </a:spcBef>
                <a:buClrTx/>
                <a:defRPr/>
              </a:pPr>
              <a:r>
                <a:rPr lang="es-CO" sz="1600" b="1" kern="0" dirty="0">
                  <a:solidFill>
                    <a:schemeClr val="tx1"/>
                  </a:solidFill>
                  <a:latin typeface="Calibri"/>
                  <a:ea typeface="Calibri"/>
                  <a:cs typeface="Calibri"/>
                  <a:sym typeface="Calibri"/>
                </a:rPr>
                <a:t>0%</a:t>
              </a:r>
            </a:p>
            <a:p>
              <a:pPr marL="0" marR="0" lvl="0" indent="0" algn="ctr" defTabSz="91440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CO" sz="16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5" name="Grupo 34"/>
          <p:cNvGrpSpPr/>
          <p:nvPr/>
        </p:nvGrpSpPr>
        <p:grpSpPr>
          <a:xfrm>
            <a:off x="746181" y="4781845"/>
            <a:ext cx="2955765" cy="1547497"/>
            <a:chOff x="8107194" y="4253200"/>
            <a:chExt cx="2955765" cy="1716762"/>
          </a:xfrm>
        </p:grpSpPr>
        <p:sp>
          <p:nvSpPr>
            <p:cNvPr id="36" name="Freeform 13">
              <a:extLst>
                <a:ext uri="{FF2B5EF4-FFF2-40B4-BE49-F238E27FC236}">
                  <a16:creationId xmlns:a16="http://schemas.microsoft.com/office/drawing/2014/main" id="{C43962E1-23CC-4EE5-8CA3-42DABE43B33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654055" y="4253200"/>
              <a:ext cx="2408904" cy="171676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3266" dirty="0">
                <a:latin typeface="Open Sans Light" panose="020B0306030504020204" pitchFamily="34" charset="0"/>
              </a:endParaRPr>
            </a:p>
          </p:txBody>
        </p:sp>
        <p:sp>
          <p:nvSpPr>
            <p:cNvPr id="37" name="Freeform 15">
              <a:extLst>
                <a:ext uri="{FF2B5EF4-FFF2-40B4-BE49-F238E27FC236}">
                  <a16:creationId xmlns:a16="http://schemas.microsoft.com/office/drawing/2014/main" id="{946A8150-DADB-410B-9E6E-CA6D8CF8998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107194" y="4385624"/>
              <a:ext cx="587673" cy="1175345"/>
            </a:xfrm>
            <a:custGeom>
              <a:avLst/>
              <a:gdLst>
                <a:gd name="T0" fmla="*/ 1193 w 1194"/>
                <a:gd name="T1" fmla="*/ 2387 h 2388"/>
                <a:gd name="T2" fmla="*/ 1193 w 1194"/>
                <a:gd name="T3" fmla="*/ 2387 h 2388"/>
                <a:gd name="T4" fmla="*/ 0 w 1194"/>
                <a:gd name="T5" fmla="*/ 1193 h 2388"/>
                <a:gd name="T6" fmla="*/ 0 w 1194"/>
                <a:gd name="T7" fmla="*/ 1193 h 2388"/>
                <a:gd name="T8" fmla="*/ 1193 w 1194"/>
                <a:gd name="T9" fmla="*/ 0 h 2388"/>
                <a:gd name="T10" fmla="*/ 1193 w 1194"/>
                <a:gd name="T11" fmla="*/ 2387 h 23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194" h="2388">
                  <a:moveTo>
                    <a:pt x="1193" y="2387"/>
                  </a:moveTo>
                  <a:lnTo>
                    <a:pt x="1193" y="2387"/>
                  </a:lnTo>
                  <a:cubicBezTo>
                    <a:pt x="534" y="2387"/>
                    <a:pt x="0" y="1852"/>
                    <a:pt x="0" y="1193"/>
                  </a:cubicBezTo>
                  <a:lnTo>
                    <a:pt x="0" y="1193"/>
                  </a:lnTo>
                  <a:cubicBezTo>
                    <a:pt x="0" y="534"/>
                    <a:pt x="534" y="0"/>
                    <a:pt x="1193" y="0"/>
                  </a:cubicBezTo>
                  <a:lnTo>
                    <a:pt x="1193" y="2387"/>
                  </a:lnTo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3266" dirty="0">
                <a:latin typeface="Open Sans Light" panose="020B0306030504020204" pitchFamily="34" charset="0"/>
              </a:endParaRPr>
            </a:p>
          </p:txBody>
        </p:sp>
        <p:sp>
          <p:nvSpPr>
            <p:cNvPr id="38" name="TextBox 24">
              <a:extLst>
                <a:ext uri="{FF2B5EF4-FFF2-40B4-BE49-F238E27FC236}">
                  <a16:creationId xmlns:a16="http://schemas.microsoft.com/office/drawing/2014/main" id="{D827597E-539D-43D6-96C4-34833E50796A}"/>
                </a:ext>
              </a:extLst>
            </p:cNvPr>
            <p:cNvSpPr txBox="1"/>
            <p:nvPr/>
          </p:nvSpPr>
          <p:spPr>
            <a:xfrm>
              <a:off x="8107519" y="4479921"/>
              <a:ext cx="668774" cy="1154162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r"/>
              <a:r>
                <a:rPr lang="en-US" sz="6900" b="1" dirty="0">
                  <a:solidFill>
                    <a:schemeClr val="accent6">
                      <a:lumMod val="10000"/>
                    </a:schemeClr>
                  </a:solidFill>
                  <a:latin typeface="Poppins SemiBold" pitchFamily="2" charset="77"/>
                  <a:ea typeface="League Spartan" charset="0"/>
                  <a:cs typeface="Poppins SemiBold" pitchFamily="2" charset="77"/>
                </a:rPr>
                <a:t>7</a:t>
              </a:r>
            </a:p>
          </p:txBody>
        </p:sp>
        <p:sp>
          <p:nvSpPr>
            <p:cNvPr id="39" name="Subtitle 2">
              <a:extLst>
                <a:ext uri="{FF2B5EF4-FFF2-40B4-BE49-F238E27FC236}">
                  <a16:creationId xmlns:a16="http://schemas.microsoft.com/office/drawing/2014/main" id="{52B44FB7-F1BE-41D9-B389-B34CBDA72644}"/>
                </a:ext>
              </a:extLst>
            </p:cNvPr>
            <p:cNvSpPr txBox="1">
              <a:spLocks/>
            </p:cNvSpPr>
            <p:nvPr/>
          </p:nvSpPr>
          <p:spPr>
            <a:xfrm>
              <a:off x="8931178" y="4721674"/>
              <a:ext cx="1854658" cy="788729"/>
            </a:xfrm>
            <a:prstGeom prst="rect">
              <a:avLst/>
            </a:prstGeom>
          </p:spPr>
          <p:txBody>
            <a:bodyPr vert="horz" wrap="square" lIns="45720" tIns="22860" rIns="45720" bIns="22860" rtlCol="0" anchor="t">
              <a:spAutoFit/>
            </a:bodyPr>
            <a:lstStyle>
              <a:lvl1pPr marL="0" indent="0" algn="ctr" defTabSz="1087636" rtl="0" eaLnBrk="1" latinLnBrk="0" hangingPunct="1">
                <a:lnSpc>
                  <a:spcPct val="120000"/>
                </a:lnSpc>
                <a:spcBef>
                  <a:spcPct val="20000"/>
                </a:spcBef>
                <a:buFont typeface="Arial"/>
                <a:buNone/>
                <a:defRPr sz="2400" kern="1200">
                  <a:solidFill>
                    <a:schemeClr val="tx2"/>
                  </a:solidFill>
                  <a:latin typeface="Open Sans Light"/>
                  <a:ea typeface="+mn-ea"/>
                  <a:cs typeface="Open Sans Light"/>
                </a:defRPr>
              </a:lvl1pPr>
              <a:lvl2pPr marL="1087636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2pPr>
              <a:lvl3pPr marL="2175271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3pPr>
              <a:lvl4pPr marL="3262912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4pPr>
              <a:lvl5pPr marL="4350546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5pPr>
              <a:lvl6pPr marL="5438184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6525820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7613455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8701091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defTabSz="914400">
                <a:lnSpc>
                  <a:spcPct val="90000"/>
                </a:lnSpc>
                <a:spcBef>
                  <a:spcPts val="0"/>
                </a:spcBef>
                <a:buClrTx/>
                <a:defRPr/>
              </a:pPr>
              <a:r>
                <a:rPr lang="es-CO" sz="1600" b="1" kern="0" dirty="0">
                  <a:solidFill>
                    <a:schemeClr val="tx1"/>
                  </a:solidFill>
                  <a:latin typeface="Calibri"/>
                  <a:ea typeface="Calibri"/>
                  <a:cs typeface="Calibri"/>
                  <a:sym typeface="Calibri"/>
                </a:rPr>
                <a:t>    OTRO	</a:t>
              </a:r>
            </a:p>
            <a:p>
              <a:pPr lvl="0" defTabSz="914400">
                <a:lnSpc>
                  <a:spcPct val="90000"/>
                </a:lnSpc>
                <a:spcBef>
                  <a:spcPts val="0"/>
                </a:spcBef>
                <a:buClrTx/>
                <a:defRPr/>
              </a:pPr>
              <a:r>
                <a:rPr lang="es-CO" sz="1600" b="1" dirty="0" smtClean="0">
                  <a:solidFill>
                    <a:srgbClr val="000000"/>
                  </a:solidFill>
                  <a:latin typeface="Calibri" panose="020F0502020204030204" pitchFamily="34" charset="0"/>
                </a:rPr>
                <a:t>161</a:t>
              </a:r>
              <a:r>
                <a:rPr lang="es-CO" sz="1600" b="1" dirty="0" smtClean="0"/>
                <a:t> </a:t>
              </a:r>
              <a:endParaRPr lang="es-CO" sz="1600" b="1" dirty="0"/>
            </a:p>
            <a:p>
              <a:pPr lvl="0" defTabSz="914400">
                <a:lnSpc>
                  <a:spcPct val="90000"/>
                </a:lnSpc>
                <a:spcBef>
                  <a:spcPts val="0"/>
                </a:spcBef>
                <a:buClrTx/>
                <a:defRPr/>
              </a:pPr>
              <a:r>
                <a:rPr lang="es-CO" sz="1600" b="1" dirty="0" smtClean="0">
                  <a:solidFill>
                    <a:srgbClr val="000000"/>
                  </a:solidFill>
                  <a:latin typeface="Arial" panose="020B0604020202020204" pitchFamily="34" charset="0"/>
                </a:rPr>
                <a:t>6%</a:t>
              </a:r>
              <a:r>
                <a:rPr lang="es-CO" sz="1600" b="1" dirty="0" smtClean="0"/>
                <a:t>  </a:t>
              </a:r>
              <a:endParaRPr kumimoji="0" lang="es-CO" sz="16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15" name="Imagen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8133" y="4928136"/>
            <a:ext cx="1621012" cy="1484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43540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uadroTexto 11">
            <a:extLst>
              <a:ext uri="{FF2B5EF4-FFF2-40B4-BE49-F238E27FC236}">
                <a16:creationId xmlns:a16="http://schemas.microsoft.com/office/drawing/2014/main" id="{19834038-DCDE-442F-B7DF-8B79E35BD3E0}"/>
              </a:ext>
            </a:extLst>
          </p:cNvPr>
          <p:cNvSpPr txBox="1"/>
          <p:nvPr/>
        </p:nvSpPr>
        <p:spPr>
          <a:xfrm>
            <a:off x="622300" y="2759495"/>
            <a:ext cx="11171767" cy="33239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/>
            <a:r>
              <a:rPr lang="es-CO" dirty="0"/>
              <a:t>Durante el mes de </a:t>
            </a:r>
            <a:r>
              <a:rPr lang="es-CO" dirty="0" smtClean="0"/>
              <a:t>agosto de </a:t>
            </a:r>
            <a:r>
              <a:rPr lang="es-CO" dirty="0"/>
              <a:t>2024, las peticiones de información: Representan el </a:t>
            </a:r>
            <a:r>
              <a:rPr lang="es-CO" dirty="0" smtClean="0"/>
              <a:t>15% </a:t>
            </a:r>
            <a:r>
              <a:rPr lang="es-CO" dirty="0"/>
              <a:t>del total de PQRS recibidas. Estas solicitudes indican un interés por obtener información específica por parte de los usuarios, como datos, documentos o detalles sobre procedimientos.</a:t>
            </a:r>
          </a:p>
          <a:p>
            <a:pPr lvl="0" algn="just"/>
            <a:endParaRPr lang="es-CO" dirty="0"/>
          </a:p>
          <a:p>
            <a:pPr lvl="0" algn="just"/>
            <a:r>
              <a:rPr lang="es-CO" dirty="0"/>
              <a:t>Peticiones de Interés Particular: Constituyen el </a:t>
            </a:r>
            <a:r>
              <a:rPr lang="es-CO" dirty="0" smtClean="0"/>
              <a:t>32% </a:t>
            </a:r>
            <a:r>
              <a:rPr lang="es-CO" dirty="0"/>
              <a:t>del total de PQRS recibidas. Esto sugiere que una parte significativa de las solicitudes se enfoca en necesidades individuales o situaciones particulares de los usuarios, como cambios personales en su relación con la institución, transferencias, homologaciones, validaciones por suficiencia entre otros.</a:t>
            </a:r>
          </a:p>
          <a:p>
            <a:pPr lvl="0" algn="just"/>
            <a:endParaRPr lang="es-CO" dirty="0"/>
          </a:p>
          <a:p>
            <a:pPr lvl="0" algn="just"/>
            <a:r>
              <a:rPr lang="es-CO" dirty="0"/>
              <a:t>Se registro </a:t>
            </a:r>
            <a:r>
              <a:rPr lang="es-CO" dirty="0" smtClean="0"/>
              <a:t>de Quejas, </a:t>
            </a:r>
            <a:r>
              <a:rPr lang="es-CO" dirty="0"/>
              <a:t>Reclamos, Sugerencias y Denuncias: No se registran casos en ninguna de estas categorías. </a:t>
            </a:r>
          </a:p>
          <a:p>
            <a:pPr lvl="0" algn="just"/>
            <a:endParaRPr lang="es-CO" dirty="0"/>
          </a:p>
          <a:p>
            <a:pPr lvl="0" algn="just"/>
            <a:r>
              <a:rPr lang="es-CO" dirty="0"/>
              <a:t>Otros: Representa el 53% del total de PQRS y es una categoría amplia que incluye invitaciones, información relacionada con capacitaciones externas, </a:t>
            </a:r>
            <a:r>
              <a:rPr lang="es-CO" dirty="0" smtClean="0"/>
              <a:t>invitaciones, </a:t>
            </a:r>
            <a:r>
              <a:rPr lang="es-CO" dirty="0" err="1" smtClean="0"/>
              <a:t>brochure</a:t>
            </a:r>
            <a:r>
              <a:rPr lang="es-CO" dirty="0" smtClean="0"/>
              <a:t> de ofertas académicas, portafolios de servicios, que </a:t>
            </a:r>
            <a:r>
              <a:rPr lang="es-CO" dirty="0"/>
              <a:t>no encajan directamente en las categorías predefinidas anteriores. </a:t>
            </a:r>
          </a:p>
          <a:p>
            <a:pPr lvl="0" algn="just"/>
            <a:endParaRPr lang="es-CO" dirty="0"/>
          </a:p>
          <a:p>
            <a:pPr lvl="0" algn="just"/>
            <a:r>
              <a:rPr lang="es-CO" dirty="0"/>
              <a:t>En general, la tendencia muestra que la interacción con la institución se centra en obtener información y gestionar solicitudes personales, con poca o nula incidencia en quejas o sugerencias.</a:t>
            </a:r>
          </a:p>
        </p:txBody>
      </p:sp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00000000-0008-0000-00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55412013"/>
              </p:ext>
            </p:extLst>
          </p:nvPr>
        </p:nvGraphicFramePr>
        <p:xfrm>
          <a:off x="2701546" y="77814"/>
          <a:ext cx="6735641" cy="261864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335118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659516" y="248776"/>
            <a:ext cx="2985113" cy="98488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5800" dirty="0">
                <a:latin typeface="MyriadPro-Regular" panose="020B0503030403020204" pitchFamily="34" charset="0"/>
              </a:rPr>
              <a:t>P Q R S D</a:t>
            </a:r>
            <a:endParaRPr lang="es-CO" dirty="0"/>
          </a:p>
        </p:txBody>
      </p:sp>
      <p:sp>
        <p:nvSpPr>
          <p:cNvPr id="3" name="Rectángulo 2"/>
          <p:cNvSpPr/>
          <p:nvPr/>
        </p:nvSpPr>
        <p:spPr>
          <a:xfrm>
            <a:off x="3994727" y="433442"/>
            <a:ext cx="2937163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sz="1700" dirty="0">
                <a:latin typeface="MyriadPro-Regular" panose="020B0503030403020204" pitchFamily="34" charset="0"/>
              </a:rPr>
              <a:t>asignadas a dependencias</a:t>
            </a:r>
          </a:p>
          <a:p>
            <a:r>
              <a:rPr lang="es-CO" sz="1700" dirty="0">
                <a:latin typeface="MyriadPro-Regular" panose="020B0503030403020204" pitchFamily="34" charset="0"/>
              </a:rPr>
              <a:t>y grupos internos de trabajo</a:t>
            </a:r>
            <a:endParaRPr lang="es-CO" dirty="0"/>
          </a:p>
        </p:txBody>
      </p:sp>
      <p:graphicFrame>
        <p:nvGraphicFramePr>
          <p:cNvPr id="4" name="Tab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54482075"/>
              </p:ext>
            </p:extLst>
          </p:nvPr>
        </p:nvGraphicFramePr>
        <p:xfrm>
          <a:off x="749028" y="1131930"/>
          <a:ext cx="5548404" cy="3002280"/>
        </p:xfrm>
        <a:graphic>
          <a:graphicData uri="http://schemas.openxmlformats.org/drawingml/2006/table">
            <a:tbl>
              <a:tblPr/>
              <a:tblGrid>
                <a:gridCol w="316183">
                  <a:extLst>
                    <a:ext uri="{9D8B030D-6E8A-4147-A177-3AD203B41FA5}">
                      <a16:colId xmlns:a16="http://schemas.microsoft.com/office/drawing/2014/main" val="386125225"/>
                    </a:ext>
                  </a:extLst>
                </a:gridCol>
                <a:gridCol w="1970064">
                  <a:extLst>
                    <a:ext uri="{9D8B030D-6E8A-4147-A177-3AD203B41FA5}">
                      <a16:colId xmlns:a16="http://schemas.microsoft.com/office/drawing/2014/main" val="2351956982"/>
                    </a:ext>
                  </a:extLst>
                </a:gridCol>
                <a:gridCol w="826940">
                  <a:extLst>
                    <a:ext uri="{9D8B030D-6E8A-4147-A177-3AD203B41FA5}">
                      <a16:colId xmlns:a16="http://schemas.microsoft.com/office/drawing/2014/main" val="3618922831"/>
                    </a:ext>
                  </a:extLst>
                </a:gridCol>
                <a:gridCol w="839101">
                  <a:extLst>
                    <a:ext uri="{9D8B030D-6E8A-4147-A177-3AD203B41FA5}">
                      <a16:colId xmlns:a16="http://schemas.microsoft.com/office/drawing/2014/main" val="988083939"/>
                    </a:ext>
                  </a:extLst>
                </a:gridCol>
                <a:gridCol w="839101">
                  <a:extLst>
                    <a:ext uri="{9D8B030D-6E8A-4147-A177-3AD203B41FA5}">
                      <a16:colId xmlns:a16="http://schemas.microsoft.com/office/drawing/2014/main" val="1471145265"/>
                    </a:ext>
                  </a:extLst>
                </a:gridCol>
                <a:gridCol w="757015">
                  <a:extLst>
                    <a:ext uri="{9D8B030D-6E8A-4147-A177-3AD203B41FA5}">
                      <a16:colId xmlns:a16="http://schemas.microsoft.com/office/drawing/2014/main" val="3128706511"/>
                    </a:ext>
                  </a:extLst>
                </a:gridCol>
              </a:tblGrid>
              <a:tr h="172763"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No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DEPENDENCIA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RECIBIDAS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ATENDIDAS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SIN ATENDER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PORCENTAJE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05023763"/>
                  </a:ext>
                </a:extLst>
              </a:tr>
              <a:tr h="172763"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ATENCION AL USUARIO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98%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04570073"/>
                  </a:ext>
                </a:extLst>
              </a:tr>
              <a:tr h="172763"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CONTRATACION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104%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6119679"/>
                  </a:ext>
                </a:extLst>
              </a:tr>
              <a:tr h="172763"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JURIDICA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88%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3300979"/>
                  </a:ext>
                </a:extLst>
              </a:tr>
              <a:tr h="172763"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RECTORIA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88%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31514195"/>
                  </a:ext>
                </a:extLst>
              </a:tr>
              <a:tr h="172763"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REGISTRO Y CONTROL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93%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63334846"/>
                  </a:ext>
                </a:extLst>
              </a:tr>
              <a:tr h="172763"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SALA DE DOCENTES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89%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74086351"/>
                  </a:ext>
                </a:extLst>
              </a:tr>
              <a:tr h="172763"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TALENTO HUMANO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80%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43276033"/>
                  </a:ext>
                </a:extLst>
              </a:tr>
              <a:tr h="172763"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FINANCIERA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67%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50144317"/>
                  </a:ext>
                </a:extLst>
              </a:tr>
              <a:tr h="172763"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VICERRECTORIA ACADEMICA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87%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69064314"/>
                  </a:ext>
                </a:extLst>
              </a:tr>
              <a:tr h="172763"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B. UNIVERSITARIO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35209148"/>
                  </a:ext>
                </a:extLst>
              </a:tr>
              <a:tr h="172763"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SISTEMAS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96398810"/>
                  </a:ext>
                </a:extLst>
              </a:tr>
              <a:tr h="172763"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CIECYT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82%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98939690"/>
                  </a:ext>
                </a:extLst>
              </a:tr>
              <a:tr h="172763"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CONSEJO ACADEMICO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92%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2113743"/>
                  </a:ext>
                </a:extLst>
              </a:tr>
              <a:tr h="172763"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VICERRECTORIA ADMINISTRATIVA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41706760"/>
                  </a:ext>
                </a:extLst>
              </a:tr>
              <a:tr h="172763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93%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04665710"/>
                  </a:ext>
                </a:extLst>
              </a:tr>
            </a:tbl>
          </a:graphicData>
        </a:graphic>
      </p:graphicFrame>
      <p:sp>
        <p:nvSpPr>
          <p:cNvPr id="5" name="Rectángulo 4"/>
          <p:cNvSpPr/>
          <p:nvPr/>
        </p:nvSpPr>
        <p:spPr>
          <a:xfrm>
            <a:off x="659516" y="4179930"/>
            <a:ext cx="11138172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dirty="0"/>
              <a:t>El reporte detalla la cantidad de solicitudes gestionadas por cada dependencia, incluyendo las atendidas y pendientes, con un índice de respuesta del </a:t>
            </a:r>
            <a:r>
              <a:rPr lang="es-CO" dirty="0" smtClean="0"/>
              <a:t>93%.</a:t>
            </a:r>
            <a:endParaRPr lang="es-CO" dirty="0"/>
          </a:p>
          <a:p>
            <a:endParaRPr lang="es-CO" dirty="0"/>
          </a:p>
          <a:p>
            <a:r>
              <a:rPr lang="es-CO" dirty="0"/>
              <a:t>En general, los resultados evidencian una gestión efectiva de las PQRSD, aunque también resaltan oportunidades de mejora para optimizar la eficiencia del servicio y elevar la satisfacción de los usuarios.</a:t>
            </a:r>
          </a:p>
          <a:p>
            <a:endParaRPr lang="es-CO" dirty="0"/>
          </a:p>
          <a:p>
            <a:r>
              <a:rPr lang="es-CO" dirty="0"/>
              <a:t>Lo anterior demuestra que la mayoría de las dependencias del Instituto demostraron un alto nivel de compromiso y eficiencia en la gestión de las PQRS. Sin embargo, es importante resaltan oportunidades de mejora para optimizar la eficiencia del servicio y elevar la satisfacción de los usuarios</a:t>
            </a:r>
          </a:p>
        </p:txBody>
      </p:sp>
      <p:graphicFrame>
        <p:nvGraphicFramePr>
          <p:cNvPr id="12" name="Gráfico 11">
            <a:extLst>
              <a:ext uri="{FF2B5EF4-FFF2-40B4-BE49-F238E27FC236}">
                <a16:creationId xmlns:a16="http://schemas.microsoft.com/office/drawing/2014/main" id="{00000000-0008-0000-0400-000003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45878671"/>
              </p:ext>
            </p:extLst>
          </p:nvPr>
        </p:nvGraphicFramePr>
        <p:xfrm>
          <a:off x="6658906" y="1149551"/>
          <a:ext cx="4519613" cy="29670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3042224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59056163"/>
              </p:ext>
            </p:extLst>
          </p:nvPr>
        </p:nvGraphicFramePr>
        <p:xfrm>
          <a:off x="2803550" y="3491520"/>
          <a:ext cx="5037455" cy="2511112"/>
        </p:xfrm>
        <a:graphic>
          <a:graphicData uri="http://schemas.openxmlformats.org/drawingml/2006/table">
            <a:tbl>
              <a:tblPr firstRow="1" firstCol="1" bandRow="1"/>
              <a:tblGrid>
                <a:gridCol w="3507740">
                  <a:extLst>
                    <a:ext uri="{9D8B030D-6E8A-4147-A177-3AD203B41FA5}">
                      <a16:colId xmlns:a16="http://schemas.microsoft.com/office/drawing/2014/main" val="3684606340"/>
                    </a:ext>
                  </a:extLst>
                </a:gridCol>
                <a:gridCol w="1529715">
                  <a:extLst>
                    <a:ext uri="{9D8B030D-6E8A-4147-A177-3AD203B41FA5}">
                      <a16:colId xmlns:a16="http://schemas.microsoft.com/office/drawing/2014/main" val="1163970205"/>
                    </a:ext>
                  </a:extLst>
                </a:gridCol>
              </a:tblGrid>
              <a:tr h="0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Tiempo promedio de respuesta</a:t>
                      </a:r>
                      <a:endParaRPr lang="es-CO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6159929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Tipos de petición</a:t>
                      </a:r>
                      <a:endParaRPr lang="es-CO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4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Días permitidos para respuesta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682043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EXPEDICIÓN COPIAS DE DOCUMENTOS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endParaRPr lang="es-CO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5902191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TRASLADOS POR COMPETENCIA</a:t>
                      </a:r>
                      <a:endParaRPr lang="es-CO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338959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ENTES DE CONTROL 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5983437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CONSULTAS DE INFORMACIÓN TÉCNICA</a:t>
                      </a:r>
                      <a:endParaRPr lang="es-CO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30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4652568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QUEJAS 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</a:t>
                      </a:r>
                      <a:endParaRPr lang="es-CO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1172974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RECLAMOS 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6389699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SUGERENCIAS Y FELICITACIONES 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30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7774319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DERECHOS DE PETICIÓN 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</a:t>
                      </a:r>
                      <a:endParaRPr lang="es-CO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34667172"/>
                  </a:ext>
                </a:extLst>
              </a:tr>
            </a:tbl>
          </a:graphicData>
        </a:graphic>
      </p:graphicFrame>
      <p:sp>
        <p:nvSpPr>
          <p:cNvPr id="7" name="Rectángulo 6"/>
          <p:cNvSpPr/>
          <p:nvPr/>
        </p:nvSpPr>
        <p:spPr>
          <a:xfrm>
            <a:off x="2274278" y="287955"/>
            <a:ext cx="6096000" cy="107721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s-CO" sz="3200" b="1" dirty="0">
                <a:solidFill>
                  <a:srgbClr val="1A3B8F"/>
                </a:solidFill>
                <a:latin typeface="Arial" panose="020B0604020202020204" pitchFamily="34" charset="0"/>
              </a:rPr>
              <a:t>Gestión de traslados y acceso a la Información </a:t>
            </a:r>
            <a:endParaRPr lang="es-CO" dirty="0"/>
          </a:p>
        </p:txBody>
      </p:sp>
      <p:sp>
        <p:nvSpPr>
          <p:cNvPr id="8" name="Rectángulo 7"/>
          <p:cNvSpPr/>
          <p:nvPr/>
        </p:nvSpPr>
        <p:spPr>
          <a:xfrm>
            <a:off x="726829" y="1335915"/>
            <a:ext cx="10503424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es-CO" dirty="0"/>
              <a:t>La gestión de traslados y el acceso a la información relacionada con las PQRSD son fundamentales en el Instituto Tecnológico del Putumayo para garantizar un ambiente de estudio y trabajo eficiente.</a:t>
            </a:r>
          </a:p>
          <a:p>
            <a:pPr lvl="0" algn="just"/>
            <a:endParaRPr lang="es-CO" dirty="0"/>
          </a:p>
          <a:p>
            <a:pPr lvl="0" algn="just"/>
            <a:r>
              <a:rPr lang="es-CO" dirty="0"/>
              <a:t>Nos comprometemos a establecer procedimientos claros y equitativos que optimicen estos procesos, asegurando transparencia y reforzando nuestro compromiso con la excelencia educativa y la calidad del servicio.</a:t>
            </a:r>
          </a:p>
          <a:p>
            <a:pPr lvl="0" algn="just"/>
            <a:endParaRPr lang="es-CO" dirty="0"/>
          </a:p>
          <a:p>
            <a:r>
              <a:rPr lang="es-CO" dirty="0"/>
              <a:t>En el marco </a:t>
            </a:r>
            <a:r>
              <a:rPr lang="es-CO" dirty="0" smtClean="0"/>
              <a:t>de la Petición Información Sobre vínculo laboral </a:t>
            </a:r>
            <a:r>
              <a:rPr lang="es-CO" dirty="0"/>
              <a:t>CPE No. 86-9-2024-003495 </a:t>
            </a:r>
            <a:r>
              <a:rPr lang="es-CO" dirty="0" smtClean="0"/>
              <a:t>y el requerimiento de la Fiscalía General de La Nación, </a:t>
            </a:r>
            <a:r>
              <a:rPr lang="es-CO" dirty="0"/>
              <a:t>el Instituto Tecnológico del Putumayo </a:t>
            </a:r>
            <a:r>
              <a:rPr lang="es-CO" dirty="0" smtClean="0"/>
              <a:t>respondió y notifico a los interesados en </a:t>
            </a:r>
            <a:r>
              <a:rPr lang="es-CO" dirty="0"/>
              <a:t>los </a:t>
            </a:r>
            <a:r>
              <a:rPr lang="es-CO" dirty="0" smtClean="0"/>
              <a:t>términos y tiempos </a:t>
            </a:r>
            <a:r>
              <a:rPr lang="es-CO" dirty="0"/>
              <a:t>establecidos por la ley.   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808628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1188748" y="483661"/>
            <a:ext cx="371608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sz="3600" dirty="0">
                <a:latin typeface="MyriadPro-Regular" panose="020B0503030403020204" pitchFamily="34" charset="0"/>
              </a:rPr>
              <a:t>Recomendaciones</a:t>
            </a:r>
            <a:endParaRPr lang="es-CO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56737" y="1573823"/>
            <a:ext cx="5081955" cy="1793622"/>
          </a:xfrm>
          <a:prstGeom prst="rect">
            <a:avLst/>
          </a:prstGeom>
        </p:spPr>
      </p:pic>
      <p:sp>
        <p:nvSpPr>
          <p:cNvPr id="3" name="Rectángulo 2"/>
          <p:cNvSpPr/>
          <p:nvPr/>
        </p:nvSpPr>
        <p:spPr>
          <a:xfrm>
            <a:off x="6089219" y="1875382"/>
            <a:ext cx="3687166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CO" dirty="0"/>
              <a:t>Optimización de Procesos: Implementar herramientas digitales para agilizar la gestión de solicitudes y mejorar la trazabilidad de los traslados y reclamaciones.</a:t>
            </a:r>
          </a:p>
        </p:txBody>
      </p:sp>
      <p:sp>
        <p:nvSpPr>
          <p:cNvPr id="6" name="Freeform 8">
            <a:extLst>
              <a:ext uri="{FF2B5EF4-FFF2-40B4-BE49-F238E27FC236}">
                <a16:creationId xmlns:a16="http://schemas.microsoft.com/office/drawing/2014/main" id="{6DD8D568-9528-402D-BFCA-A7F78668D1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95014" y="1691039"/>
            <a:ext cx="1426133" cy="1426135"/>
          </a:xfrm>
          <a:custGeom>
            <a:avLst/>
            <a:gdLst>
              <a:gd name="T0" fmla="*/ 1938 w 3875"/>
              <a:gd name="T1" fmla="*/ 3875 h 3876"/>
              <a:gd name="T2" fmla="*/ 0 w 3875"/>
              <a:gd name="T3" fmla="*/ 1938 h 3876"/>
              <a:gd name="T4" fmla="*/ 1938 w 3875"/>
              <a:gd name="T5" fmla="*/ 0 h 3876"/>
              <a:gd name="T6" fmla="*/ 3874 w 3875"/>
              <a:gd name="T7" fmla="*/ 1938 h 3876"/>
              <a:gd name="T8" fmla="*/ 1938 w 3875"/>
              <a:gd name="T9" fmla="*/ 3875 h 38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875" h="3876">
                <a:moveTo>
                  <a:pt x="1938" y="3875"/>
                </a:moveTo>
                <a:lnTo>
                  <a:pt x="0" y="1938"/>
                </a:lnTo>
                <a:lnTo>
                  <a:pt x="1938" y="0"/>
                </a:lnTo>
                <a:lnTo>
                  <a:pt x="3874" y="1938"/>
                </a:lnTo>
                <a:lnTo>
                  <a:pt x="1938" y="3875"/>
                </a:lnTo>
              </a:path>
            </a:pathLst>
          </a:cu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endParaRPr lang="en-US" sz="3266" dirty="0">
              <a:latin typeface="Open Sans Light" panose="020B0306030504020204" pitchFamily="34" charset="0"/>
            </a:endParaRP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3529F678-957C-4957-87B3-430C81EDD9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04830" y="1820465"/>
            <a:ext cx="1184389" cy="1186012"/>
          </a:xfrm>
          <a:custGeom>
            <a:avLst/>
            <a:gdLst>
              <a:gd name="T0" fmla="*/ 1610 w 3220"/>
              <a:gd name="T1" fmla="*/ 3221 h 3222"/>
              <a:gd name="T2" fmla="*/ 0 w 3220"/>
              <a:gd name="T3" fmla="*/ 1611 h 3222"/>
              <a:gd name="T4" fmla="*/ 1610 w 3220"/>
              <a:gd name="T5" fmla="*/ 0 h 3222"/>
              <a:gd name="T6" fmla="*/ 3219 w 3220"/>
              <a:gd name="T7" fmla="*/ 1611 h 3222"/>
              <a:gd name="T8" fmla="*/ 1610 w 3220"/>
              <a:gd name="T9" fmla="*/ 3221 h 32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220" h="3222">
                <a:moveTo>
                  <a:pt x="1610" y="3221"/>
                </a:moveTo>
                <a:lnTo>
                  <a:pt x="0" y="1611"/>
                </a:lnTo>
                <a:lnTo>
                  <a:pt x="1610" y="0"/>
                </a:lnTo>
                <a:lnTo>
                  <a:pt x="3219" y="1611"/>
                </a:lnTo>
                <a:lnTo>
                  <a:pt x="1610" y="3221"/>
                </a:lnTo>
              </a:path>
            </a:pathLst>
          </a:custGeom>
          <a:solidFill>
            <a:schemeClr val="accent2"/>
          </a:solidFill>
          <a:ln w="9525" cap="flat">
            <a:noFill/>
            <a:bevel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3266" dirty="0">
              <a:latin typeface="Open Sans Light" panose="020B0306030504020204" pitchFamily="34" charset="0"/>
            </a:endParaRPr>
          </a:p>
        </p:txBody>
      </p:sp>
      <p:sp>
        <p:nvSpPr>
          <p:cNvPr id="8" name="TextBox 44">
            <a:extLst>
              <a:ext uri="{FF2B5EF4-FFF2-40B4-BE49-F238E27FC236}">
                <a16:creationId xmlns:a16="http://schemas.microsoft.com/office/drawing/2014/main" id="{0426DBF9-95AF-404A-9BEC-DA4CD7468B5E}"/>
              </a:ext>
            </a:extLst>
          </p:cNvPr>
          <p:cNvSpPr txBox="1"/>
          <p:nvPr/>
        </p:nvSpPr>
        <p:spPr>
          <a:xfrm>
            <a:off x="5248272" y="2023930"/>
            <a:ext cx="393056" cy="78483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4500" b="1" dirty="0">
                <a:solidFill>
                  <a:schemeClr val="bg1"/>
                </a:solidFill>
                <a:latin typeface="Poppins SemiBold" pitchFamily="2" charset="77"/>
                <a:ea typeface="League Spartan" charset="0"/>
                <a:cs typeface="Poppins SemiBold" pitchFamily="2" charset="77"/>
              </a:rPr>
              <a:t>1</a:t>
            </a:r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08430" y="1678894"/>
            <a:ext cx="794352" cy="1583479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30200" y="3843209"/>
            <a:ext cx="4907991" cy="2103302"/>
          </a:xfrm>
          <a:prstGeom prst="rect">
            <a:avLst/>
          </a:prstGeom>
        </p:spPr>
      </p:pic>
      <p:pic>
        <p:nvPicPr>
          <p:cNvPr id="15" name="Imagen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0629" y="3958926"/>
            <a:ext cx="1646063" cy="1700931"/>
          </a:xfrm>
          <a:prstGeom prst="rect">
            <a:avLst/>
          </a:prstGeom>
        </p:spPr>
      </p:pic>
      <p:pic>
        <p:nvPicPr>
          <p:cNvPr id="16" name="Imagen 1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1331" y="4154014"/>
            <a:ext cx="1304657" cy="1310754"/>
          </a:xfrm>
          <a:prstGeom prst="rect">
            <a:avLst/>
          </a:prstGeom>
        </p:spPr>
      </p:pic>
      <p:sp>
        <p:nvSpPr>
          <p:cNvPr id="20" name="Rectángulo 19"/>
          <p:cNvSpPr/>
          <p:nvPr/>
        </p:nvSpPr>
        <p:spPr>
          <a:xfrm>
            <a:off x="2191338" y="4165398"/>
            <a:ext cx="3687166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CO" b="1" dirty="0"/>
              <a:t>Canales de Comunicación Eficientes:</a:t>
            </a:r>
            <a:r>
              <a:rPr lang="es-CO" dirty="0"/>
              <a:t> Fortalecer los medios de contacto, como plataformas en línea y correos electrónicos institucionales, para facilitar el acceso a la información.</a:t>
            </a:r>
            <a:r>
              <a:rPr lang="es-CO" dirty="0" smtClean="0"/>
              <a:t>.</a:t>
            </a:r>
            <a:endParaRPr lang="es-CO" dirty="0"/>
          </a:p>
        </p:txBody>
      </p:sp>
      <p:sp>
        <p:nvSpPr>
          <p:cNvPr id="21" name="TextBox 44">
            <a:extLst>
              <a:ext uri="{FF2B5EF4-FFF2-40B4-BE49-F238E27FC236}">
                <a16:creationId xmlns:a16="http://schemas.microsoft.com/office/drawing/2014/main" id="{0426DBF9-95AF-404A-9BEC-DA4CD7468B5E}"/>
              </a:ext>
            </a:extLst>
          </p:cNvPr>
          <p:cNvSpPr txBox="1"/>
          <p:nvPr/>
        </p:nvSpPr>
        <p:spPr>
          <a:xfrm>
            <a:off x="1128362" y="4368543"/>
            <a:ext cx="516488" cy="78483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4500" b="1" dirty="0">
                <a:solidFill>
                  <a:schemeClr val="bg1"/>
                </a:solidFill>
                <a:latin typeface="Poppins SemiBold" pitchFamily="2" charset="77"/>
                <a:ea typeface="League Spartan" charset="0"/>
                <a:cs typeface="Poppins SemiBold" pitchFamily="2" charset="77"/>
              </a:rPr>
              <a:t>2</a:t>
            </a:r>
          </a:p>
        </p:txBody>
      </p:sp>
      <p:pic>
        <p:nvPicPr>
          <p:cNvPr id="22" name="Imagen 2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44716" y="3933182"/>
            <a:ext cx="759341" cy="1916723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8"/>
          <a:srcRect l="66810" t="22262" r="2078" b="40885"/>
          <a:stretch/>
        </p:blipFill>
        <p:spPr>
          <a:xfrm>
            <a:off x="1453659" y="1405831"/>
            <a:ext cx="2899149" cy="19317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915382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Personalizado 1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DE918"/>
      </a:accent4>
      <a:accent5>
        <a:srgbClr val="EC8D08"/>
      </a:accent5>
      <a:accent6>
        <a:srgbClr val="79B72E"/>
      </a:accent6>
      <a:hlink>
        <a:srgbClr val="065F90"/>
      </a:hlink>
      <a:folHlink>
        <a:srgbClr val="177A73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12720</TotalTime>
  <Words>1060</Words>
  <Application>Microsoft Office PowerPoint</Application>
  <PresentationFormat>Panorámica</PresentationFormat>
  <Paragraphs>239</Paragraphs>
  <Slides>8</Slides>
  <Notes>3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8</vt:i4>
      </vt:variant>
    </vt:vector>
  </HeadingPairs>
  <TitlesOfParts>
    <vt:vector size="16" baseType="lpstr">
      <vt:lpstr>Calibri</vt:lpstr>
      <vt:lpstr>League Spartan</vt:lpstr>
      <vt:lpstr>Open Sans Light</vt:lpstr>
      <vt:lpstr>MyriadPro-Regular</vt:lpstr>
      <vt:lpstr>Arial</vt:lpstr>
      <vt:lpstr>Times New Roman</vt:lpstr>
      <vt:lpstr>Poppins SemiBold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Comunicaciones</dc:creator>
  <cp:lastModifiedBy>SALA 2-01</cp:lastModifiedBy>
  <cp:revision>296</cp:revision>
  <dcterms:created xsi:type="dcterms:W3CDTF">2021-09-26T15:48:41Z</dcterms:created>
  <dcterms:modified xsi:type="dcterms:W3CDTF">2025-04-01T12:49:54Z</dcterms:modified>
</cp:coreProperties>
</file>