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260" r:id="rId8"/>
    <p:sldId id="3454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 Light" panose="020B0604020202020204" charset="0"/>
      <p:regular r:id="rId15"/>
      <p:italic r:id="rId16"/>
    </p:embeddedFont>
    <p:embeddedFont>
      <p:font typeface="Poppins SemiBold" panose="020B0604020202020204" charset="0"/>
      <p:bold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USUARIO\Desktop\INFORMES%20PQRS%202024\INFORMES%20ATENCION%20AL%20USUARIO%20ITP%20VIGENCIA%202024\7.%20INFORME%20PQRSD%20ITP%20JULIO%202024\PORCENTAJE%20INFORME%20PQRSD%20%20JULIO%202024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esktop\INFORMES%20PQRS%202024\INFORMES%20ATENCION%20AL%20USUARIO%20ITP%20VIGENCIA%202024\7.%20INFORME%20PQRSD%20ITP%20JULIO%202024\PORCENTAJE%20INFORME%20PQRSD%20%20JULIO%20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CANALES DE INTERACCION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JULIO'!$F$10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JULIO'!$G$9:$H$9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JULIO'!$G$10:$H$10</c:f>
              <c:numCache>
                <c:formatCode>0%</c:formatCode>
                <c:ptCount val="2"/>
                <c:pt idx="0" formatCode="General">
                  <c:v>127</c:v>
                </c:pt>
                <c:pt idx="1">
                  <c:v>0.23132969034608378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A-4D04-97D6-58A5DD1D33D8}"/>
            </c:ext>
          </c:extLst>
        </c:ser>
        <c:ser>
          <c:idx val="1"/>
          <c:order val="1"/>
          <c:tx>
            <c:strRef>
              <c:f>'total canales de comu JULIO'!$F$11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JULIO'!$G$9:$H$9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JULIO'!$G$11:$H$11</c:f>
              <c:numCache>
                <c:formatCode>0%</c:formatCode>
                <c:ptCount val="2"/>
                <c:pt idx="0" formatCode="General">
                  <c:v>402</c:v>
                </c:pt>
                <c:pt idx="1">
                  <c:v>0.73224043715846998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AA-4D04-97D6-58A5DD1D33D8}"/>
            </c:ext>
          </c:extLst>
        </c:ser>
        <c:ser>
          <c:idx val="2"/>
          <c:order val="2"/>
          <c:tx>
            <c:strRef>
              <c:f>'total canales de comu JULIO'!$F$12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JULIO'!$G$9:$H$9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JULIO'!$G$12:$H$12</c:f>
              <c:numCache>
                <c:formatCode>0%</c:formatCode>
                <c:ptCount val="2"/>
                <c:pt idx="0" formatCode="General">
                  <c:v>20</c:v>
                </c:pt>
                <c:pt idx="1">
                  <c:v>3.6429872495446269E-2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AA-4D04-97D6-58A5DD1D33D8}"/>
            </c:ext>
          </c:extLst>
        </c:ser>
        <c:ser>
          <c:idx val="3"/>
          <c:order val="3"/>
          <c:tx>
            <c:strRef>
              <c:f>'total canales de comu JULIO'!$F$13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JULIO'!$G$9:$H$9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JULIO'!$G$13:$H$13</c:f>
              <c:numCache>
                <c:formatCode>0%</c:formatCode>
                <c:ptCount val="2"/>
                <c:pt idx="0" formatCode="General">
                  <c:v>549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AA-4D04-97D6-58A5DD1D33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3103310083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115</c:v>
                </c:pt>
                <c:pt idx="1">
                  <c:v>15</c:v>
                </c:pt>
                <c:pt idx="2">
                  <c:v>10</c:v>
                </c:pt>
                <c:pt idx="3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4-4272-A7CA-9D18E2932178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0.8214285714285714</c:v>
                </c:pt>
                <c:pt idx="1">
                  <c:v>0.10714285714285714</c:v>
                </c:pt>
                <c:pt idx="2">
                  <c:v>7.1428571428571425E-2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94-4272-A7CA-9D18E29321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JULIO'!$G$9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JULIO'!$F$10:$F$12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JULIO'!$G$10:$G$12</c:f>
              <c:numCache>
                <c:formatCode>General</c:formatCode>
                <c:ptCount val="3"/>
                <c:pt idx="0">
                  <c:v>127</c:v>
                </c:pt>
                <c:pt idx="1">
                  <c:v>1</c:v>
                </c:pt>
                <c:pt idx="2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A9-481E-A14F-2F025CB7162E}"/>
            </c:ext>
          </c:extLst>
        </c:ser>
        <c:ser>
          <c:idx val="1"/>
          <c:order val="1"/>
          <c:tx>
            <c:strRef>
              <c:f>'canales de comun virtual JULIO'!$H$9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JULIO'!$F$10:$F$12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JULIO'!$H$10:$H$12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A9-481E-A14F-2F025CB716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600" dirty="0"/>
              <a:t>TIPOS DE PQRSD CANAL PRESENCIAL Y VIRTUAL</a:t>
            </a:r>
          </a:p>
        </c:rich>
      </c:tx>
      <c:layout>
        <c:manualLayout>
          <c:xMode val="edge"/>
          <c:yMode val="edge"/>
          <c:x val="9.9567212682504888E-2"/>
          <c:y val="5.19291862235516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'tipos pqrs JULIO  2024'!$G$9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'tipos pqrs JULIO  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 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'tipos pqrs JULIO  2024'!$G$10:$G$16</c:f>
              <c:numCache>
                <c:formatCode>0</c:formatCode>
                <c:ptCount val="7"/>
                <c:pt idx="0">
                  <c:v>98</c:v>
                </c:pt>
                <c:pt idx="1">
                  <c:v>105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DE-4C33-836D-64D247559098}"/>
            </c:ext>
          </c:extLst>
        </c:ser>
        <c:ser>
          <c:idx val="1"/>
          <c:order val="1"/>
          <c:tx>
            <c:strRef>
              <c:f>'tipos pqrs JULIO  2024'!$H$9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8121621191623555E-2"/>
                  <c:y val="-5.05344917801878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DDE-4C33-836D-64D2475590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'tipos pqrs JULIO  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 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'tipos pqrs JULIO  2024'!$H$10:$H$16</c:f>
              <c:numCache>
                <c:formatCode>0%</c:formatCode>
                <c:ptCount val="7"/>
                <c:pt idx="0">
                  <c:v>0.22737819025522041</c:v>
                </c:pt>
                <c:pt idx="1">
                  <c:v>0.24361948955916474</c:v>
                </c:pt>
                <c:pt idx="2">
                  <c:v>0.01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0.52668213457076563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DE-4C33-836D-64D2475590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ATENDIDAS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val>
            <c:numRef>
              <c:f>'Peticiones por dependencia'!$F$10:$F$23</c:f>
              <c:numCache>
                <c:formatCode>General</c:formatCode>
                <c:ptCount val="14"/>
                <c:pt idx="0">
                  <c:v>89</c:v>
                </c:pt>
                <c:pt idx="1">
                  <c:v>33</c:v>
                </c:pt>
                <c:pt idx="2">
                  <c:v>19</c:v>
                </c:pt>
                <c:pt idx="3">
                  <c:v>9</c:v>
                </c:pt>
                <c:pt idx="4">
                  <c:v>20</c:v>
                </c:pt>
                <c:pt idx="5">
                  <c:v>36</c:v>
                </c:pt>
                <c:pt idx="6">
                  <c:v>11</c:v>
                </c:pt>
                <c:pt idx="7">
                  <c:v>3</c:v>
                </c:pt>
                <c:pt idx="8">
                  <c:v>19</c:v>
                </c:pt>
                <c:pt idx="9">
                  <c:v>1</c:v>
                </c:pt>
                <c:pt idx="10">
                  <c:v>23</c:v>
                </c:pt>
                <c:pt idx="11">
                  <c:v>5</c:v>
                </c:pt>
                <c:pt idx="12">
                  <c:v>1</c:v>
                </c:pt>
                <c:pt idx="1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D2-43E2-8A5F-6CD0F7653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7032544"/>
        <c:axId val="-217029280"/>
        <c:axId val="0"/>
      </c:bar3DChart>
      <c:catAx>
        <c:axId val="-217032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DEPENDENCIA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9280"/>
        <c:crosses val="autoZero"/>
        <c:auto val="1"/>
        <c:lblAlgn val="ctr"/>
        <c:lblOffset val="100"/>
        <c:noMultiLvlLbl val="0"/>
      </c:catAx>
      <c:valAx>
        <c:axId val="-21702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2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Peticiones, Quejas, 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(PQRSD)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Julio/2024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3" y="2322768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              El presente documento corresponde al Informe de Peticiones, Quejas,</a:t>
            </a:r>
          </a:p>
          <a:p>
            <a:pPr algn="just"/>
            <a:r>
              <a:rPr lang="es-CO" dirty="0"/>
              <a:t>              Reclamos, Sugerencias y Denuncias (PQRSD) recibidas y atendidas por la</a:t>
            </a:r>
          </a:p>
          <a:p>
            <a:pPr algn="just"/>
            <a:r>
              <a:rPr lang="es-CO" dirty="0"/>
              <a:t>              Oficina de atención al usuario del Instituto Tecnológico del Putumayo </a:t>
            </a:r>
          </a:p>
          <a:p>
            <a:pPr algn="just"/>
            <a:r>
              <a:rPr lang="es-CO" dirty="0"/>
              <a:t>              Correspondiente al mes de Julio de </a:t>
            </a:r>
            <a:r>
              <a:rPr lang="es-CO" dirty="0" smtClean="0"/>
              <a:t>2024. 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               De acuerdo con los datos arrojados por los canales de atención, </a:t>
            </a:r>
          </a:p>
          <a:p>
            <a:pPr algn="just"/>
            <a:r>
              <a:rPr lang="es-CO" dirty="0"/>
              <a:t>               durante en el mes de julio, 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(549) </a:t>
            </a:r>
            <a:r>
              <a:rPr lang="es-CO" dirty="0"/>
              <a:t>PQRSD</a:t>
            </a:r>
          </a:p>
          <a:p>
            <a:pPr algn="just"/>
            <a:r>
              <a:rPr lang="es-CO" dirty="0"/>
              <a:t>               garantizando el registro del 100% y teniendo en cuenta lo reportado </a:t>
            </a:r>
          </a:p>
          <a:p>
            <a:pPr algn="just"/>
            <a:r>
              <a:rPr lang="es-CO" dirty="0"/>
              <a:t>               les fue asignado su trámite, no se negó el acceso a ninguna de ellas.</a:t>
            </a:r>
          </a:p>
          <a:p>
            <a:pPr algn="just"/>
            <a:r>
              <a:rPr lang="es-CO" dirty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118" y="2889147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909075" y="3847529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515536"/>
              </p:ext>
            </p:extLst>
          </p:nvPr>
        </p:nvGraphicFramePr>
        <p:xfrm>
          <a:off x="5244583" y="2945660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473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3690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321796" y="393398"/>
            <a:ext cx="49444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>
                <a:solidFill>
                  <a:schemeClr val="tx1"/>
                </a:solidFill>
              </a:rPr>
              <a:t>Las llamadas recibidas representan la mayor parte de la actividad, con un </a:t>
            </a:r>
            <a:r>
              <a:rPr lang="es-ES" sz="1200" dirty="0" smtClean="0">
                <a:solidFill>
                  <a:schemeClr val="tx1"/>
                </a:solidFill>
              </a:rPr>
              <a:t>82% </a:t>
            </a:r>
            <a:r>
              <a:rPr lang="es-ES" sz="1200" dirty="0">
                <a:solidFill>
                  <a:schemeClr val="tx1"/>
                </a:solidFill>
              </a:rPr>
              <a:t>del total de llamadas. Esto sugiere una alta demanda de atención a los usuarios. Donde se b</a:t>
            </a:r>
            <a:r>
              <a:rPr lang="es-CO" sz="1200" dirty="0">
                <a:solidFill>
                  <a:schemeClr val="tx1"/>
                </a:solidFill>
              </a:rPr>
              <a:t>rindo  información tendiente a las fechas de </a:t>
            </a:r>
            <a:r>
              <a:rPr lang="es-CO" sz="1200" dirty="0"/>
              <a:t>Matrícula extraordinarias (Todos</a:t>
            </a:r>
            <a:r>
              <a:rPr lang="es-CO" sz="1200" dirty="0" smtClean="0"/>
              <a:t>), </a:t>
            </a:r>
            <a:r>
              <a:rPr lang="es-CO" sz="1200" dirty="0"/>
              <a:t>cargue de paz y salvo, registro de materias y Publicación de </a:t>
            </a:r>
            <a:r>
              <a:rPr lang="es-CO" sz="1200" dirty="0" smtClean="0"/>
              <a:t>horarios. </a:t>
            </a:r>
            <a:r>
              <a:rPr lang="es-CO" sz="1200" dirty="0" smtClean="0">
                <a:solidFill>
                  <a:schemeClr val="tx1"/>
                </a:solidFill>
              </a:rPr>
              <a:t> 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261959" y="3155554"/>
            <a:ext cx="50042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>
                <a:latin typeface="+mj-lt"/>
              </a:rPr>
              <a:t>La gran mayoría de las interacciones equivalentes al 97% se canalizaron a través del correo electrónico de atención al usuario </a:t>
            </a:r>
            <a:r>
              <a:rPr lang="es-ES" sz="1200" dirty="0">
                <a:latin typeface="+mj-lt"/>
                <a:hlinkClick r:id="rId2"/>
              </a:rPr>
              <a:t>atencionalusuario@itp.edu.co</a:t>
            </a:r>
            <a:r>
              <a:rPr lang="es-ES" sz="1200" dirty="0">
                <a:latin typeface="+mj-lt"/>
              </a:rPr>
              <a:t>. Esto sugiere que la mayoría de las consultas, solicitudes o reclamos de los usuarios se dirigen a este canal de contacto.</a:t>
            </a:r>
          </a:p>
          <a:p>
            <a:pPr algn="just"/>
            <a:endParaRPr lang="es-ES" sz="1200" dirty="0">
              <a:latin typeface="+mj-lt"/>
            </a:endParaRPr>
          </a:p>
          <a:p>
            <a:pPr algn="just"/>
            <a:r>
              <a:rPr lang="es-ES" sz="1200" dirty="0">
                <a:latin typeface="+mj-lt"/>
              </a:rPr>
              <a:t>Las notificaciones judiciales representan solo el 3% del total de interacciones. Esto indica que, en comparación con las consultas de los usuarios, las comunicaciones relacionadas con asuntos judiciales son relativamente bajas en número.</a:t>
            </a:r>
          </a:p>
          <a:p>
            <a:pPr algn="just"/>
            <a:endParaRPr lang="es-ES" sz="1200" dirty="0">
              <a:latin typeface="+mj-lt"/>
            </a:endParaRPr>
          </a:p>
          <a:p>
            <a:pPr algn="just"/>
            <a:endParaRPr lang="es-ES" sz="1200" dirty="0">
              <a:latin typeface="+mj-lt"/>
            </a:endParaRP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83031"/>
              </p:ext>
            </p:extLst>
          </p:nvPr>
        </p:nvGraphicFramePr>
        <p:xfrm>
          <a:off x="1040650" y="411483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59861"/>
              </p:ext>
            </p:extLst>
          </p:nvPr>
        </p:nvGraphicFramePr>
        <p:xfrm>
          <a:off x="5455965" y="1425119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106818637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04434755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884920035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10175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01166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6676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56544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311451"/>
                  </a:ext>
                </a:extLst>
              </a:tr>
            </a:tbl>
          </a:graphicData>
        </a:graphic>
      </p:graphicFrame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984595"/>
              </p:ext>
            </p:extLst>
          </p:nvPr>
        </p:nvGraphicFramePr>
        <p:xfrm>
          <a:off x="1344615" y="3153690"/>
          <a:ext cx="3834612" cy="217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382642"/>
              </p:ext>
            </p:extLst>
          </p:nvPr>
        </p:nvGraphicFramePr>
        <p:xfrm>
          <a:off x="5371393" y="5033348"/>
          <a:ext cx="4101818" cy="861060"/>
        </p:xfrm>
        <a:graphic>
          <a:graphicData uri="http://schemas.openxmlformats.org/drawingml/2006/table">
            <a:tbl>
              <a:tblPr/>
              <a:tblGrid>
                <a:gridCol w="1802710">
                  <a:extLst>
                    <a:ext uri="{9D8B030D-6E8A-4147-A177-3AD203B41FA5}">
                      <a16:colId xmlns:a16="http://schemas.microsoft.com/office/drawing/2014/main" val="623202440"/>
                    </a:ext>
                  </a:extLst>
                </a:gridCol>
                <a:gridCol w="1021826">
                  <a:extLst>
                    <a:ext uri="{9D8B030D-6E8A-4147-A177-3AD203B41FA5}">
                      <a16:colId xmlns:a16="http://schemas.microsoft.com/office/drawing/2014/main" val="661817144"/>
                    </a:ext>
                  </a:extLst>
                </a:gridCol>
                <a:gridCol w="1277282">
                  <a:extLst>
                    <a:ext uri="{9D8B030D-6E8A-4147-A177-3AD203B41FA5}">
                      <a16:colId xmlns:a16="http://schemas.microsoft.com/office/drawing/2014/main" val="367762457"/>
                    </a:ext>
                  </a:extLst>
                </a:gridCol>
              </a:tblGrid>
              <a:tr h="1712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300341"/>
                  </a:ext>
                </a:extLst>
              </a:tr>
              <a:tr h="14488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atencionalusuario@itp.edu.co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110526"/>
                  </a:ext>
                </a:extLst>
              </a:tr>
              <a:tr h="2370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notificacionesjudiciales@itp.edu.co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172185"/>
                  </a:ext>
                </a:extLst>
              </a:tr>
              <a:tr h="14488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298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455641" y="1134741"/>
            <a:ext cx="3287160" cy="1716761"/>
            <a:chOff x="780907" y="1917832"/>
            <a:chExt cx="328716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907" y="1950359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8771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98</a:t>
              </a:r>
              <a:r>
                <a:rPr lang="es-CO" sz="1600" b="1" dirty="0" smtClean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23%</a:t>
              </a:r>
              <a:r>
                <a:rPr lang="es-CO" sz="1600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 PARTICULAR	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105</a:t>
            </a:r>
            <a:r>
              <a:rPr lang="es-CO" sz="1400" b="1" dirty="0" smtClean="0"/>
              <a:t>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24%</a:t>
            </a:r>
            <a:r>
              <a:rPr lang="es-CO" sz="1400" b="1" dirty="0" smtClean="0"/>
              <a:t> 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1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425907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227</a:t>
              </a:r>
              <a:r>
                <a:rPr lang="es-CO" sz="1600" b="1" dirty="0" smtClean="0"/>
                <a:t> </a:t>
              </a:r>
              <a:endParaRPr lang="es-CO" sz="1600" b="1" dirty="0"/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53%</a:t>
              </a:r>
              <a:r>
                <a:rPr lang="es-CO" sz="1600" b="1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BDF977D-56E1-4F43-8C04-22D35C0F8522}"/>
              </a:ext>
            </a:extLst>
          </p:cNvPr>
          <p:cNvSpPr txBox="1"/>
          <p:nvPr/>
        </p:nvSpPr>
        <p:spPr>
          <a:xfrm>
            <a:off x="449580" y="2810917"/>
            <a:ext cx="114376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mes de </a:t>
            </a:r>
            <a:r>
              <a:rPr lang="es-CO" dirty="0" smtClean="0"/>
              <a:t>julio </a:t>
            </a:r>
            <a:r>
              <a:rPr lang="es-CO" dirty="0"/>
              <a:t>de 2024, las peticiones de información: Representan el </a:t>
            </a:r>
            <a:r>
              <a:rPr lang="es-CO" dirty="0" smtClean="0"/>
              <a:t>23% </a:t>
            </a:r>
            <a:r>
              <a:rPr lang="es-CO" dirty="0"/>
              <a:t>del total de PQRS recibidas. Estas solicitudes indican un interés por obtener información específica por parte de los usuarios, como datos, documentos o detalles sobre procedimientos.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Peticiones de Interés Particular: Constituyen el 24% del total de PQRS recibidas. Esto sugiere que una parte significativa de las solicitudes se enfoca en necesidades individuales o situaciones particulares de los usuarios, como cambios personales en su relación con la institución, transferencias, homologaciones, validaciones por suficiencia entre otros.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Se registro una Quejas: </a:t>
            </a:r>
            <a:r>
              <a:rPr lang="es-CO" dirty="0" smtClean="0"/>
              <a:t>Constituye </a:t>
            </a:r>
            <a:r>
              <a:rPr lang="es-CO" dirty="0"/>
              <a:t>el 1% del total de PQRS recibidas. Reclamos, Sugerencias y Denuncias: No se registran casos en ninguna de estas </a:t>
            </a:r>
            <a:r>
              <a:rPr lang="es-CO" dirty="0" smtClean="0"/>
              <a:t>categorías. 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Otros: Representa el </a:t>
            </a:r>
            <a:r>
              <a:rPr lang="es-CO" dirty="0" smtClean="0"/>
              <a:t>53% </a:t>
            </a:r>
            <a:r>
              <a:rPr lang="es-CO" dirty="0"/>
              <a:t>del total de PQRS y es una categoría amplia que incluye invitaciones, información relacionada con capacitaciones externas, que no encajan directamente en las categorías predefinidas anteriores. 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En general, la tendencia muestra que la interacción con la institución se centra en obtener información y gestionar solicitudes personales, con poca o nula incidencia en quejas o sugerencias.</a:t>
            </a:r>
          </a:p>
          <a:p>
            <a:pPr algn="just"/>
            <a:endParaRPr lang="es-CO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788789"/>
              </p:ext>
            </p:extLst>
          </p:nvPr>
        </p:nvGraphicFramePr>
        <p:xfrm>
          <a:off x="2473202" y="192274"/>
          <a:ext cx="6735641" cy="2618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522287" y="564246"/>
            <a:ext cx="536263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 y grupos internos de trabajo</a:t>
            </a:r>
            <a:endParaRPr lang="es-CO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95B007D-876F-4269-A02D-302FE7A19C31}"/>
              </a:ext>
            </a:extLst>
          </p:cNvPr>
          <p:cNvSpPr txBox="1"/>
          <p:nvPr/>
        </p:nvSpPr>
        <p:spPr>
          <a:xfrm>
            <a:off x="659516" y="4290943"/>
            <a:ext cx="109023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reporte detalla la cantidad de solicitudes gestionadas por cada dependencia, incluyendo las atendidas y pendientes, con un índice de respuesta del </a:t>
            </a:r>
            <a:r>
              <a:rPr lang="es-CO" dirty="0" smtClean="0"/>
              <a:t>89%.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En general, los resultados evidencian una gestión efectiva de las PQRSD, aunque también resaltan oportunidades de mejora para optimizar la eficiencia del servicio y elevar la satisfacción de los usuarios.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Lo anterior demuestra que la mayoría de las dependencias del Instituto demostraron un alto nivel de compromiso y eficiencia en la gestión de las </a:t>
            </a:r>
            <a:r>
              <a:rPr lang="es-CO" dirty="0" smtClean="0"/>
              <a:t>PQRS. </a:t>
            </a:r>
            <a:r>
              <a:rPr lang="es-CO" dirty="0"/>
              <a:t>Sin embargo, es importante resaltan oportunidades de mejora para optimizar la eficiencia del servicio y elevar la satisfacción de los usuarios</a:t>
            </a:r>
          </a:p>
          <a:p>
            <a:pPr algn="just"/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684928"/>
              </p:ext>
            </p:extLst>
          </p:nvPr>
        </p:nvGraphicFramePr>
        <p:xfrm>
          <a:off x="796938" y="1088638"/>
          <a:ext cx="5676899" cy="3202305"/>
        </p:xfrm>
        <a:graphic>
          <a:graphicData uri="http://schemas.openxmlformats.org/drawingml/2006/table">
            <a:tbl>
              <a:tblPr/>
              <a:tblGrid>
                <a:gridCol w="330015">
                  <a:extLst>
                    <a:ext uri="{9D8B030D-6E8A-4147-A177-3AD203B41FA5}">
                      <a16:colId xmlns:a16="http://schemas.microsoft.com/office/drawing/2014/main" val="1566635375"/>
                    </a:ext>
                  </a:extLst>
                </a:gridCol>
                <a:gridCol w="1942014">
                  <a:extLst>
                    <a:ext uri="{9D8B030D-6E8A-4147-A177-3AD203B41FA5}">
                      <a16:colId xmlns:a16="http://schemas.microsoft.com/office/drawing/2014/main" val="230242989"/>
                    </a:ext>
                  </a:extLst>
                </a:gridCol>
                <a:gridCol w="863117">
                  <a:extLst>
                    <a:ext uri="{9D8B030D-6E8A-4147-A177-3AD203B41FA5}">
                      <a16:colId xmlns:a16="http://schemas.microsoft.com/office/drawing/2014/main" val="3794751880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3048106767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2969670563"/>
                    </a:ext>
                  </a:extLst>
                </a:gridCol>
                <a:gridCol w="790133">
                  <a:extLst>
                    <a:ext uri="{9D8B030D-6E8A-4147-A177-3AD203B41FA5}">
                      <a16:colId xmlns:a16="http://schemas.microsoft.com/office/drawing/2014/main" val="246977206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8465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719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0325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3322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3892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3342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4186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3615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6659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655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487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ACADEMICO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027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4496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2255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872660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366985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839156"/>
              </p:ext>
            </p:extLst>
          </p:nvPr>
        </p:nvGraphicFramePr>
        <p:xfrm>
          <a:off x="6544224" y="1111021"/>
          <a:ext cx="4519613" cy="315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273152"/>
              </p:ext>
            </p:extLst>
          </p:nvPr>
        </p:nvGraphicFramePr>
        <p:xfrm>
          <a:off x="2667824" y="3429137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1158765" y="1365173"/>
            <a:ext cx="92161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 gestión de traslados y el acceso a la información relacionada con las PQRSD son fundamentales en el Instituto Tecnológico del Putumayo para garantizar un ambiente de estudio y trabajo eficiente.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Nos comprometemos a establecer procedimientos claros y equitativos que optimicen estos procesos, asegurando transparencia y reforzando nuestro compromiso con la excelencia educativa y la calidad del servicio.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En el marco </a:t>
            </a:r>
            <a:r>
              <a:rPr lang="es-CO" dirty="0" smtClean="0"/>
              <a:t>del </a:t>
            </a:r>
            <a:r>
              <a:rPr lang="es-CO" b="1" dirty="0" smtClean="0"/>
              <a:t>Ejecutivo 2024-00130</a:t>
            </a:r>
            <a:r>
              <a:rPr lang="es-CO" dirty="0" smtClean="0"/>
              <a:t>, </a:t>
            </a:r>
            <a:r>
              <a:rPr lang="es-CO" dirty="0"/>
              <a:t>el Instituto Tecnológico del Putumayo </a:t>
            </a:r>
            <a:r>
              <a:rPr lang="es-CO" dirty="0" smtClean="0"/>
              <a:t>por medio de su apoderado interpuso Recurso </a:t>
            </a:r>
            <a:r>
              <a:rPr lang="es-CO" dirty="0"/>
              <a:t>de reposición y en subsidio </a:t>
            </a:r>
            <a:r>
              <a:rPr lang="es-CO" dirty="0" smtClean="0"/>
              <a:t>apelación. Respecto se la </a:t>
            </a:r>
            <a:r>
              <a:rPr lang="es-CO" smtClean="0"/>
              <a:t>queja se respondió al interesado </a:t>
            </a:r>
            <a:r>
              <a:rPr lang="es-CO" dirty="0" smtClean="0"/>
              <a:t>en los tiempos establecidos por </a:t>
            </a:r>
            <a:r>
              <a:rPr lang="es-CO" smtClean="0"/>
              <a:t>la ley. 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73166" y="1751908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Canales de Comunicación Eficientes: Fortalecer los medios de contacto, como plataformas en línea y correos electrónicos institucionales, para facilitar el acceso a la información.</a:t>
            </a:r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67121" y="4238906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 </a:t>
            </a:r>
            <a:r>
              <a:rPr lang="es-CO" dirty="0"/>
              <a:t>Capacitación Continua: Brindar formación al personal administrativo para mejorar la atención y resolución de peticiones, garantizando respuestas oportunas y eficientes.</a:t>
            </a:r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CD68CD1-4DED-45A4-A7F4-37135F034BF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988" t="10307" r="35206" b="26608"/>
          <a:stretch/>
        </p:blipFill>
        <p:spPr>
          <a:xfrm>
            <a:off x="1002824" y="1242796"/>
            <a:ext cx="3587282" cy="232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11941</TotalTime>
  <Words>1041</Words>
  <Application>Microsoft Office PowerPoint</Application>
  <PresentationFormat>Panorámica</PresentationFormat>
  <Paragraphs>236</Paragraphs>
  <Slides>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MyriadPro-Regular</vt:lpstr>
      <vt:lpstr>Calibri</vt:lpstr>
      <vt:lpstr>Open Sans Light</vt:lpstr>
      <vt:lpstr>League Spartan</vt:lpstr>
      <vt:lpstr>Poppins SemiBold</vt:lpstr>
      <vt:lpstr>Arial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2-01</cp:lastModifiedBy>
  <cp:revision>274</cp:revision>
  <dcterms:created xsi:type="dcterms:W3CDTF">2021-09-26T15:48:41Z</dcterms:created>
  <dcterms:modified xsi:type="dcterms:W3CDTF">2025-04-01T11:31:58Z</dcterms:modified>
</cp:coreProperties>
</file>