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260" r:id="rId8"/>
    <p:sldId id="3454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Poppins SemiBold" panose="020B0604020202020204" charset="0"/>
      <p:bold r:id="rId15"/>
      <p:boldItalic r:id="rId16"/>
    </p:embeddedFont>
    <p:embeddedFont>
      <p:font typeface="Open Sans Light" panose="020B0604020202020204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USUARIO\Desktop\INFORMES%20PQRS%202024\INFORMES%20ATENCION%20AL%20USUARIO%20ITP%20VIGENCIA%202024\6.%20INFORME%20PQRSD%20ITP%20JUNIO%202024\PORCENTAJE%20INFORME%20PQRSD%20%20JUNIO%20202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esktop\INFORMES%20PQRS%202024\INFORMES%20ATENCION%20AL%20USUARIO%20ITP%20VIGENCIA%202024\6.%20INFORME%20PQRSD%20ITP%20JUNIO%202024\PORCENTAJE%20INFORME%20PQRSD%20%20JUNIO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USUARIO\Desktop\INFORMES%20PQRS%202024\INFORMES%20ATENCION%20AL%20USUARIO%20ITP%20VIGENCIA%202024\6.%20INFORME%20PQRSD%20ITP%20JUNIO%202024\PORCENTAJE%20INFORME%20PQRSD%20%20JUNIO%20202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JUNIO'!$F$10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JUNIO'!$G$10:$H$10</c:f>
              <c:numCache>
                <c:formatCode>0%</c:formatCode>
                <c:ptCount val="2"/>
                <c:pt idx="0" formatCode="General">
                  <c:v>175</c:v>
                </c:pt>
                <c:pt idx="1">
                  <c:v>0.47554347826086957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9B-4780-82C4-FD4586FD9143}"/>
            </c:ext>
          </c:extLst>
        </c:ser>
        <c:ser>
          <c:idx val="1"/>
          <c:order val="1"/>
          <c:tx>
            <c:strRef>
              <c:f>'total canales de comu JUNIO'!$F$11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JUNIO'!$G$11:$H$11</c:f>
              <c:numCache>
                <c:formatCode>0%</c:formatCode>
                <c:ptCount val="2"/>
                <c:pt idx="0" formatCode="General">
                  <c:v>156</c:v>
                </c:pt>
                <c:pt idx="1">
                  <c:v>0.42391304347826086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9B-4780-82C4-FD4586FD9143}"/>
            </c:ext>
          </c:extLst>
        </c:ser>
        <c:ser>
          <c:idx val="2"/>
          <c:order val="2"/>
          <c:tx>
            <c:strRef>
              <c:f>'total canales de comu JUNIO'!$F$12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JUNIO'!$G$12:$H$12</c:f>
              <c:numCache>
                <c:formatCode>0%</c:formatCode>
                <c:ptCount val="2"/>
                <c:pt idx="0" formatCode="General">
                  <c:v>37</c:v>
                </c:pt>
                <c:pt idx="1">
                  <c:v>0.10054347826086957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9B-4780-82C4-FD4586FD9143}"/>
            </c:ext>
          </c:extLst>
        </c:ser>
        <c:ser>
          <c:idx val="3"/>
          <c:order val="3"/>
          <c:tx>
            <c:strRef>
              <c:f>'total canales de comu JUNIO'!$F$13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JUNIO'!$G$13:$H$13</c:f>
              <c:numCache>
                <c:formatCode>0%</c:formatCode>
                <c:ptCount val="2"/>
                <c:pt idx="0" formatCode="General">
                  <c:v>368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9B-4780-82C4-FD4586FD91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112</c:v>
                </c:pt>
                <c:pt idx="1">
                  <c:v>45</c:v>
                </c:pt>
                <c:pt idx="2">
                  <c:v>18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C1-4DE3-9C3F-2240FA97E73F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0.64</c:v>
                </c:pt>
                <c:pt idx="1">
                  <c:v>0.25714285714285712</c:v>
                </c:pt>
                <c:pt idx="2">
                  <c:v>0.10285714285714286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C1-4DE3-9C3F-2240FA97E7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JUNIO'!$G$9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JUNIO'!$F$10:$F$12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JUNIO'!$G$10:$G$12</c:f>
              <c:numCache>
                <c:formatCode>General</c:formatCode>
                <c:ptCount val="3"/>
                <c:pt idx="0">
                  <c:v>156</c:v>
                </c:pt>
                <c:pt idx="1">
                  <c:v>2</c:v>
                </c:pt>
                <c:pt idx="2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7D-4CCC-BED8-D56D15D4B5BA}"/>
            </c:ext>
          </c:extLst>
        </c:ser>
        <c:ser>
          <c:idx val="1"/>
          <c:order val="1"/>
          <c:tx>
            <c:strRef>
              <c:f>'canales de comun virtual JUNIO'!$H$9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JUNIO'!$F$10:$F$12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JUNIO'!$H$10:$H$12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7D-4CCC-BED8-D56D15D4B5B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PQRSD POR MODALIDAD DE PETICIÓN</a:t>
            </a:r>
          </a:p>
        </c:rich>
      </c:tx>
      <c:layout>
        <c:manualLayout>
          <c:xMode val="edge"/>
          <c:yMode val="edge"/>
          <c:x val="0.2828524232214899"/>
          <c:y val="3.9072024046215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'2024'!$G$9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'2024'!$G$10:$G$16</c:f>
              <c:numCache>
                <c:formatCode>0</c:formatCode>
                <c:ptCount val="7"/>
                <c:pt idx="0">
                  <c:v>119</c:v>
                </c:pt>
                <c:pt idx="1">
                  <c:v>124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1F-4E6B-BCA7-E81E91D68A0F}"/>
            </c:ext>
          </c:extLst>
        </c:ser>
        <c:ser>
          <c:idx val="1"/>
          <c:order val="1"/>
          <c:tx>
            <c:strRef>
              <c:f>'2024'!$H$9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'2024'!$H$10:$H$16</c:f>
              <c:numCache>
                <c:formatCode>0%</c:formatCode>
                <c:ptCount val="7"/>
                <c:pt idx="0">
                  <c:v>0.3595166163141994</c:v>
                </c:pt>
                <c:pt idx="1">
                  <c:v>0.37462235649546827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0.26586102719033233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1F-4E6B-BCA7-E81E91D68A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ATENDIDAS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val>
            <c:numRef>
              <c:f>'Peticiones por dependencia'!$F$10:$F$24</c:f>
              <c:numCache>
                <c:formatCode>General</c:formatCode>
                <c:ptCount val="15"/>
                <c:pt idx="0">
                  <c:v>81</c:v>
                </c:pt>
                <c:pt idx="1">
                  <c:v>26</c:v>
                </c:pt>
                <c:pt idx="2">
                  <c:v>33</c:v>
                </c:pt>
                <c:pt idx="3">
                  <c:v>23</c:v>
                </c:pt>
                <c:pt idx="4">
                  <c:v>19</c:v>
                </c:pt>
                <c:pt idx="5">
                  <c:v>39</c:v>
                </c:pt>
                <c:pt idx="6">
                  <c:v>36</c:v>
                </c:pt>
                <c:pt idx="7">
                  <c:v>9</c:v>
                </c:pt>
                <c:pt idx="8">
                  <c:v>8</c:v>
                </c:pt>
                <c:pt idx="9">
                  <c:v>3</c:v>
                </c:pt>
                <c:pt idx="10">
                  <c:v>1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A2-4748-B892-44084402BF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217032544"/>
        <c:axId val="-217029280"/>
        <c:axId val="0"/>
      </c:bar3DChart>
      <c:catAx>
        <c:axId val="-217032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DEPENDENCIA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9280"/>
        <c:crosses val="autoZero"/>
        <c:auto val="1"/>
        <c:lblAlgn val="ctr"/>
        <c:lblOffset val="100"/>
        <c:noMultiLvlLbl val="0"/>
      </c:catAx>
      <c:valAx>
        <c:axId val="-21702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2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 err="1"/>
              <a:t>ona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63718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otificacionesjudiciales@itp.edu.co" TargetMode="External"/><Relationship Id="rId2" Type="http://schemas.openxmlformats.org/officeDocument/2006/relationships/hyperlink" Target="mailto:atencionalusuario@itp.edu.co" TargetMode="Externa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Peticiones, Quejas, 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(PQRSD)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Junio/2024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93" y="2300048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              El presente documento corresponde al Informe de Peticiones, Quejas,</a:t>
            </a:r>
          </a:p>
          <a:p>
            <a:pPr algn="just"/>
            <a:r>
              <a:rPr lang="es-CO" dirty="0"/>
              <a:t>              Reclamos, Sugerencias y Denuncias (PQRSD) recibidas y atendidas por la</a:t>
            </a:r>
          </a:p>
          <a:p>
            <a:pPr algn="just"/>
            <a:r>
              <a:rPr lang="es-CO" dirty="0"/>
              <a:t>              Oficina de atención al usuario del Instituto Tecnológico del Putumayo </a:t>
            </a:r>
          </a:p>
          <a:p>
            <a:pPr algn="just"/>
            <a:r>
              <a:rPr lang="es-CO" dirty="0"/>
              <a:t>              Correspondiente al mes de Junio de </a:t>
            </a:r>
            <a:r>
              <a:rPr lang="es-CO" dirty="0" smtClean="0"/>
              <a:t>2024. </a:t>
            </a:r>
            <a:endParaRPr lang="es-CO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               De acuerdo con los datos arrojados por los canales de atención, </a:t>
            </a:r>
          </a:p>
          <a:p>
            <a:pPr algn="just"/>
            <a:r>
              <a:rPr lang="es-CO" dirty="0"/>
              <a:t>               durante en el mes de junio, 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(368) </a:t>
            </a:r>
            <a:r>
              <a:rPr lang="es-CO" dirty="0"/>
              <a:t>PQRSD</a:t>
            </a:r>
          </a:p>
          <a:p>
            <a:pPr algn="just"/>
            <a:r>
              <a:rPr lang="es-CO" dirty="0"/>
              <a:t>               garantizando el registro del 100% y teniendo en cuenta lo reportado </a:t>
            </a:r>
          </a:p>
          <a:p>
            <a:pPr algn="just"/>
            <a:r>
              <a:rPr lang="es-CO" dirty="0"/>
              <a:t>               les fue asignado su trámite, no se negó el acceso a ninguna de ellas.</a:t>
            </a:r>
          </a:p>
          <a:p>
            <a:pPr algn="just"/>
            <a:r>
              <a:rPr lang="es-CO" dirty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335" y="2838154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834291" y="3682908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1518906"/>
              </p:ext>
            </p:extLst>
          </p:nvPr>
        </p:nvGraphicFramePr>
        <p:xfrm>
          <a:off x="4907939" y="2788978"/>
          <a:ext cx="5400676" cy="280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134540"/>
            <a:ext cx="10601726" cy="2851481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655476" y="439694"/>
            <a:ext cx="45417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>
                <a:solidFill>
                  <a:schemeClr val="tx1"/>
                </a:solidFill>
              </a:rPr>
              <a:t>El </a:t>
            </a:r>
            <a:r>
              <a:rPr lang="es-CO" sz="1200" dirty="0" smtClean="0">
                <a:solidFill>
                  <a:schemeClr val="tx1"/>
                </a:solidFill>
              </a:rPr>
              <a:t>64% </a:t>
            </a:r>
            <a:r>
              <a:rPr lang="es-CO" sz="1200" dirty="0">
                <a:solidFill>
                  <a:schemeClr val="tx1"/>
                </a:solidFill>
              </a:rPr>
              <a:t>de la comunicación vía telefonía celular, corresponde a las llamadas recibidas, donde se brindó información tendiente a las fechas de Selección y Admisión de estudiantes </a:t>
            </a:r>
            <a:r>
              <a:rPr lang="es-CO" sz="1200" dirty="0" smtClean="0">
                <a:solidFill>
                  <a:schemeClr val="tx1"/>
                </a:solidFill>
              </a:rPr>
              <a:t>nuevos. </a:t>
            </a:r>
            <a:r>
              <a:rPr lang="es-CO" sz="1200" dirty="0">
                <a:solidFill>
                  <a:schemeClr val="tx1"/>
                </a:solidFill>
              </a:rPr>
              <a:t>Publicación de lista de </a:t>
            </a:r>
            <a:r>
              <a:rPr lang="es-CO" sz="1200" dirty="0" smtClean="0">
                <a:solidFill>
                  <a:schemeClr val="tx1"/>
                </a:solidFill>
              </a:rPr>
              <a:t>admitidos y Matrícula </a:t>
            </a:r>
            <a:r>
              <a:rPr lang="es-CO" sz="1200" dirty="0">
                <a:solidFill>
                  <a:schemeClr val="tx1"/>
                </a:solidFill>
              </a:rPr>
              <a:t>ordinaria </a:t>
            </a:r>
            <a:r>
              <a:rPr lang="es-CO" sz="1200" dirty="0" smtClean="0">
                <a:solidFill>
                  <a:schemeClr val="tx1"/>
                </a:solidFill>
              </a:rPr>
              <a:t>estudiantes.   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022387" y="3134540"/>
            <a:ext cx="5243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/>
              <a:t>La mayoría de las interacciones (97%) se dirigen al canal de atención al usuario </a:t>
            </a:r>
            <a:r>
              <a:rPr lang="es-CO" sz="1200" u="sng" dirty="0">
                <a:hlinkClick r:id="rId2"/>
              </a:rPr>
              <a:t>atencionalusuario@itp.edu.co</a:t>
            </a:r>
            <a:r>
              <a:rPr lang="es-ES" sz="1200" dirty="0"/>
              <a:t>. Esto sugiere que la mayoría de las consultas, solicitudes o peticiones de los usuarios se canalizan a través de este medio.</a:t>
            </a:r>
          </a:p>
          <a:p>
            <a:pPr algn="just"/>
            <a:endParaRPr lang="es-ES" sz="1200" dirty="0"/>
          </a:p>
          <a:p>
            <a:pPr algn="just"/>
            <a:r>
              <a:rPr lang="es-ES" sz="1200" dirty="0"/>
              <a:t>Las notificaciones judiciales representan solo el 3% del total de interacciones virtuales </a:t>
            </a:r>
            <a:r>
              <a:rPr lang="es-CO" sz="1200" u="sng" dirty="0">
                <a:hlinkClick r:id="rId3"/>
              </a:rPr>
              <a:t>notificacionesjudiciales@itp.edu.co</a:t>
            </a:r>
            <a:r>
              <a:rPr lang="es-ES" sz="1200" dirty="0"/>
              <a:t>. Esto indica que, en comparación con las consultas de los usuarios, las comunicaciones relacionadas con asuntos judiciales son relativamente bajas en número.</a:t>
            </a:r>
            <a:r>
              <a:rPr lang="es-CO" sz="1200" dirty="0"/>
              <a:t> </a:t>
            </a: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7244756"/>
              </p:ext>
            </p:extLst>
          </p:nvPr>
        </p:nvGraphicFramePr>
        <p:xfrm>
          <a:off x="1094993" y="422753"/>
          <a:ext cx="4638674" cy="231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975142"/>
              </p:ext>
            </p:extLst>
          </p:nvPr>
        </p:nvGraphicFramePr>
        <p:xfrm>
          <a:off x="5666797" y="1647915"/>
          <a:ext cx="4191000" cy="1323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742983042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056140915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412249220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76511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33569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54923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92482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06861"/>
                  </a:ext>
                </a:extLst>
              </a:tr>
            </a:tbl>
          </a:graphicData>
        </a:graphic>
      </p:graphicFrame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465463"/>
              </p:ext>
            </p:extLst>
          </p:nvPr>
        </p:nvGraphicFramePr>
        <p:xfrm>
          <a:off x="1308800" y="3124413"/>
          <a:ext cx="3713587" cy="218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60800"/>
              </p:ext>
            </p:extLst>
          </p:nvPr>
        </p:nvGraphicFramePr>
        <p:xfrm>
          <a:off x="5105622" y="5068994"/>
          <a:ext cx="4490747" cy="884871"/>
        </p:xfrm>
        <a:graphic>
          <a:graphicData uri="http://schemas.openxmlformats.org/drawingml/2006/table">
            <a:tbl>
              <a:tblPr/>
              <a:tblGrid>
                <a:gridCol w="2087590">
                  <a:extLst>
                    <a:ext uri="{9D8B030D-6E8A-4147-A177-3AD203B41FA5}">
                      <a16:colId xmlns:a16="http://schemas.microsoft.com/office/drawing/2014/main" val="2117042984"/>
                    </a:ext>
                  </a:extLst>
                </a:gridCol>
                <a:gridCol w="1068070">
                  <a:extLst>
                    <a:ext uri="{9D8B030D-6E8A-4147-A177-3AD203B41FA5}">
                      <a16:colId xmlns:a16="http://schemas.microsoft.com/office/drawing/2014/main" val="57961291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3117096739"/>
                    </a:ext>
                  </a:extLst>
                </a:gridCol>
              </a:tblGrid>
              <a:tr h="1969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590623"/>
                  </a:ext>
                </a:extLst>
              </a:tr>
              <a:tr h="16665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atencionalusuario@itp.edu.co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244826"/>
                  </a:ext>
                </a:extLst>
              </a:tr>
              <a:tr h="31816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notificacionesjudiciales@itp.edu.co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32973"/>
                  </a:ext>
                </a:extLst>
              </a:tr>
              <a:tr h="166657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VIRTUAL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971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455641" y="1134741"/>
            <a:ext cx="3287160" cy="1716761"/>
            <a:chOff x="780907" y="1917832"/>
            <a:chExt cx="328716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907" y="1950359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8771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kumimoji="0" lang="es-CO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119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36%</a:t>
              </a:r>
              <a:r>
                <a:rPr lang="es-CO" sz="1600" dirty="0" smtClean="0"/>
                <a:t>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 PARTICULAR	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124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37%</a:t>
            </a:r>
            <a:r>
              <a:rPr lang="es-CO" sz="1400" b="1" dirty="0" smtClean="0"/>
              <a:t>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88</a:t>
              </a:r>
              <a:r>
                <a:rPr lang="es-CO" sz="1600" b="1" dirty="0" smtClean="0"/>
                <a:t> </a:t>
              </a:r>
              <a:endParaRPr lang="es-CO" sz="1600" b="1" dirty="0"/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27%</a:t>
              </a:r>
              <a:r>
                <a:rPr lang="es-CO" sz="1600" b="1" dirty="0" smtClean="0"/>
                <a:t>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163721"/>
              </p:ext>
            </p:extLst>
          </p:nvPr>
        </p:nvGraphicFramePr>
        <p:xfrm>
          <a:off x="2474729" y="162474"/>
          <a:ext cx="6732588" cy="257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ángulo 3"/>
          <p:cNvSpPr/>
          <p:nvPr/>
        </p:nvSpPr>
        <p:spPr>
          <a:xfrm>
            <a:off x="658262" y="2986924"/>
            <a:ext cx="103848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Peticiones de información </a:t>
            </a:r>
            <a:r>
              <a:rPr lang="es-CO" dirty="0" smtClean="0"/>
              <a:t>(119 </a:t>
            </a:r>
            <a:r>
              <a:rPr lang="es-CO" dirty="0"/>
              <a:t>- </a:t>
            </a:r>
            <a:r>
              <a:rPr lang="es-CO" dirty="0" smtClean="0"/>
              <a:t>36%): </a:t>
            </a:r>
            <a:r>
              <a:rPr lang="es-CO" dirty="0"/>
              <a:t>Una quinta parte de las solicitudes son peticiones de información, lo que sugiere que los usuarios buscan aclaraciones o detalles específicos sobre productos o servicios. Peticiones de interés particular </a:t>
            </a:r>
            <a:r>
              <a:rPr lang="es-CO" dirty="0" smtClean="0"/>
              <a:t>(124 </a:t>
            </a:r>
            <a:r>
              <a:rPr lang="es-CO" dirty="0"/>
              <a:t>- </a:t>
            </a:r>
            <a:r>
              <a:rPr lang="es-CO" dirty="0" smtClean="0"/>
              <a:t>37%): </a:t>
            </a:r>
            <a:r>
              <a:rPr lang="es-CO" dirty="0"/>
              <a:t>La mayoría de las solicitudes son de interés particular, lo que indica que los usuarios tienen solicitudes o necesidades específicas, posiblemente relacionadas con casos individuales. Quejas (0 - 0%), Reclamos (0 - 0%), Sugerencias (0 - 0%), Denuncias (0 - 0%): No se registraron quejas, reclamos, sugerencias o denuncias, lo que sugiere que no hubo conflictos o problemas importantes que los usuarios quisieran expresar. </a:t>
            </a:r>
            <a:r>
              <a:rPr lang="es-CO" dirty="0" smtClean="0"/>
              <a:t>La </a:t>
            </a:r>
            <a:r>
              <a:rPr lang="es-CO" dirty="0"/>
              <a:t>categoría </a:t>
            </a:r>
            <a:r>
              <a:rPr lang="es-CO" dirty="0" smtClean="0"/>
              <a:t>Otro </a:t>
            </a:r>
            <a:r>
              <a:rPr lang="es-CO" dirty="0"/>
              <a:t>(88 - 27%)</a:t>
            </a:r>
            <a:r>
              <a:rPr lang="es-CO" dirty="0" smtClean="0"/>
              <a:t>, </a:t>
            </a:r>
            <a:r>
              <a:rPr lang="es-CO" dirty="0"/>
              <a:t>lo que puede incluir invitaciones, publicidad de productos, </a:t>
            </a:r>
            <a:r>
              <a:rPr lang="es-CO" dirty="0" err="1"/>
              <a:t>brochure</a:t>
            </a:r>
            <a:r>
              <a:rPr lang="es-CO" dirty="0"/>
              <a:t> digitales, información de capacitaciones, entre otros. 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La mayoría de las solicitudes son peticiones de información o de interés particular, mientras que no hubo quejas ni denuncias. 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542240" y="564246"/>
            <a:ext cx="570616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 y grupos internos de trabajo</a:t>
            </a:r>
            <a:endParaRPr lang="es-CO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909459"/>
              </p:ext>
            </p:extLst>
          </p:nvPr>
        </p:nvGraphicFramePr>
        <p:xfrm>
          <a:off x="769618" y="1019072"/>
          <a:ext cx="5446545" cy="3427330"/>
        </p:xfrm>
        <a:graphic>
          <a:graphicData uri="http://schemas.openxmlformats.org/drawingml/2006/table">
            <a:tbl>
              <a:tblPr/>
              <a:tblGrid>
                <a:gridCol w="307172">
                  <a:extLst>
                    <a:ext uri="{9D8B030D-6E8A-4147-A177-3AD203B41FA5}">
                      <a16:colId xmlns:a16="http://schemas.microsoft.com/office/drawing/2014/main" val="1015382983"/>
                    </a:ext>
                  </a:extLst>
                </a:gridCol>
                <a:gridCol w="1807591">
                  <a:extLst>
                    <a:ext uri="{9D8B030D-6E8A-4147-A177-3AD203B41FA5}">
                      <a16:colId xmlns:a16="http://schemas.microsoft.com/office/drawing/2014/main" val="2442326636"/>
                    </a:ext>
                  </a:extLst>
                </a:gridCol>
                <a:gridCol w="803373">
                  <a:extLst>
                    <a:ext uri="{9D8B030D-6E8A-4147-A177-3AD203B41FA5}">
                      <a16:colId xmlns:a16="http://schemas.microsoft.com/office/drawing/2014/main" val="1021992859"/>
                    </a:ext>
                  </a:extLst>
                </a:gridCol>
                <a:gridCol w="815188">
                  <a:extLst>
                    <a:ext uri="{9D8B030D-6E8A-4147-A177-3AD203B41FA5}">
                      <a16:colId xmlns:a16="http://schemas.microsoft.com/office/drawing/2014/main" val="2373875599"/>
                    </a:ext>
                  </a:extLst>
                </a:gridCol>
                <a:gridCol w="815188">
                  <a:extLst>
                    <a:ext uri="{9D8B030D-6E8A-4147-A177-3AD203B41FA5}">
                      <a16:colId xmlns:a16="http://schemas.microsoft.com/office/drawing/2014/main" val="1210525537"/>
                    </a:ext>
                  </a:extLst>
                </a:gridCol>
                <a:gridCol w="898033">
                  <a:extLst>
                    <a:ext uri="{9D8B030D-6E8A-4147-A177-3AD203B41FA5}">
                      <a16:colId xmlns:a16="http://schemas.microsoft.com/office/drawing/2014/main" val="2700485724"/>
                    </a:ext>
                  </a:extLst>
                </a:gridCol>
              </a:tblGrid>
              <a:tr h="25741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745438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389547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005748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722557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601266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529546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249563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651901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684973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205404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021563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885880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521782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FISICOS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00351"/>
                  </a:ext>
                </a:extLst>
              </a:tr>
              <a:tr h="15121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BIBLIOTECA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113382"/>
                  </a:ext>
                </a:extLst>
              </a:tr>
              <a:tr h="29430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686802"/>
                  </a:ext>
                </a:extLst>
              </a:tr>
              <a:tr h="29430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138830"/>
                  </a:ext>
                </a:extLst>
              </a:tr>
            </a:tbl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782743"/>
              </p:ext>
            </p:extLst>
          </p:nvPr>
        </p:nvGraphicFramePr>
        <p:xfrm>
          <a:off x="769618" y="4547285"/>
          <a:ext cx="5178670" cy="184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/>
          <p:cNvSpPr/>
          <p:nvPr/>
        </p:nvSpPr>
        <p:spPr>
          <a:xfrm>
            <a:off x="6645928" y="1019072"/>
            <a:ext cx="493354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reporte detalla la cantidad de solicitudes gestionadas por cada dependencia, incluyendo las atendidas y pendientes, con un índice de respuesta del </a:t>
            </a:r>
            <a:r>
              <a:rPr lang="es-CO" dirty="0" smtClean="0"/>
              <a:t>96%.</a:t>
            </a:r>
            <a:endParaRPr lang="es-CO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En general, los resultados evidencian una gestión efectiva de las PQRSD, aunque también resaltan oportunidades de mejora para optimizar la eficiencia del servicio y elevar la satisfacción de los usuarios.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Lo anterior demuestra que la mayoría de las dependencias del Instituto demostraron un alto nivel de compromiso y eficiencia en la gestión de las </a:t>
            </a:r>
            <a:r>
              <a:rPr lang="es-CO" dirty="0" smtClean="0"/>
              <a:t>PQRS. </a:t>
            </a:r>
            <a:r>
              <a:rPr lang="es-CO" dirty="0"/>
              <a:t>Sin embargo, es importante resaltan oportunidades de mejora para optimizar la eficiencia del servicio y elevar la satisfacción de los usuarios</a:t>
            </a:r>
          </a:p>
        </p:txBody>
      </p:sp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059529"/>
              </p:ext>
            </p:extLst>
          </p:nvPr>
        </p:nvGraphicFramePr>
        <p:xfrm>
          <a:off x="1463574" y="3471929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1280811" y="1472837"/>
            <a:ext cx="100973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La gestión de traslados y el acceso a la información relacionada con las PQRSD son fundamentales en el Instituto Tecnológico del Putumayo para garantizar un ambiente de estudio y trabajo eficiente.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Nos comprometemos a establecer procedimientos claros y equitativos que optimicen estos procesos, asegurando transparencia y reforzando nuestro compromiso con la excelencia educativa y la calidad del servicio.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En el marco de la </a:t>
            </a:r>
            <a:r>
              <a:rPr lang="es-CO" dirty="0" smtClean="0"/>
              <a:t>Actuaciones procesales, el Instituto Tecnológico del Putumayo avoco conocimiento de los mismo para lo pertinente.</a:t>
            </a: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3D3DF3-E854-4A1F-95DE-4C1825CBD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95" t="14109" r="37633" b="22551"/>
          <a:stretch/>
        </p:blipFill>
        <p:spPr>
          <a:xfrm>
            <a:off x="8031637" y="3180939"/>
            <a:ext cx="3582185" cy="252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71206" y="1836926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Capacitación Continua: Brindar formación al personal administrativo para mejorar la atención y resolución de peticiones, garantizando respuestas oportunas y eficientes.</a:t>
            </a:r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39892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05988" y="4152709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Canales de Comunicación Eficientes: Fortalecer los medios de contacto, como plataformas en línea y correos electrónicos institucionales, para facilitar el acceso a la información.</a:t>
            </a:r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E5643E0-743C-4157-B395-3E0ADD41E5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740" t="20315" r="33428" b="20316"/>
          <a:stretch/>
        </p:blipFill>
        <p:spPr>
          <a:xfrm>
            <a:off x="1225358" y="1303148"/>
            <a:ext cx="3437728" cy="213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11743</TotalTime>
  <Words>976</Words>
  <Application>Microsoft Office PowerPoint</Application>
  <PresentationFormat>Panorámica</PresentationFormat>
  <Paragraphs>237</Paragraphs>
  <Slides>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Calibri</vt:lpstr>
      <vt:lpstr>Poppins SemiBold</vt:lpstr>
      <vt:lpstr>League Spartan</vt:lpstr>
      <vt:lpstr>MyriadPro-Regular</vt:lpstr>
      <vt:lpstr>Arial</vt:lpstr>
      <vt:lpstr>Times New Roman</vt:lpstr>
      <vt:lpstr>Open Sans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2-01</cp:lastModifiedBy>
  <cp:revision>255</cp:revision>
  <dcterms:created xsi:type="dcterms:W3CDTF">2021-09-26T15:48:41Z</dcterms:created>
  <dcterms:modified xsi:type="dcterms:W3CDTF">2025-04-01T10:27:50Z</dcterms:modified>
</cp:coreProperties>
</file>