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70" r:id="rId3"/>
    <p:sldId id="3449" r:id="rId4"/>
    <p:sldId id="3455" r:id="rId5"/>
    <p:sldId id="3450" r:id="rId6"/>
    <p:sldId id="3452" r:id="rId7"/>
    <p:sldId id="3451" r:id="rId8"/>
    <p:sldId id="260" r:id="rId9"/>
    <p:sldId id="3454"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Poppins SemiBold" panose="020B0604020202020204" charset="0"/>
      <p:bold r:id="rId16"/>
      <p:boldItalic r:id="rId17"/>
    </p:embeddedFont>
    <p:embeddedFont>
      <p:font typeface="Open Sans Light" panose="020B0604020202020204" charset="0"/>
      <p:regular r:id="rId18"/>
      <p: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Hoja_de_c_lculo_de_Microsoft_Excel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CANALES DE ATENCIÓN</a:t>
            </a:r>
          </a:p>
        </c:rich>
      </c:tx>
      <c:layout/>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'total canales de comu MAYO'!$F$10</c:f>
              <c:strCache>
                <c:ptCount val="1"/>
                <c:pt idx="0">
                  <c:v>TELEFÓNICO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de comu MAYO'!$G$9:$H$9</c:f>
              <c:strCache>
                <c:ptCount val="2"/>
                <c:pt idx="0">
                  <c:v>CANTIDAD</c:v>
                </c:pt>
                <c:pt idx="1">
                  <c:v>PORCENTAJE </c:v>
                </c:pt>
              </c:strCache>
            </c:strRef>
          </c:cat>
          <c:val>
            <c:numRef>
              <c:f>'total canales de comu MAYO'!$G$10:$H$10</c:f>
              <c:numCache>
                <c:formatCode>0%</c:formatCode>
                <c:ptCount val="2"/>
                <c:pt idx="0" formatCode="General">
                  <c:v>197</c:v>
                </c:pt>
                <c:pt idx="1">
                  <c:v>0.55965909090909094</c:v>
                </c:pt>
              </c:numCache>
            </c:numRef>
          </c:val>
          <c:extLst>
            <c:ext xmlns:c16="http://schemas.microsoft.com/office/drawing/2014/chart" uri="{C3380CC4-5D6E-409C-BE32-E72D297353CC}">
              <c16:uniqueId val="{00000000-4920-4060-9C69-93178441F6AD}"/>
            </c:ext>
          </c:extLst>
        </c:ser>
        <c:ser>
          <c:idx val="1"/>
          <c:order val="1"/>
          <c:tx>
            <c:strRef>
              <c:f>'total canales de comu MAYO'!$F$11</c:f>
              <c:strCache>
                <c:ptCount val="1"/>
                <c:pt idx="0">
                  <c:v>VIRTUAL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de comu MAYO'!$G$9:$H$9</c:f>
              <c:strCache>
                <c:ptCount val="2"/>
                <c:pt idx="0">
                  <c:v>CANTIDAD</c:v>
                </c:pt>
                <c:pt idx="1">
                  <c:v>PORCENTAJE </c:v>
                </c:pt>
              </c:strCache>
            </c:strRef>
          </c:cat>
          <c:val>
            <c:numRef>
              <c:f>'total canales de comu MAYO'!$G$11:$H$11</c:f>
              <c:numCache>
                <c:formatCode>0%</c:formatCode>
                <c:ptCount val="2"/>
                <c:pt idx="0" formatCode="General">
                  <c:v>135</c:v>
                </c:pt>
                <c:pt idx="1">
                  <c:v>0.38352272727272729</c:v>
                </c:pt>
              </c:numCache>
            </c:numRef>
          </c:val>
          <c:extLst>
            <c:ext xmlns:c16="http://schemas.microsoft.com/office/drawing/2014/chart" uri="{C3380CC4-5D6E-409C-BE32-E72D297353CC}">
              <c16:uniqueId val="{00000001-4920-4060-9C69-93178441F6AD}"/>
            </c:ext>
          </c:extLst>
        </c:ser>
        <c:ser>
          <c:idx val="2"/>
          <c:order val="2"/>
          <c:tx>
            <c:strRef>
              <c:f>'total canales de comu MAYO'!$F$12</c:f>
              <c:strCache>
                <c:ptCount val="1"/>
                <c:pt idx="0">
                  <c:v>PRESENCIAL Y ESCRITO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de comu MAYO'!$G$9:$H$9</c:f>
              <c:strCache>
                <c:ptCount val="2"/>
                <c:pt idx="0">
                  <c:v>CANTIDAD</c:v>
                </c:pt>
                <c:pt idx="1">
                  <c:v>PORCENTAJE </c:v>
                </c:pt>
              </c:strCache>
            </c:strRef>
          </c:cat>
          <c:val>
            <c:numRef>
              <c:f>'total canales de comu MAYO'!$G$12:$H$12</c:f>
              <c:numCache>
                <c:formatCode>0%</c:formatCode>
                <c:ptCount val="2"/>
                <c:pt idx="0" formatCode="General">
                  <c:v>20</c:v>
                </c:pt>
                <c:pt idx="1">
                  <c:v>5.6818181818181816E-2</c:v>
                </c:pt>
              </c:numCache>
            </c:numRef>
          </c:val>
          <c:extLst>
            <c:ext xmlns:c16="http://schemas.microsoft.com/office/drawing/2014/chart" uri="{C3380CC4-5D6E-409C-BE32-E72D297353CC}">
              <c16:uniqueId val="{00000002-4920-4060-9C69-93178441F6AD}"/>
            </c:ext>
          </c:extLst>
        </c:ser>
        <c:ser>
          <c:idx val="3"/>
          <c:order val="3"/>
          <c:tx>
            <c:strRef>
              <c:f>'total canales de comu MAYO'!$F$13</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de comu MAYO'!$G$9:$H$9</c:f>
              <c:strCache>
                <c:ptCount val="2"/>
                <c:pt idx="0">
                  <c:v>CANTIDAD</c:v>
                </c:pt>
                <c:pt idx="1">
                  <c:v>PORCENTAJE </c:v>
                </c:pt>
              </c:strCache>
            </c:strRef>
          </c:cat>
          <c:val>
            <c:numRef>
              <c:f>'total canales de comu MAYO'!$G$13:$H$13</c:f>
              <c:numCache>
                <c:formatCode>0%</c:formatCode>
                <c:ptCount val="2"/>
                <c:pt idx="0" formatCode="General">
                  <c:v>352</c:v>
                </c:pt>
                <c:pt idx="1">
                  <c:v>1</c:v>
                </c:pt>
              </c:numCache>
            </c:numRef>
          </c:val>
          <c:extLst>
            <c:ext xmlns:c16="http://schemas.microsoft.com/office/drawing/2014/chart" uri="{C3380CC4-5D6E-409C-BE32-E72D297353CC}">
              <c16:uniqueId val="{00000003-4920-4060-9C69-93178441F6AD}"/>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3138052807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117</c:v>
                </c:pt>
                <c:pt idx="1">
                  <c:v>57</c:v>
                </c:pt>
                <c:pt idx="2">
                  <c:v>23</c:v>
                </c:pt>
                <c:pt idx="3">
                  <c:v>197</c:v>
                </c:pt>
              </c:numCache>
            </c:numRef>
          </c:val>
          <c:extLst>
            <c:ext xmlns:c16="http://schemas.microsoft.com/office/drawing/2014/chart" uri="{C3380CC4-5D6E-409C-BE32-E72D297353CC}">
              <c16:uniqueId val="{00000000-611D-4942-AAEB-9D96DE94EA2E}"/>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0.59390862944162437</c:v>
                </c:pt>
                <c:pt idx="1">
                  <c:v>0.28934010152284262</c:v>
                </c:pt>
                <c:pt idx="2">
                  <c:v>0.116751269035533</c:v>
                </c:pt>
                <c:pt idx="3">
                  <c:v>1</c:v>
                </c:pt>
              </c:numCache>
            </c:numRef>
          </c:val>
          <c:extLst>
            <c:ext xmlns:c16="http://schemas.microsoft.com/office/drawing/2014/chart" uri="{C3380CC4-5D6E-409C-BE32-E72D297353CC}">
              <c16:uniqueId val="{00000001-611D-4942-AAEB-9D96DE94EA2E}"/>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MAYO'!$G$9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MAYO'!$F$10:$F$12</c:f>
              <c:strCache>
                <c:ptCount val="3"/>
                <c:pt idx="0">
                  <c:v>atencionalusuario@itp.edu.co</c:v>
                </c:pt>
                <c:pt idx="1">
                  <c:v>notificacionesjudiciales@itp.edu.co</c:v>
                </c:pt>
                <c:pt idx="2">
                  <c:v>TOTAL VIRTUAL </c:v>
                </c:pt>
              </c:strCache>
            </c:strRef>
          </c:cat>
          <c:val>
            <c:numRef>
              <c:f>'canales de comun virtual MAYO'!$G$10:$G$12</c:f>
              <c:numCache>
                <c:formatCode>General</c:formatCode>
                <c:ptCount val="3"/>
                <c:pt idx="0">
                  <c:v>135</c:v>
                </c:pt>
                <c:pt idx="1">
                  <c:v>1</c:v>
                </c:pt>
                <c:pt idx="2">
                  <c:v>136</c:v>
                </c:pt>
              </c:numCache>
            </c:numRef>
          </c:val>
          <c:extLst>
            <c:ext xmlns:c16="http://schemas.microsoft.com/office/drawing/2014/chart" uri="{C3380CC4-5D6E-409C-BE32-E72D297353CC}">
              <c16:uniqueId val="{00000000-0D51-4DAF-801E-CC1F1B058BE1}"/>
            </c:ext>
          </c:extLst>
        </c:ser>
        <c:ser>
          <c:idx val="1"/>
          <c:order val="1"/>
          <c:tx>
            <c:strRef>
              <c:f>'canales de comun virtual MAYO'!$H$9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MAYO'!$F$10:$F$12</c:f>
              <c:strCache>
                <c:ptCount val="3"/>
                <c:pt idx="0">
                  <c:v>atencionalusuario@itp.edu.co</c:v>
                </c:pt>
                <c:pt idx="1">
                  <c:v>notificacionesjudiciales@itp.edu.co</c:v>
                </c:pt>
                <c:pt idx="2">
                  <c:v>TOTAL VIRTUAL </c:v>
                </c:pt>
              </c:strCache>
            </c:strRef>
          </c:cat>
          <c:val>
            <c:numRef>
              <c:f>'canales de comun virtual MAYO'!$H$10:$H$12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0D51-4DAF-801E-CC1F1B058BE1}"/>
            </c:ext>
          </c:extLst>
        </c:ser>
        <c:dLbls>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265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PQRSD POR MODALIDAD DE PETICIÓN</a:t>
            </a:r>
          </a:p>
        </c:rich>
      </c:tx>
      <c:layout>
        <c:manualLayout>
          <c:xMode val="edge"/>
          <c:yMode val="edge"/>
          <c:x val="0.15646717131658733"/>
          <c:y val="5.3859594785823015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'2024'!$G$9</c:f>
              <c:strCache>
                <c:ptCount val="1"/>
                <c:pt idx="0">
                  <c:v>CANTIDAD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'2024'!$F$10:$F$16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'2024'!$G$10:$G$16</c:f>
              <c:numCache>
                <c:formatCode>0</c:formatCode>
                <c:ptCount val="7"/>
                <c:pt idx="0">
                  <c:v>29</c:v>
                </c:pt>
                <c:pt idx="1">
                  <c:v>33</c:v>
                </c:pt>
                <c:pt idx="2">
                  <c:v>1</c:v>
                </c:pt>
                <c:pt idx="3">
                  <c:v>0</c:v>
                </c:pt>
                <c:pt idx="4">
                  <c:v>0</c:v>
                </c:pt>
                <c:pt idx="5">
                  <c:v>0</c:v>
                </c:pt>
                <c:pt idx="6">
                  <c:v>73</c:v>
                </c:pt>
              </c:numCache>
            </c:numRef>
          </c:val>
          <c:extLst>
            <c:ext xmlns:c16="http://schemas.microsoft.com/office/drawing/2014/chart" uri="{C3380CC4-5D6E-409C-BE32-E72D297353CC}">
              <c16:uniqueId val="{00000000-B380-44B7-96AA-DB75853B2658}"/>
            </c:ext>
          </c:extLst>
        </c:ser>
        <c:ser>
          <c:idx val="1"/>
          <c:order val="1"/>
          <c:tx>
            <c:strRef>
              <c:f>'2024'!$H$9</c:f>
              <c:strCache>
                <c:ptCount val="1"/>
                <c:pt idx="0">
                  <c:v>PORCENTAJE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'2024'!$F$10:$F$16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'2024'!$H$10:$H$16</c:f>
              <c:numCache>
                <c:formatCode>0%</c:formatCode>
                <c:ptCount val="7"/>
                <c:pt idx="0">
                  <c:v>0.21323529411764705</c:v>
                </c:pt>
                <c:pt idx="1">
                  <c:v>0.24264705882352941</c:v>
                </c:pt>
                <c:pt idx="2">
                  <c:v>7.3529411764705881E-3</c:v>
                </c:pt>
                <c:pt idx="3">
                  <c:v>0</c:v>
                </c:pt>
                <c:pt idx="4">
                  <c:v>0</c:v>
                </c:pt>
                <c:pt idx="5">
                  <c:v>0</c:v>
                </c:pt>
                <c:pt idx="6">
                  <c:v>0.53676470588235292</c:v>
                </c:pt>
              </c:numCache>
            </c:numRef>
          </c:val>
          <c:extLst>
            <c:ext xmlns:c16="http://schemas.microsoft.com/office/drawing/2014/chart" uri="{C3380CC4-5D6E-409C-BE32-E72D297353CC}">
              <c16:uniqueId val="{00000001-B380-44B7-96AA-DB75853B2658}"/>
            </c:ext>
          </c:extLst>
        </c:ser>
        <c:dLbls>
          <c:showLegendKey val="0"/>
          <c:showVal val="1"/>
          <c:showCatName val="0"/>
          <c:showSerName val="0"/>
          <c:showPercent val="0"/>
          <c:showBubbleSize val="0"/>
        </c:dLbls>
        <c:gapWidth val="65"/>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S"/>
              <a:t>PETICIONES ATENDIDAS</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val>
            <c:numRef>
              <c:f>'Peticiones por dependencia'!$F$10:$F$24</c:f>
              <c:numCache>
                <c:formatCode>General</c:formatCode>
                <c:ptCount val="15"/>
                <c:pt idx="0">
                  <c:v>47</c:v>
                </c:pt>
                <c:pt idx="1">
                  <c:v>9</c:v>
                </c:pt>
                <c:pt idx="2">
                  <c:v>5</c:v>
                </c:pt>
                <c:pt idx="3">
                  <c:v>16</c:v>
                </c:pt>
                <c:pt idx="4">
                  <c:v>9</c:v>
                </c:pt>
                <c:pt idx="5">
                  <c:v>30</c:v>
                </c:pt>
                <c:pt idx="6">
                  <c:v>13</c:v>
                </c:pt>
                <c:pt idx="7">
                  <c:v>4</c:v>
                </c:pt>
                <c:pt idx="8">
                  <c:v>7</c:v>
                </c:pt>
                <c:pt idx="9">
                  <c:v>1</c:v>
                </c:pt>
                <c:pt idx="10">
                  <c:v>1</c:v>
                </c:pt>
                <c:pt idx="11">
                  <c:v>1</c:v>
                </c:pt>
                <c:pt idx="12">
                  <c:v>1</c:v>
                </c:pt>
                <c:pt idx="13">
                  <c:v>1</c:v>
                </c:pt>
                <c:pt idx="14">
                  <c:v>2</c:v>
                </c:pt>
              </c:numCache>
            </c:numRef>
          </c:val>
          <c:extLst>
            <c:ext xmlns:c16="http://schemas.microsoft.com/office/drawing/2014/chart" uri="{C3380CC4-5D6E-409C-BE32-E72D297353CC}">
              <c16:uniqueId val="{00000000-3FE7-40BA-8300-1055F85D59D5}"/>
            </c:ext>
          </c:extLst>
        </c:ser>
        <c:dLbls>
          <c:showLegendKey val="0"/>
          <c:showVal val="0"/>
          <c:showCatName val="0"/>
          <c:showSerName val="0"/>
          <c:showPercent val="0"/>
          <c:showBubbleSize val="0"/>
        </c:dLbls>
        <c:gapWidth val="65"/>
        <c:shape val="box"/>
        <c:axId val="-217032544"/>
        <c:axId val="-217029280"/>
        <c:axId val="0"/>
      </c:bar3DChart>
      <c:catAx>
        <c:axId val="-217032544"/>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r>
                  <a:rPr lang="en-US"/>
                  <a:t>DEPENDENCIA</a:t>
                </a:r>
              </a:p>
            </c:rich>
          </c:tx>
          <c:layout/>
          <c:overlay val="0"/>
          <c:spPr>
            <a:no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s-CO"/>
            </a:p>
          </c:txPr>
        </c:title>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29280"/>
        <c:crosses val="autoZero"/>
        <c:auto val="1"/>
        <c:lblAlgn val="ctr"/>
        <c:lblOffset val="100"/>
        <c:noMultiLvlLbl val="0"/>
      </c:catAx>
      <c:valAx>
        <c:axId val="-21702928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254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hyperlink" Target="mailto:notificacionesjudiciales@itp.edu.co" TargetMode="External"/><Relationship Id="rId4" Type="http://schemas.openxmlformats.org/officeDocument/2006/relationships/hyperlink" Target="mailto:atencionalusuario@itp.edu.co"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Peticiones, Quejas, 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p>
          <a:p>
            <a:pPr lvl="0" algn="ctr"/>
            <a:r>
              <a:rPr lang="es-CO" sz="3200" b="1" dirty="0">
                <a:solidFill>
                  <a:schemeClr val="accent1">
                    <a:lumMod val="50000"/>
                  </a:schemeClr>
                </a:solidFill>
              </a:rPr>
              <a:t> </a:t>
            </a:r>
            <a:r>
              <a:rPr lang="es-CO" sz="3200" b="1" dirty="0" smtClean="0">
                <a:solidFill>
                  <a:schemeClr val="accent1">
                    <a:lumMod val="50000"/>
                  </a:schemeClr>
                </a:solidFill>
              </a:rPr>
              <a:t>Mayo/2024</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430623" y="2415494"/>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a:t>              </a:t>
            </a:r>
          </a:p>
          <a:p>
            <a:pPr algn="just"/>
            <a:endParaRPr lang="es-CO" dirty="0"/>
          </a:p>
          <a:p>
            <a:pPr algn="just"/>
            <a:r>
              <a:rPr lang="es-CO" dirty="0"/>
              <a:t>              El presente documento corresponde al Informe de Peticiones, Quejas,</a:t>
            </a:r>
          </a:p>
          <a:p>
            <a:pPr algn="just"/>
            <a:r>
              <a:rPr lang="es-CO" dirty="0"/>
              <a:t>              Reclamos, Sugerencias y Denuncias (PQRSD) recibidas y atendidas por la</a:t>
            </a:r>
          </a:p>
          <a:p>
            <a:pPr algn="just"/>
            <a:r>
              <a:rPr lang="es-CO" dirty="0"/>
              <a:t>              Oficina de atención al usuario del Instituto Tecnológico del Putumayo </a:t>
            </a:r>
          </a:p>
          <a:p>
            <a:pPr algn="just"/>
            <a:r>
              <a:rPr lang="es-CO" dirty="0"/>
              <a:t>              Correspondiente al mes de mayo de </a:t>
            </a:r>
            <a:r>
              <a:rPr lang="es-CO" dirty="0" smtClean="0"/>
              <a:t>2024. </a:t>
            </a:r>
            <a:endParaRPr lang="es-CO" dirty="0"/>
          </a:p>
          <a:p>
            <a:pPr algn="just"/>
            <a:endParaRPr lang="es-CO" dirty="0"/>
          </a:p>
          <a:p>
            <a:pPr algn="just"/>
            <a:r>
              <a:rPr lang="es-CO" dirty="0"/>
              <a:t>               De acuerdo con los datos arrojados por los canales de atención, </a:t>
            </a:r>
          </a:p>
          <a:p>
            <a:pPr algn="just"/>
            <a:r>
              <a:rPr lang="es-CO" dirty="0"/>
              <a:t>               durante en el mes de mayo, se </a:t>
            </a:r>
            <a:r>
              <a:rPr lang="es-CO" dirty="0">
                <a:solidFill>
                  <a:schemeClr val="tx1"/>
                </a:solidFill>
              </a:rPr>
              <a:t>recibieron </a:t>
            </a:r>
            <a:r>
              <a:rPr lang="es-CO" dirty="0" smtClean="0">
                <a:solidFill>
                  <a:schemeClr val="tx1"/>
                </a:solidFill>
              </a:rPr>
              <a:t>(352) </a:t>
            </a:r>
            <a:r>
              <a:rPr lang="es-CO" dirty="0"/>
              <a:t>PQRSD</a:t>
            </a:r>
          </a:p>
          <a:p>
            <a:pPr algn="just"/>
            <a:r>
              <a:rPr lang="es-CO" dirty="0"/>
              <a:t>               garantizando el registro del 100% y teniendo en cuenta lo reportado </a:t>
            </a:r>
          </a:p>
          <a:p>
            <a:pPr algn="just"/>
            <a:r>
              <a:rPr lang="es-CO" dirty="0"/>
              <a:t>               les fue asignado su trámite, no se negó el acceso a ninguna de ellas.</a:t>
            </a:r>
          </a:p>
          <a:p>
            <a:pPr algn="just"/>
            <a:r>
              <a:rPr lang="es-CO" dirty="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81802" y="560654"/>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72665" y="848330"/>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936765" y="2953600"/>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993427" y="3798327"/>
            <a:ext cx="3123117" cy="1015663"/>
          </a:xfrm>
          <a:prstGeom prst="rect">
            <a:avLst/>
          </a:prstGeom>
          <a:noFill/>
        </p:spPr>
        <p:txBody>
          <a:bodyPr wrap="square" rtlCol="0" anchor="ctr">
            <a:spAutoFit/>
          </a:bodyPr>
          <a:lstStyle/>
          <a:p>
            <a:pPr algn="ctr"/>
            <a:r>
              <a:rPr lang="es-CO" sz="2000" b="1" dirty="0">
                <a:solidFill>
                  <a:schemeClr val="accent1">
                    <a:lumMod val="50000"/>
                  </a:schemeClr>
                </a:solidFill>
                <a:latin typeface="Calibri"/>
                <a:ea typeface="Calibri"/>
                <a:cs typeface="Calibri"/>
                <a:sym typeface="Calibri"/>
              </a:rPr>
              <a:t>PQRS </a:t>
            </a:r>
          </a:p>
          <a:p>
            <a:pPr algn="ctr"/>
            <a:r>
              <a:rPr lang="es-CO" sz="2000" b="1" dirty="0">
                <a:solidFill>
                  <a:schemeClr val="accent1">
                    <a:lumMod val="50000"/>
                  </a:schemeClr>
                </a:solidFill>
                <a:latin typeface="Calibri"/>
                <a:ea typeface="Calibri"/>
                <a:cs typeface="Calibri"/>
                <a:sym typeface="Calibri"/>
              </a:rPr>
              <a:t>Recibidas por canal de atención</a:t>
            </a:r>
          </a:p>
        </p:txBody>
      </p:sp>
      <p:graphicFrame>
        <p:nvGraphicFramePr>
          <p:cNvPr id="14" name="Gráfico 13"/>
          <p:cNvGraphicFramePr>
            <a:graphicFrameLocks/>
          </p:cNvGraphicFramePr>
          <p:nvPr>
            <p:extLst>
              <p:ext uri="{D42A27DB-BD31-4B8C-83A1-F6EECF244321}">
                <p14:modId xmlns:p14="http://schemas.microsoft.com/office/powerpoint/2010/main" val="360040056"/>
              </p:ext>
            </p:extLst>
          </p:nvPr>
        </p:nvGraphicFramePr>
        <p:xfrm>
          <a:off x="5206878" y="3015172"/>
          <a:ext cx="5400676" cy="2819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183413" y="1596515"/>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1083799" y="1124537"/>
            <a:ext cx="10838569" cy="4212394"/>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539923" y="1256157"/>
            <a:ext cx="1255838" cy="3948889"/>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314904" y="1690736"/>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96148" y="1891327"/>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24" name="Rectángulo 23"/>
          <p:cNvSpPr/>
          <p:nvPr/>
        </p:nvSpPr>
        <p:spPr>
          <a:xfrm>
            <a:off x="5727202" y="1241172"/>
            <a:ext cx="4258538" cy="1015663"/>
          </a:xfrm>
          <a:prstGeom prst="rect">
            <a:avLst/>
          </a:prstGeom>
        </p:spPr>
        <p:txBody>
          <a:bodyPr wrap="square">
            <a:spAutoFit/>
          </a:bodyPr>
          <a:lstStyle/>
          <a:p>
            <a:pPr algn="just"/>
            <a:r>
              <a:rPr lang="es-CO" sz="1200" dirty="0"/>
              <a:t>El porcentaje más representativo corresponde a las llamadas recibidas con un </a:t>
            </a:r>
            <a:r>
              <a:rPr lang="es-CO" sz="1200" dirty="0" smtClean="0"/>
              <a:t>59%, </a:t>
            </a:r>
            <a:r>
              <a:rPr lang="es-CO" sz="1200" dirty="0"/>
              <a:t>en las cuales se brindó información sobre los siguientes temas: Inscripciones </a:t>
            </a:r>
            <a:r>
              <a:rPr lang="es-CO" sz="1200" dirty="0" smtClean="0"/>
              <a:t>del 20-may-24 9-jul-24</a:t>
            </a:r>
            <a:r>
              <a:rPr lang="es-CO" sz="1200" dirty="0"/>
              <a:t>, supletorios del 9-may-24 10-may-24, Semana de Investigación del 20-may-24 </a:t>
            </a:r>
            <a:r>
              <a:rPr lang="es-CO" sz="1200" dirty="0" smtClean="0"/>
              <a:t>22-may-24.</a:t>
            </a:r>
            <a:endParaRPr lang="es-CO" sz="1200" dirty="0"/>
          </a:p>
        </p:txBody>
      </p:sp>
      <p:graphicFrame>
        <p:nvGraphicFramePr>
          <p:cNvPr id="12" name="Gráfico 11"/>
          <p:cNvGraphicFramePr>
            <a:graphicFrameLocks/>
          </p:cNvGraphicFramePr>
          <p:nvPr>
            <p:extLst>
              <p:ext uri="{D42A27DB-BD31-4B8C-83A1-F6EECF244321}">
                <p14:modId xmlns:p14="http://schemas.microsoft.com/office/powerpoint/2010/main" val="739456309"/>
              </p:ext>
            </p:extLst>
          </p:nvPr>
        </p:nvGraphicFramePr>
        <p:xfrm>
          <a:off x="1211704" y="1227552"/>
          <a:ext cx="4638674" cy="23409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041269126"/>
              </p:ext>
            </p:extLst>
          </p:nvPr>
        </p:nvGraphicFramePr>
        <p:xfrm>
          <a:off x="5822559" y="2250682"/>
          <a:ext cx="4191000" cy="1323975"/>
        </p:xfrm>
        <a:graphic>
          <a:graphicData uri="http://schemas.openxmlformats.org/drawingml/2006/table">
            <a:tbl>
              <a:tblPr/>
              <a:tblGrid>
                <a:gridCol w="1676400">
                  <a:extLst>
                    <a:ext uri="{9D8B030D-6E8A-4147-A177-3AD203B41FA5}">
                      <a16:colId xmlns:a16="http://schemas.microsoft.com/office/drawing/2014/main" val="3930675251"/>
                    </a:ext>
                  </a:extLst>
                </a:gridCol>
                <a:gridCol w="1117600">
                  <a:extLst>
                    <a:ext uri="{9D8B030D-6E8A-4147-A177-3AD203B41FA5}">
                      <a16:colId xmlns:a16="http://schemas.microsoft.com/office/drawing/2014/main" val="1276562633"/>
                    </a:ext>
                  </a:extLst>
                </a:gridCol>
                <a:gridCol w="1397000">
                  <a:extLst>
                    <a:ext uri="{9D8B030D-6E8A-4147-A177-3AD203B41FA5}">
                      <a16:colId xmlns:a16="http://schemas.microsoft.com/office/drawing/2014/main" val="2651773796"/>
                    </a:ext>
                  </a:extLst>
                </a:gridCol>
              </a:tblGrid>
              <a:tr h="485775">
                <a:tc>
                  <a:txBody>
                    <a:bodyPr/>
                    <a:lstStyle/>
                    <a:p>
                      <a:pPr algn="ctr" rtl="0" fontAlgn="ctr"/>
                      <a:r>
                        <a:rPr lang="es-CO" sz="1400" b="1" i="0" u="none" strike="noStrike">
                          <a:solidFill>
                            <a:srgbClr val="FFFFFF"/>
                          </a:solidFill>
                          <a:effectLst/>
                          <a:latin typeface="Calibri" panose="020F0502020204030204" pitchFamily="34" charset="0"/>
                        </a:rPr>
                        <a:t>CANALES DE ATENCIÓN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dirty="0">
                          <a:solidFill>
                            <a:srgbClr val="FFFFFF"/>
                          </a:solidFill>
                          <a:effectLst/>
                          <a:latin typeface="Calibri" panose="020F0502020204030204" pitchFamily="34" charset="0"/>
                        </a:rPr>
                        <a:t>CANTIDAD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dirty="0">
                          <a:solidFill>
                            <a:srgbClr val="FFFFFF"/>
                          </a:solidFill>
                          <a:effectLst/>
                          <a:latin typeface="Calibri" panose="020F0502020204030204" pitchFamily="34" charset="0"/>
                        </a:rPr>
                        <a:t>PORCENTAJE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594304620"/>
                  </a:ext>
                </a:extLst>
              </a:tr>
              <a:tr h="209550">
                <a:tc>
                  <a:txBody>
                    <a:bodyPr/>
                    <a:lstStyle/>
                    <a:p>
                      <a:pPr algn="l" rtl="0" fontAlgn="ctr"/>
                      <a:r>
                        <a:rPr lang="es-CO" sz="1000" b="0" i="0" u="none" strike="noStrike">
                          <a:solidFill>
                            <a:srgbClr val="000000"/>
                          </a:solidFill>
                          <a:effectLst/>
                          <a:latin typeface="Calibri" panose="020F0502020204030204" pitchFamily="34" charset="0"/>
                        </a:rPr>
                        <a:t>LLAMADAS RECIBIDAS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117</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59%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477389126"/>
                  </a:ext>
                </a:extLst>
              </a:tr>
              <a:tr h="209550">
                <a:tc>
                  <a:txBody>
                    <a:bodyPr/>
                    <a:lstStyle/>
                    <a:p>
                      <a:pPr algn="l" rtl="0" fontAlgn="ctr"/>
                      <a:r>
                        <a:rPr lang="es-CO" sz="1000" b="0" i="0" u="none" strike="noStrike">
                          <a:solidFill>
                            <a:srgbClr val="000000"/>
                          </a:solidFill>
                          <a:effectLst/>
                          <a:latin typeface="Calibri" panose="020F0502020204030204" pitchFamily="34" charset="0"/>
                        </a:rPr>
                        <a:t>LLAMADAS REALIZADAS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57</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29%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910519291"/>
                  </a:ext>
                </a:extLst>
              </a:tr>
              <a:tr h="209550">
                <a:tc>
                  <a:txBody>
                    <a:bodyPr/>
                    <a:lstStyle/>
                    <a:p>
                      <a:pPr algn="l" rtl="0" fontAlgn="ctr"/>
                      <a:r>
                        <a:rPr lang="es-CO" sz="1000" b="0" i="0" u="none" strike="noStrike">
                          <a:solidFill>
                            <a:srgbClr val="000000"/>
                          </a:solidFill>
                          <a:effectLst/>
                          <a:latin typeface="Calibri" panose="020F0502020204030204" pitchFamily="34" charset="0"/>
                        </a:rPr>
                        <a:t>LLAMADAS PERDIDAS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23</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330251948"/>
                  </a:ext>
                </a:extLst>
              </a:tr>
              <a:tr h="209550">
                <a:tc>
                  <a:txBody>
                    <a:bodyPr/>
                    <a:lstStyle/>
                    <a:p>
                      <a:pPr algn="l" rtl="0" fontAlgn="ctr"/>
                      <a:r>
                        <a:rPr lang="es-CO" sz="1000" b="0" i="0" u="none" strike="noStrike">
                          <a:solidFill>
                            <a:srgbClr val="000000"/>
                          </a:solidFill>
                          <a:effectLst/>
                          <a:latin typeface="Calibri" panose="020F0502020204030204" pitchFamily="34" charset="0"/>
                        </a:rPr>
                        <a:t>TOTAL DE LLAMADAS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Calibri" panose="020F0502020204030204" pitchFamily="34" charset="0"/>
                        </a:rPr>
                        <a:t>197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dirty="0">
                          <a:solidFill>
                            <a:srgbClr val="000000"/>
                          </a:solidFill>
                          <a:effectLst/>
                          <a:latin typeface="Arial" panose="020B0604020202020204" pitchFamily="34" charset="0"/>
                        </a:rPr>
                        <a:t>100%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352006993"/>
                  </a:ext>
                </a:extLst>
              </a:tr>
            </a:tbl>
          </a:graphicData>
        </a:graphic>
      </p:graphicFrame>
    </p:spTree>
    <p:extLst>
      <p:ext uri="{BB962C8B-B14F-4D97-AF65-F5344CB8AC3E}">
        <p14:creationId xmlns:p14="http://schemas.microsoft.com/office/powerpoint/2010/main" val="64264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139331" y="1514170"/>
            <a:ext cx="1646063" cy="1700931"/>
          </a:xfrm>
          <a:prstGeom prst="rect">
            <a:avLst/>
          </a:prstGeom>
        </p:spPr>
      </p:pic>
      <p:sp>
        <p:nvSpPr>
          <p:cNvPr id="2" name="Freeform 11">
            <a:extLst>
              <a:ext uri="{FF2B5EF4-FFF2-40B4-BE49-F238E27FC236}">
                <a16:creationId xmlns:a16="http://schemas.microsoft.com/office/drawing/2014/main" id="{DF8D4B28-B349-4FE6-9944-1158E9E01977}"/>
              </a:ext>
            </a:extLst>
          </p:cNvPr>
          <p:cNvSpPr>
            <a:spLocks noChangeArrowheads="1"/>
          </p:cNvSpPr>
          <p:nvPr/>
        </p:nvSpPr>
        <p:spPr bwMode="auto">
          <a:xfrm>
            <a:off x="686585" y="882393"/>
            <a:ext cx="11179669" cy="4340238"/>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503498" y="1002322"/>
            <a:ext cx="1207282" cy="4062047"/>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4" name="Rectángulo 3"/>
          <p:cNvSpPr/>
          <p:nvPr/>
        </p:nvSpPr>
        <p:spPr>
          <a:xfrm>
            <a:off x="5667729" y="1293639"/>
            <a:ext cx="4835769" cy="3231654"/>
          </a:xfrm>
          <a:prstGeom prst="rect">
            <a:avLst/>
          </a:prstGeom>
        </p:spPr>
        <p:txBody>
          <a:bodyPr wrap="square">
            <a:spAutoFit/>
          </a:bodyPr>
          <a:lstStyle/>
          <a:p>
            <a:pPr algn="just"/>
            <a:r>
              <a:rPr lang="es-CO" sz="1200" dirty="0"/>
              <a:t>El correo electrónico de atención al usuario: Representa el 97% del total de canales de atención utilizados. Este canal es altamente utilizado, lo que indica que la mayoría de los solicitantes prefieren comunicarse a través del correo electrónico para presentar sus inquietudes, consultas o solicitudes al Instituto.</a:t>
            </a:r>
          </a:p>
          <a:p>
            <a:pPr algn="just"/>
            <a:endParaRPr lang="es-CO" sz="1200" dirty="0"/>
          </a:p>
          <a:p>
            <a:pPr algn="just"/>
            <a:r>
              <a:rPr lang="es-CO" sz="1200" dirty="0"/>
              <a:t>Notificaciones judiciales por correo electrónico: Con solo el 3% del total, este canal es menos utilizado. Esto sugiere que las notificaciones judiciales no son comunes en el contexto de las PQRSD en el Instituto Tecnológico del Putumayo.</a:t>
            </a:r>
          </a:p>
          <a:p>
            <a:pPr algn="just"/>
            <a:endParaRPr lang="es-CO" sz="1200" dirty="0"/>
          </a:p>
          <a:p>
            <a:pPr algn="just"/>
            <a:r>
              <a:rPr lang="es-CO" sz="1200" dirty="0"/>
              <a:t>Lo anterior muestra una preferencia por el canal de correo electrónico de atención al usuario para la presentación de PQRSD, lo que indica que el Instituto Tecnológico del Putumayo podría beneficiarse de continuar fortaleciendo y mejorando este canal de comunicación para garantizar una atención eficiente y satisfactoria a los solicitantes.</a:t>
            </a:r>
          </a:p>
        </p:txBody>
      </p:sp>
      <p:sp>
        <p:nvSpPr>
          <p:cNvPr id="7" name="Freeform 14">
            <a:extLst>
              <a:ext uri="{FF2B5EF4-FFF2-40B4-BE49-F238E27FC236}">
                <a16:creationId xmlns:a16="http://schemas.microsoft.com/office/drawing/2014/main" id="{633D2021-5E31-4A8D-9E79-616FC4ECD106}"/>
              </a:ext>
            </a:extLst>
          </p:cNvPr>
          <p:cNvSpPr>
            <a:spLocks noChangeArrowheads="1"/>
          </p:cNvSpPr>
          <p:nvPr/>
        </p:nvSpPr>
        <p:spPr bwMode="auto">
          <a:xfrm>
            <a:off x="284029" y="1743010"/>
            <a:ext cx="1224904" cy="1263956"/>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8" name="TextBox 46">
            <a:extLst>
              <a:ext uri="{FF2B5EF4-FFF2-40B4-BE49-F238E27FC236}">
                <a16:creationId xmlns:a16="http://schemas.microsoft.com/office/drawing/2014/main" id="{4794AFEB-6C89-4E53-96F9-B5669614CA6B}"/>
              </a:ext>
            </a:extLst>
          </p:cNvPr>
          <p:cNvSpPr txBox="1"/>
          <p:nvPr/>
        </p:nvSpPr>
        <p:spPr>
          <a:xfrm>
            <a:off x="412958" y="1889686"/>
            <a:ext cx="912975"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graphicFrame>
        <p:nvGraphicFramePr>
          <p:cNvPr id="12" name="Gráfico 11"/>
          <p:cNvGraphicFramePr>
            <a:graphicFrameLocks/>
          </p:cNvGraphicFramePr>
          <p:nvPr>
            <p:extLst>
              <p:ext uri="{D42A27DB-BD31-4B8C-83A1-F6EECF244321}">
                <p14:modId xmlns:p14="http://schemas.microsoft.com/office/powerpoint/2010/main" val="1375695736"/>
              </p:ext>
            </p:extLst>
          </p:nvPr>
        </p:nvGraphicFramePr>
        <p:xfrm>
          <a:off x="1325933" y="850912"/>
          <a:ext cx="4343401" cy="26193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a 4"/>
          <p:cNvGraphicFramePr>
            <a:graphicFrameLocks noGrp="1"/>
          </p:cNvGraphicFramePr>
          <p:nvPr>
            <p:extLst>
              <p:ext uri="{D42A27DB-BD31-4B8C-83A1-F6EECF244321}">
                <p14:modId xmlns:p14="http://schemas.microsoft.com/office/powerpoint/2010/main" val="2418938833"/>
              </p:ext>
            </p:extLst>
          </p:nvPr>
        </p:nvGraphicFramePr>
        <p:xfrm>
          <a:off x="869445" y="3676895"/>
          <a:ext cx="4699000" cy="1066800"/>
        </p:xfrm>
        <a:graphic>
          <a:graphicData uri="http://schemas.openxmlformats.org/drawingml/2006/table">
            <a:tbl>
              <a:tblPr/>
              <a:tblGrid>
                <a:gridCol w="2184400">
                  <a:extLst>
                    <a:ext uri="{9D8B030D-6E8A-4147-A177-3AD203B41FA5}">
                      <a16:colId xmlns:a16="http://schemas.microsoft.com/office/drawing/2014/main" val="1842420898"/>
                    </a:ext>
                  </a:extLst>
                </a:gridCol>
                <a:gridCol w="1117600">
                  <a:extLst>
                    <a:ext uri="{9D8B030D-6E8A-4147-A177-3AD203B41FA5}">
                      <a16:colId xmlns:a16="http://schemas.microsoft.com/office/drawing/2014/main" val="61177223"/>
                    </a:ext>
                  </a:extLst>
                </a:gridCol>
                <a:gridCol w="1397000">
                  <a:extLst>
                    <a:ext uri="{9D8B030D-6E8A-4147-A177-3AD203B41FA5}">
                      <a16:colId xmlns:a16="http://schemas.microsoft.com/office/drawing/2014/main" val="3107333454"/>
                    </a:ext>
                  </a:extLst>
                </a:gridCol>
              </a:tblGrid>
              <a:tr h="247650">
                <a:tc>
                  <a:txBody>
                    <a:bodyPr/>
                    <a:lstStyle/>
                    <a:p>
                      <a:pPr algn="ctr" rtl="0" fontAlgn="ctr"/>
                      <a:r>
                        <a:rPr lang="es-CO" sz="1400" b="1" i="0" u="none" strike="noStrike">
                          <a:solidFill>
                            <a:srgbClr val="FFFFFF"/>
                          </a:solidFill>
                          <a:effectLst/>
                          <a:latin typeface="Calibri" panose="020F0502020204030204" pitchFamily="34" charset="0"/>
                        </a:rPr>
                        <a:t>CANALES DE ATENCIÓN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CANTIDAD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PORCENTAJE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3651536464"/>
                  </a:ext>
                </a:extLst>
              </a:tr>
              <a:tr h="209550">
                <a:tc>
                  <a:txBody>
                    <a:bodyPr/>
                    <a:lstStyle/>
                    <a:p>
                      <a:pPr algn="l" rtl="0" fontAlgn="ctr"/>
                      <a:r>
                        <a:rPr lang="es-CO" sz="1100" b="0" i="0" u="sng" strike="noStrike">
                          <a:solidFill>
                            <a:srgbClr val="0563C1"/>
                          </a:solidFill>
                          <a:effectLst/>
                          <a:latin typeface="Calibri" panose="020F0502020204030204" pitchFamily="34" charset="0"/>
                          <a:hlinkClick r:id="rId4"/>
                        </a:rPr>
                        <a:t>atencionalusuario@itp.edu.co</a:t>
                      </a:r>
                      <a:endParaRPr lang="es-CO" sz="1100" b="0" i="0" u="sng" strike="noStrike">
                        <a:solidFill>
                          <a:srgbClr val="0563C1"/>
                        </a:solidFill>
                        <a:effectLst/>
                        <a:latin typeface="Calibri" panose="020F050202020403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135</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a:solidFill>
                            <a:srgbClr val="000000"/>
                          </a:solidFill>
                          <a:effectLst/>
                          <a:latin typeface="Arial" panose="020B0604020202020204" pitchFamily="34" charset="0"/>
                        </a:rPr>
                        <a:t>97%</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906901828"/>
                  </a:ext>
                </a:extLst>
              </a:tr>
              <a:tr h="400050">
                <a:tc>
                  <a:txBody>
                    <a:bodyPr/>
                    <a:lstStyle/>
                    <a:p>
                      <a:pPr algn="l" rtl="0" fontAlgn="ctr"/>
                      <a:r>
                        <a:rPr lang="es-CO" sz="1100" b="0" i="0" u="sng" strike="noStrike">
                          <a:solidFill>
                            <a:srgbClr val="0563C1"/>
                          </a:solidFill>
                          <a:effectLst/>
                          <a:latin typeface="Calibri" panose="020F0502020204030204" pitchFamily="34" charset="0"/>
                          <a:hlinkClick r:id="rId5"/>
                        </a:rPr>
                        <a:t>notificacionesjudiciales@itp.edu.co</a:t>
                      </a:r>
                      <a:endParaRPr lang="es-CO" sz="1100" b="0" i="0" u="sng" strike="noStrike">
                        <a:solidFill>
                          <a:srgbClr val="0563C1"/>
                        </a:solidFill>
                        <a:effectLst/>
                        <a:latin typeface="Calibri" panose="020F050202020403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1</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a:solidFill>
                            <a:srgbClr val="000000"/>
                          </a:solidFill>
                          <a:effectLst/>
                          <a:latin typeface="Arial" panose="020B0604020202020204" pitchFamily="34" charset="0"/>
                        </a:rPr>
                        <a:t>3%</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189973911"/>
                  </a:ext>
                </a:extLst>
              </a:tr>
              <a:tr h="209550">
                <a:tc>
                  <a:txBody>
                    <a:bodyPr/>
                    <a:lstStyle/>
                    <a:p>
                      <a:pPr algn="l" rtl="0" fontAlgn="ctr"/>
                      <a:r>
                        <a:rPr lang="es-CO" sz="1000" b="0" i="0" u="none" strike="noStrike">
                          <a:solidFill>
                            <a:srgbClr val="000000"/>
                          </a:solidFill>
                          <a:effectLst/>
                          <a:latin typeface="Calibri" panose="020F0502020204030204" pitchFamily="34" charset="0"/>
                        </a:rPr>
                        <a:t>TOTAL VIRTUAL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136</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dirty="0">
                          <a:solidFill>
                            <a:srgbClr val="000000"/>
                          </a:solidFill>
                          <a:effectLst/>
                          <a:latin typeface="Arial" panose="020B0604020202020204" pitchFamily="34" charset="0"/>
                        </a:rPr>
                        <a:t>100%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475759659"/>
                  </a:ext>
                </a:extLst>
              </a:tr>
            </a:tbl>
          </a:graphicData>
        </a:graphic>
      </p:graphicFrame>
    </p:spTree>
    <p:extLst>
      <p:ext uri="{BB962C8B-B14F-4D97-AF65-F5344CB8AC3E}">
        <p14:creationId xmlns:p14="http://schemas.microsoft.com/office/powerpoint/2010/main" val="4176223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a:solidFill>
                  <a:schemeClr val="tx1"/>
                </a:solidFill>
                <a:latin typeface="+mn-lt"/>
                <a:ea typeface="Calibri"/>
                <a:cs typeface="Calibri"/>
                <a:sym typeface="Calibri"/>
              </a:rPr>
              <a:t>recibidas por modalidad de petición  </a:t>
            </a:r>
          </a:p>
        </p:txBody>
      </p:sp>
      <p:grpSp>
        <p:nvGrpSpPr>
          <p:cNvPr id="22" name="Grupo 21"/>
          <p:cNvGrpSpPr/>
          <p:nvPr/>
        </p:nvGrpSpPr>
        <p:grpSpPr>
          <a:xfrm>
            <a:off x="455641" y="1134741"/>
            <a:ext cx="3287160" cy="1716761"/>
            <a:chOff x="780907" y="1917832"/>
            <a:chExt cx="328716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780907" y="1950359"/>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8771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INFORMACION</a:t>
              </a:r>
            </a:p>
            <a:p>
              <a:pPr lvl="0" defTabSz="914400">
                <a:lnSpc>
                  <a:spcPct val="90000"/>
                </a:lnSpc>
                <a:spcBef>
                  <a:spcPts val="0"/>
                </a:spcBef>
                <a:buClrTx/>
                <a:defRPr/>
              </a:pPr>
              <a:r>
                <a:rPr kumimoji="0" lang="es-CO" sz="1600" b="1" i="0" u="none" strike="noStrike" kern="0" cap="none" spc="0" normalizeH="0" baseline="0" noProof="0" dirty="0" smtClean="0">
                  <a:ln>
                    <a:noFill/>
                  </a:ln>
                  <a:solidFill>
                    <a:schemeClr val="tx1"/>
                  </a:solidFill>
                  <a:effectLst/>
                  <a:uLnTx/>
                  <a:uFillTx/>
                  <a:latin typeface="Calibri"/>
                  <a:ea typeface="Calibri"/>
                  <a:cs typeface="Calibri"/>
                  <a:sym typeface="Calibri"/>
                </a:rPr>
                <a:t>29</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21%</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PARTICULAR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a:t>
            </a:r>
            <a:r>
              <a:rPr lang="es-CO" sz="1400" b="1" kern="0" dirty="0" smtClean="0">
                <a:solidFill>
                  <a:schemeClr val="tx1"/>
                </a:solidFill>
                <a:latin typeface="Calibri"/>
                <a:ea typeface="Calibri"/>
                <a:cs typeface="Calibri"/>
                <a:sym typeface="Calibri"/>
              </a:rPr>
              <a:t>33</a:t>
            </a:r>
            <a:r>
              <a:rPr lang="es-CO" sz="1400" b="1" kern="0" dirty="0">
                <a:solidFill>
                  <a:schemeClr val="tx1"/>
                </a:solidFill>
                <a:latin typeface="Calibri"/>
                <a:ea typeface="Calibri"/>
                <a:cs typeface="Calibri"/>
                <a:sym typeface="Calibri"/>
              </a:rPr>
              <a:t>	</a:t>
            </a:r>
          </a:p>
          <a:p>
            <a:pPr lvl="0" defTabSz="914400">
              <a:lnSpc>
                <a:spcPct val="90000"/>
              </a:lnSpc>
              <a:spcBef>
                <a:spcPts val="0"/>
              </a:spcBef>
              <a:buClrTx/>
              <a:defRPr/>
            </a:pPr>
            <a:r>
              <a:rPr lang="es-CO" sz="1400" b="1" kern="0" dirty="0" smtClean="0">
                <a:solidFill>
                  <a:schemeClr val="tx1"/>
                </a:solidFill>
                <a:latin typeface="Calibri"/>
                <a:ea typeface="Calibri"/>
                <a:cs typeface="Calibri"/>
                <a:sym typeface="Calibri"/>
              </a:rPr>
              <a:t>24%</a:t>
            </a:r>
            <a:endParaRPr lang="es-CO" sz="1400" b="1" kern="0" dirty="0">
              <a:solidFill>
                <a:schemeClr val="tx1"/>
              </a:solidFill>
              <a:latin typeface="Calibri"/>
              <a:ea typeface="Calibri"/>
              <a:cs typeface="Calibri"/>
              <a:sym typeface="Calibri"/>
            </a:endParaRP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400" b="1" kern="0" dirty="0">
                  <a:solidFill>
                    <a:schemeClr val="tx1"/>
                  </a:solidFill>
                  <a:latin typeface="Calibri"/>
                  <a:ea typeface="Calibri"/>
                  <a:cs typeface="Calibri"/>
                  <a:sym typeface="Calibri"/>
                </a:rPr>
                <a:t>QUEJAS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        </a:t>
              </a:r>
              <a:r>
                <a:rPr lang="es-ES" sz="1400" b="1" kern="0" dirty="0" smtClean="0">
                  <a:solidFill>
                    <a:schemeClr val="tx1"/>
                  </a:solidFill>
                  <a:latin typeface="Calibri"/>
                  <a:ea typeface="Calibri"/>
                  <a:cs typeface="Calibri"/>
                  <a:sym typeface="Calibri"/>
                </a:rPr>
                <a:t>1</a:t>
              </a:r>
              <a:r>
                <a:rPr lang="es-ES" sz="1400" b="1" kern="0" dirty="0">
                  <a:solidFill>
                    <a:schemeClr val="tx1"/>
                  </a:solidFill>
                  <a:latin typeface="Calibri"/>
                  <a:ea typeface="Calibri"/>
                  <a:cs typeface="Calibri"/>
                  <a:sym typeface="Calibri"/>
                </a:rPr>
                <a:t>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0%</a:t>
              </a: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RECLAMOS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355571"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SUGERENCIAS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103456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OTRO	</a:t>
              </a: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73</a:t>
              </a:r>
              <a:endParaRPr lang="es-CO" sz="1600" b="1" kern="0" dirty="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54%</a:t>
              </a:r>
              <a:endParaRPr lang="es-CO" sz="1600" b="1" kern="0" dirty="0">
                <a:solidFill>
                  <a:schemeClr val="tx1"/>
                </a:solidFill>
                <a:latin typeface="Calibri"/>
                <a:ea typeface="Calibri"/>
                <a:cs typeface="Calibri"/>
                <a:sym typeface="Calibri"/>
              </a:endParaRP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pic>
        <p:nvPicPr>
          <p:cNvPr id="15" name="Imagen 14"/>
          <p:cNvPicPr>
            <a:picLocks noChangeAspect="1"/>
          </p:cNvPicPr>
          <p:nvPr/>
        </p:nvPicPr>
        <p:blipFill>
          <a:blip r:embed="rId2"/>
          <a:stretch>
            <a:fillRect/>
          </a:stretch>
        </p:blipFill>
        <p:spPr>
          <a:xfrm>
            <a:off x="5398133" y="4928136"/>
            <a:ext cx="1621012" cy="1484550"/>
          </a:xfrm>
          <a:prstGeom prst="rect">
            <a:avLst/>
          </a:prstGeom>
        </p:spPr>
      </p:pic>
    </p:spTree>
    <p:extLst>
      <p:ext uri="{BB962C8B-B14F-4D97-AF65-F5344CB8AC3E}">
        <p14:creationId xmlns:p14="http://schemas.microsoft.com/office/powerpoint/2010/main" val="2704354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501049" y="2879784"/>
            <a:ext cx="11122382" cy="3539430"/>
          </a:xfrm>
          <a:prstGeom prst="rect">
            <a:avLst/>
          </a:prstGeom>
        </p:spPr>
        <p:txBody>
          <a:bodyPr wrap="square">
            <a:spAutoFit/>
          </a:bodyPr>
          <a:lstStyle/>
          <a:p>
            <a:pPr algn="just"/>
            <a:r>
              <a:rPr lang="es-CO" dirty="0"/>
              <a:t>Durante el mes de mayo de </a:t>
            </a:r>
            <a:r>
              <a:rPr lang="es-CO" dirty="0" smtClean="0"/>
              <a:t>2024, </a:t>
            </a:r>
            <a:r>
              <a:rPr lang="es-CO" dirty="0"/>
              <a:t>las peticiones de información: Representan el </a:t>
            </a:r>
            <a:r>
              <a:rPr lang="es-CO" dirty="0" smtClean="0"/>
              <a:t>21% </a:t>
            </a:r>
            <a:r>
              <a:rPr lang="es-CO" dirty="0"/>
              <a:t>del total de PQRS recibidas. Estas solicitudes indican un interés por obtener información específica por parte de los usuarios, como datos, documentos o detalles sobre procedimientos.</a:t>
            </a:r>
          </a:p>
          <a:p>
            <a:pPr algn="just"/>
            <a:endParaRPr lang="es-CO" dirty="0"/>
          </a:p>
          <a:p>
            <a:pPr algn="just"/>
            <a:r>
              <a:rPr lang="es-CO" dirty="0"/>
              <a:t>Peticiones de Interés Particular: Constituyen el </a:t>
            </a:r>
            <a:r>
              <a:rPr lang="es-CO" dirty="0" smtClean="0"/>
              <a:t>24% </a:t>
            </a:r>
            <a:r>
              <a:rPr lang="es-CO" dirty="0"/>
              <a:t>del total de PQRS recibidas. Esto sugiere que una parte significativa de las solicitudes se enfoca en necesidades individuales o situaciones particulares de los usuarios, como cambios personales en su relación con la institución, transferencias, homologaciones, validaciones por suficiencia entre otros.</a:t>
            </a:r>
          </a:p>
          <a:p>
            <a:pPr algn="just"/>
            <a:endParaRPr lang="es-CO" dirty="0"/>
          </a:p>
          <a:p>
            <a:pPr algn="just"/>
            <a:r>
              <a:rPr lang="es-CO" dirty="0" smtClean="0"/>
              <a:t>Se registro una Quejas: </a:t>
            </a:r>
            <a:r>
              <a:rPr lang="es-CO" dirty="0"/>
              <a:t>Constituyen el </a:t>
            </a:r>
            <a:r>
              <a:rPr lang="es-CO" dirty="0" smtClean="0"/>
              <a:t>1% </a:t>
            </a:r>
            <a:r>
              <a:rPr lang="es-CO" dirty="0"/>
              <a:t>del total de PQRS </a:t>
            </a:r>
            <a:r>
              <a:rPr lang="es-CO" dirty="0" smtClean="0"/>
              <a:t>recibidas. </a:t>
            </a:r>
            <a:r>
              <a:rPr lang="es-CO" dirty="0" smtClean="0"/>
              <a:t>Reclamos</a:t>
            </a:r>
            <a:r>
              <a:rPr lang="es-CO" dirty="0"/>
              <a:t>, Sugerencias y Denuncias: No se registran casos en ninguna de estas categorías durante el mes de mayo de </a:t>
            </a:r>
            <a:r>
              <a:rPr lang="es-CO" dirty="0" smtClean="0"/>
              <a:t>2024.</a:t>
            </a:r>
            <a:endParaRPr lang="es-CO" dirty="0"/>
          </a:p>
          <a:p>
            <a:pPr algn="just"/>
            <a:endParaRPr lang="es-CO" dirty="0"/>
          </a:p>
          <a:p>
            <a:pPr algn="just"/>
            <a:r>
              <a:rPr lang="es-CO" dirty="0"/>
              <a:t>Otros: Representa el </a:t>
            </a:r>
            <a:r>
              <a:rPr lang="es-CO" dirty="0" smtClean="0"/>
              <a:t>54% </a:t>
            </a:r>
            <a:r>
              <a:rPr lang="es-CO" dirty="0"/>
              <a:t>del total de PQRS y es una categoría amplia que incluye invitaciones, información relacionada con capacitaciones externas, que no encajan directamente en las categorías predefinidas anteriores. </a:t>
            </a:r>
            <a:endParaRPr lang="es-CO" dirty="0" smtClean="0"/>
          </a:p>
          <a:p>
            <a:pPr algn="just"/>
            <a:endParaRPr lang="es-CO" dirty="0"/>
          </a:p>
          <a:p>
            <a:pPr algn="just"/>
            <a:r>
              <a:rPr lang="es-CO" dirty="0"/>
              <a:t>En general, la tendencia muestra que la interacción con la institución se centra en obtener información y gestionar solicitudes personales, con poca o nula incidencia en quejas o sugerencias.</a:t>
            </a:r>
          </a:p>
          <a:p>
            <a:pPr algn="just"/>
            <a:endParaRPr lang="es-CO" dirty="0"/>
          </a:p>
        </p:txBody>
      </p:sp>
      <p:graphicFrame>
        <p:nvGraphicFramePr>
          <p:cNvPr id="5" name="Gráfico 4"/>
          <p:cNvGraphicFramePr>
            <a:graphicFrameLocks/>
          </p:cNvGraphicFramePr>
          <p:nvPr>
            <p:extLst>
              <p:ext uri="{D42A27DB-BD31-4B8C-83A1-F6EECF244321}">
                <p14:modId xmlns:p14="http://schemas.microsoft.com/office/powerpoint/2010/main" val="668769600"/>
              </p:ext>
            </p:extLst>
          </p:nvPr>
        </p:nvGraphicFramePr>
        <p:xfrm>
          <a:off x="2202167" y="162474"/>
          <a:ext cx="6732588" cy="2576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511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547914" y="516382"/>
            <a:ext cx="5358694" cy="353943"/>
          </a:xfrm>
          <a:prstGeom prst="rect">
            <a:avLst/>
          </a:prstGeom>
        </p:spPr>
        <p:txBody>
          <a:bodyPr wrap="square">
            <a:spAutoFit/>
          </a:bodyPr>
          <a:lstStyle/>
          <a:p>
            <a:pPr algn="just"/>
            <a:r>
              <a:rPr lang="es-CO" sz="1700" dirty="0">
                <a:latin typeface="MyriadPro-Regular" panose="020B0503030403020204" pitchFamily="34" charset="0"/>
              </a:rPr>
              <a:t>asignadas a dependencias y grupos internos de trabajo</a:t>
            </a:r>
            <a:endParaRPr lang="es-CO" dirty="0"/>
          </a:p>
        </p:txBody>
      </p:sp>
      <p:sp>
        <p:nvSpPr>
          <p:cNvPr id="13" name="Rectángulo 12"/>
          <p:cNvSpPr/>
          <p:nvPr/>
        </p:nvSpPr>
        <p:spPr>
          <a:xfrm>
            <a:off x="659516" y="4395787"/>
            <a:ext cx="10128646" cy="2031325"/>
          </a:xfrm>
          <a:prstGeom prst="rect">
            <a:avLst/>
          </a:prstGeom>
        </p:spPr>
        <p:txBody>
          <a:bodyPr wrap="square">
            <a:spAutoFit/>
          </a:bodyPr>
          <a:lstStyle/>
          <a:p>
            <a:pPr algn="just"/>
            <a:r>
              <a:rPr lang="es-CO" dirty="0"/>
              <a:t>El reporte detalla la cantidad de solicitudes gestionadas por cada dependencia, incluyendo las atendidas y pendientes, con un índice de respuesta del </a:t>
            </a:r>
            <a:r>
              <a:rPr lang="es-CO" dirty="0" smtClean="0"/>
              <a:t>95%.</a:t>
            </a:r>
            <a:endParaRPr lang="es-CO" dirty="0"/>
          </a:p>
          <a:p>
            <a:pPr algn="just"/>
            <a:endParaRPr lang="es-CO" dirty="0"/>
          </a:p>
          <a:p>
            <a:pPr algn="just"/>
            <a:r>
              <a:rPr lang="es-CO" dirty="0"/>
              <a:t>En general, los resultados evidencian una gestión efectiva de las PQRSD, aunque también resaltan oportunidades de mejora para optimizar la eficiencia del servicio y elevar la satisfacción de los usuarios.</a:t>
            </a:r>
          </a:p>
          <a:p>
            <a:pPr algn="just"/>
            <a:endParaRPr lang="es-CO" dirty="0"/>
          </a:p>
          <a:p>
            <a:pPr algn="just"/>
            <a:r>
              <a:rPr lang="es-CO" dirty="0"/>
              <a:t>Lo anterior demuestra que la mayoría de las dependencias del Instituto demostraron un alto nivel de compromiso y eficiencia en la gestión de las PQRS durante el mes de mayo de </a:t>
            </a:r>
            <a:r>
              <a:rPr lang="es-CO" dirty="0" smtClean="0"/>
              <a:t>2024. </a:t>
            </a:r>
            <a:r>
              <a:rPr lang="es-CO" dirty="0"/>
              <a:t>Sin embargo, </a:t>
            </a:r>
            <a:r>
              <a:rPr lang="es-CO" dirty="0" smtClean="0"/>
              <a:t>es importante </a:t>
            </a:r>
            <a:r>
              <a:rPr lang="es-CO" dirty="0" smtClean="0"/>
              <a:t>resaltan </a:t>
            </a:r>
            <a:r>
              <a:rPr lang="es-CO" dirty="0"/>
              <a:t>oportunidades de mejora para optimizar la eficiencia del servicio y elevar la satisfacción de los usuarios</a:t>
            </a:r>
            <a:endParaRPr lang="es-CO" dirty="0"/>
          </a:p>
        </p:txBody>
      </p:sp>
      <p:graphicFrame>
        <p:nvGraphicFramePr>
          <p:cNvPr id="4" name="Tabla 3"/>
          <p:cNvGraphicFramePr>
            <a:graphicFrameLocks noGrp="1"/>
          </p:cNvGraphicFramePr>
          <p:nvPr>
            <p:extLst>
              <p:ext uri="{D42A27DB-BD31-4B8C-83A1-F6EECF244321}">
                <p14:modId xmlns:p14="http://schemas.microsoft.com/office/powerpoint/2010/main" val="2344528467"/>
              </p:ext>
            </p:extLst>
          </p:nvPr>
        </p:nvGraphicFramePr>
        <p:xfrm>
          <a:off x="773722" y="1048702"/>
          <a:ext cx="5354516" cy="3347085"/>
        </p:xfrm>
        <a:graphic>
          <a:graphicData uri="http://schemas.openxmlformats.org/drawingml/2006/table">
            <a:tbl>
              <a:tblPr/>
              <a:tblGrid>
                <a:gridCol w="296264">
                  <a:extLst>
                    <a:ext uri="{9D8B030D-6E8A-4147-A177-3AD203B41FA5}">
                      <a16:colId xmlns:a16="http://schemas.microsoft.com/office/drawing/2014/main" val="2764600360"/>
                    </a:ext>
                  </a:extLst>
                </a:gridCol>
                <a:gridCol w="1834556">
                  <a:extLst>
                    <a:ext uri="{9D8B030D-6E8A-4147-A177-3AD203B41FA5}">
                      <a16:colId xmlns:a16="http://schemas.microsoft.com/office/drawing/2014/main" val="286981570"/>
                    </a:ext>
                  </a:extLst>
                </a:gridCol>
                <a:gridCol w="774843">
                  <a:extLst>
                    <a:ext uri="{9D8B030D-6E8A-4147-A177-3AD203B41FA5}">
                      <a16:colId xmlns:a16="http://schemas.microsoft.com/office/drawing/2014/main" val="1376070145"/>
                    </a:ext>
                  </a:extLst>
                </a:gridCol>
                <a:gridCol w="786238">
                  <a:extLst>
                    <a:ext uri="{9D8B030D-6E8A-4147-A177-3AD203B41FA5}">
                      <a16:colId xmlns:a16="http://schemas.microsoft.com/office/drawing/2014/main" val="189060400"/>
                    </a:ext>
                  </a:extLst>
                </a:gridCol>
                <a:gridCol w="786238">
                  <a:extLst>
                    <a:ext uri="{9D8B030D-6E8A-4147-A177-3AD203B41FA5}">
                      <a16:colId xmlns:a16="http://schemas.microsoft.com/office/drawing/2014/main" val="2541366308"/>
                    </a:ext>
                  </a:extLst>
                </a:gridCol>
                <a:gridCol w="876377">
                  <a:extLst>
                    <a:ext uri="{9D8B030D-6E8A-4147-A177-3AD203B41FA5}">
                      <a16:colId xmlns:a16="http://schemas.microsoft.com/office/drawing/2014/main" val="889540716"/>
                    </a:ext>
                  </a:extLst>
                </a:gridCol>
              </a:tblGrid>
              <a:tr h="307375">
                <a:tc>
                  <a:txBody>
                    <a:bodyPr/>
                    <a:lstStyle/>
                    <a:p>
                      <a:pPr algn="l" fontAlgn="b"/>
                      <a:r>
                        <a:rPr lang="es-CO" sz="1100" b="0" i="0" u="none" strike="noStrike">
                          <a:solidFill>
                            <a:srgbClr val="000000"/>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dirty="0">
                          <a:solidFill>
                            <a:srgbClr val="000000"/>
                          </a:solidFill>
                          <a:effectLst/>
                          <a:latin typeface="Calibri" panose="020F0502020204030204" pitchFamily="34" charset="0"/>
                        </a:rPr>
                        <a:t>DEPENDENCIA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RECIBIDAS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ATENDIDAS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SIN ATENDER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PORCENTAJE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790792547"/>
                  </a:ext>
                </a:extLst>
              </a:tr>
              <a:tr h="157933">
                <a:tc>
                  <a:txBody>
                    <a:bodyPr/>
                    <a:lstStyle/>
                    <a:p>
                      <a:pPr algn="ct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dirty="0">
                          <a:solidFill>
                            <a:srgbClr val="000000"/>
                          </a:solidFill>
                          <a:effectLst/>
                          <a:latin typeface="Calibri" panose="020F0502020204030204" pitchFamily="34" charset="0"/>
                        </a:rPr>
                        <a:t>ATENCION AL USUARIO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07910476"/>
                  </a:ext>
                </a:extLst>
              </a:tr>
              <a:tr h="157933">
                <a:tc>
                  <a:txBody>
                    <a:bodyPr/>
                    <a:lstStyle/>
                    <a:p>
                      <a:pPr algn="ct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CONTRATACION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08681171"/>
                  </a:ext>
                </a:extLst>
              </a:tr>
              <a:tr h="157933">
                <a:tc>
                  <a:txBody>
                    <a:bodyPr/>
                    <a:lstStyle/>
                    <a:p>
                      <a:pPr algn="ct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dirty="0">
                          <a:solidFill>
                            <a:srgbClr val="000000"/>
                          </a:solidFill>
                          <a:effectLst/>
                          <a:latin typeface="Calibri" panose="020F0502020204030204" pitchFamily="34" charset="0"/>
                        </a:rPr>
                        <a:t>JURIDICA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91894532"/>
                  </a:ext>
                </a:extLst>
              </a:tr>
              <a:tr h="157933">
                <a:tc>
                  <a:txBody>
                    <a:bodyPr/>
                    <a:lstStyle/>
                    <a:p>
                      <a:pPr algn="ctr" fontAlgn="b"/>
                      <a:r>
                        <a:rPr lang="es-CO"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RECTORIA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96521754"/>
                  </a:ext>
                </a:extLst>
              </a:tr>
              <a:tr h="157933">
                <a:tc>
                  <a:txBody>
                    <a:bodyPr/>
                    <a:lstStyle/>
                    <a:p>
                      <a:pPr algn="ct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REGISTRO Y CONTROL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776165217"/>
                  </a:ext>
                </a:extLst>
              </a:tr>
              <a:tr h="157933">
                <a:tc>
                  <a:txBody>
                    <a:bodyPr/>
                    <a:lstStyle/>
                    <a:p>
                      <a:pPr algn="ctr" fontAlgn="b"/>
                      <a:r>
                        <a:rPr lang="es-CO"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SALA DE DOCENTES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27957573"/>
                  </a:ext>
                </a:extLst>
              </a:tr>
              <a:tr h="157933">
                <a:tc>
                  <a:txBody>
                    <a:bodyPr/>
                    <a:lstStyle/>
                    <a:p>
                      <a:pPr algn="ct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TALENTO HUMANO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922689763"/>
                  </a:ext>
                </a:extLst>
              </a:tr>
              <a:tr h="157933">
                <a:tc>
                  <a:txBody>
                    <a:bodyPr/>
                    <a:lstStyle/>
                    <a:p>
                      <a:pPr algn="ct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FINANCIERA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06921554"/>
                  </a:ext>
                </a:extLst>
              </a:tr>
              <a:tr h="157933">
                <a:tc>
                  <a:txBody>
                    <a:bodyPr/>
                    <a:lstStyle/>
                    <a:p>
                      <a:pPr algn="ct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VICERRECTORIA ACADEMICA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521252259"/>
                  </a:ext>
                </a:extLst>
              </a:tr>
              <a:tr h="157933">
                <a:tc>
                  <a:txBody>
                    <a:bodyPr/>
                    <a:lstStyle/>
                    <a:p>
                      <a:pPr algn="ct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B. UNIVERSITARIO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725037125"/>
                  </a:ext>
                </a:extLst>
              </a:tr>
              <a:tr h="157933">
                <a:tc>
                  <a:txBody>
                    <a:bodyPr/>
                    <a:lstStyle/>
                    <a:p>
                      <a:pPr algn="ctr" fontAlgn="b"/>
                      <a:r>
                        <a:rPr lang="es-CO" sz="11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dirty="0">
                          <a:solidFill>
                            <a:srgbClr val="000000"/>
                          </a:solidFill>
                          <a:effectLst/>
                          <a:latin typeface="Calibri" panose="020F0502020204030204" pitchFamily="34" charset="0"/>
                        </a:rPr>
                        <a:t>SISTEMAS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818316287"/>
                  </a:ext>
                </a:extLst>
              </a:tr>
              <a:tr h="157933">
                <a:tc>
                  <a:txBody>
                    <a:bodyPr/>
                    <a:lstStyle/>
                    <a:p>
                      <a:pPr algn="ctr" fontAlgn="b"/>
                      <a:r>
                        <a:rPr lang="es-CO"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CIECYT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740031781"/>
                  </a:ext>
                </a:extLst>
              </a:tr>
              <a:tr h="157933">
                <a:tc>
                  <a:txBody>
                    <a:bodyPr/>
                    <a:lstStyle/>
                    <a:p>
                      <a:pPr algn="ctr" fontAlgn="b"/>
                      <a:r>
                        <a:rPr lang="es-CO"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RECURSOS FISICOS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71378585"/>
                  </a:ext>
                </a:extLst>
              </a:tr>
              <a:tr h="157933">
                <a:tc>
                  <a:txBody>
                    <a:bodyPr/>
                    <a:lstStyle/>
                    <a:p>
                      <a:pPr algn="ctr" fontAlgn="b"/>
                      <a:r>
                        <a:rPr lang="es-CO" sz="11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BIBLIOTECA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90858858"/>
                  </a:ext>
                </a:extLst>
              </a:tr>
              <a:tr h="307375">
                <a:tc>
                  <a:txBody>
                    <a:bodyPr/>
                    <a:lstStyle/>
                    <a:p>
                      <a:pPr algn="ctr" fontAlgn="b"/>
                      <a:r>
                        <a:rPr lang="es-CO" sz="11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VICERRECTORIA ADMINISTRATIVA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86676061"/>
                  </a:ext>
                </a:extLst>
              </a:tr>
              <a:tr h="157933">
                <a:tc gridSpan="2">
                  <a:txBody>
                    <a:bodyPr/>
                    <a:lstStyle/>
                    <a:p>
                      <a:pPr algn="ctr" fontAlgn="b"/>
                      <a:r>
                        <a:rPr lang="es-CO" sz="1100" b="1" i="0" u="none" strike="noStrike">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s-CO"/>
                    </a:p>
                  </a:txBody>
                  <a:tcPr/>
                </a:tc>
                <a:tc>
                  <a:txBody>
                    <a:bodyPr/>
                    <a:lstStyle/>
                    <a:p>
                      <a:pPr algn="r" fontAlgn="b"/>
                      <a:r>
                        <a:rPr lang="es-CO" sz="1100" b="1" i="0" u="none" strike="noStrike">
                          <a:solidFill>
                            <a:srgbClr val="000000"/>
                          </a:solidFill>
                          <a:effectLst/>
                          <a:latin typeface="Calibri" panose="020F0502020204030204" pitchFamily="34" charset="0"/>
                        </a:rPr>
                        <a:t>155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1" i="0" u="none" strike="noStrike">
                          <a:solidFill>
                            <a:srgbClr val="000000"/>
                          </a:solidFill>
                          <a:effectLst/>
                          <a:latin typeface="Calibri" panose="020F0502020204030204" pitchFamily="34" charset="0"/>
                        </a:rPr>
                        <a:t>147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1"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123709522"/>
                  </a:ext>
                </a:extLst>
              </a:tr>
            </a:tbl>
          </a:graphicData>
        </a:graphic>
      </p:graphicFrame>
      <p:graphicFrame>
        <p:nvGraphicFramePr>
          <p:cNvPr id="8" name="Gráfico 7"/>
          <p:cNvGraphicFramePr>
            <a:graphicFrameLocks/>
          </p:cNvGraphicFramePr>
          <p:nvPr>
            <p:extLst>
              <p:ext uri="{D42A27DB-BD31-4B8C-83A1-F6EECF244321}">
                <p14:modId xmlns:p14="http://schemas.microsoft.com/office/powerpoint/2010/main" val="3994743624"/>
              </p:ext>
            </p:extLst>
          </p:nvPr>
        </p:nvGraphicFramePr>
        <p:xfrm>
          <a:off x="6805246" y="1048702"/>
          <a:ext cx="4372891" cy="28985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4222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1024566152"/>
              </p:ext>
            </p:extLst>
          </p:nvPr>
        </p:nvGraphicFramePr>
        <p:xfrm>
          <a:off x="3332823" y="3498874"/>
          <a:ext cx="5037455" cy="2511112"/>
        </p:xfrm>
        <a:graphic>
          <a:graphicData uri="http://schemas.openxmlformats.org/drawingml/2006/table">
            <a:tbl>
              <a:tblPr firstRow="1" firstCol="1" bandRow="1"/>
              <a:tblGrid>
                <a:gridCol w="3507740">
                  <a:extLst>
                    <a:ext uri="{9D8B030D-6E8A-4147-A177-3AD203B41FA5}">
                      <a16:colId xmlns:a16="http://schemas.microsoft.com/office/drawing/2014/main" val="3684606340"/>
                    </a:ext>
                  </a:extLst>
                </a:gridCol>
                <a:gridCol w="1529715">
                  <a:extLst>
                    <a:ext uri="{9D8B030D-6E8A-4147-A177-3AD203B41FA5}">
                      <a16:colId xmlns:a16="http://schemas.microsoft.com/office/drawing/2014/main" val="1163970205"/>
                    </a:ext>
                  </a:extLst>
                </a:gridCol>
              </a:tblGrid>
              <a:tr h="0">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0">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0">
                <a:tc>
                  <a:txBody>
                    <a:bodyPr/>
                    <a:lstStyle/>
                    <a:p>
                      <a:pP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1966546" y="1416361"/>
            <a:ext cx="8935916" cy="2031325"/>
          </a:xfrm>
          <a:prstGeom prst="rect">
            <a:avLst/>
          </a:prstGeom>
        </p:spPr>
        <p:txBody>
          <a:bodyPr wrap="square">
            <a:spAutoFit/>
          </a:bodyPr>
          <a:lstStyle/>
          <a:p>
            <a:pPr algn="just"/>
            <a:r>
              <a:rPr lang="es-CO" dirty="0"/>
              <a:t>La gestión de traslados y el acceso a la información relacionada con las PQRSD son fundamentales en el Instituto Tecnológico del Putumayo para garantizar un ambiente de estudio y trabajo eficiente.</a:t>
            </a:r>
          </a:p>
          <a:p>
            <a:pPr algn="just"/>
            <a:endParaRPr lang="es-CO" dirty="0"/>
          </a:p>
          <a:p>
            <a:pPr algn="just"/>
            <a:r>
              <a:rPr lang="es-CO" dirty="0"/>
              <a:t>Nos comprometemos a establecer procedimientos claros y equitativos que optimicen estos procesos, asegurando transparencia y reforzando nuestro compromiso con la excelencia educativa y la calidad del servicio.</a:t>
            </a:r>
          </a:p>
          <a:p>
            <a:pPr algn="just"/>
            <a:endParaRPr lang="es-CO" dirty="0"/>
          </a:p>
          <a:p>
            <a:pPr algn="just"/>
            <a:r>
              <a:rPr lang="es-CO" dirty="0"/>
              <a:t>En el marco </a:t>
            </a:r>
            <a:r>
              <a:rPr lang="es-CO" dirty="0" smtClean="0"/>
              <a:t>de la queja presentada</a:t>
            </a:r>
            <a:r>
              <a:rPr lang="es-CO" dirty="0" smtClean="0">
                <a:solidFill>
                  <a:schemeClr val="tx1"/>
                </a:solidFill>
              </a:rPr>
              <a:t>, </a:t>
            </a:r>
            <a:r>
              <a:rPr lang="es-CO" dirty="0">
                <a:solidFill>
                  <a:schemeClr val="tx1"/>
                </a:solidFill>
              </a:rPr>
              <a:t>se respondió </a:t>
            </a:r>
            <a:r>
              <a:rPr lang="es-CO" dirty="0"/>
              <a:t>y notificó al interesado dentro de los plazos legales establecidos.</a:t>
            </a:r>
            <a:endParaRPr lang="es-CO" dirty="0"/>
          </a:p>
        </p:txBody>
      </p:sp>
    </p:spTree>
    <p:extLst>
      <p:ext uri="{BB962C8B-B14F-4D97-AF65-F5344CB8AC3E}">
        <p14:creationId xmlns:p14="http://schemas.microsoft.com/office/powerpoint/2010/main" val="80862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6046449" y="1470578"/>
            <a:ext cx="5081955" cy="1793622"/>
          </a:xfrm>
          <a:prstGeom prst="rect">
            <a:avLst/>
          </a:prstGeom>
        </p:spPr>
      </p:pic>
      <p:sp>
        <p:nvSpPr>
          <p:cNvPr id="3" name="Rectángulo 2"/>
          <p:cNvSpPr/>
          <p:nvPr/>
        </p:nvSpPr>
        <p:spPr>
          <a:xfrm>
            <a:off x="6780288" y="1946527"/>
            <a:ext cx="3687166" cy="738664"/>
          </a:xfrm>
          <a:prstGeom prst="rect">
            <a:avLst/>
          </a:prstGeom>
        </p:spPr>
        <p:txBody>
          <a:bodyPr wrap="square">
            <a:spAutoFit/>
          </a:bodyPr>
          <a:lstStyle/>
          <a:p>
            <a:pPr algn="just"/>
            <a:r>
              <a:rPr lang="es-CO" dirty="0"/>
              <a:t>Implementar un </a:t>
            </a:r>
            <a:r>
              <a:rPr lang="es-CO" dirty="0" err="1"/>
              <a:t>chatbot</a:t>
            </a:r>
            <a:r>
              <a:rPr lang="es-CO" dirty="0"/>
              <a:t> o asistente virtual para responder dudas comunes en tiempo real.</a:t>
            </a:r>
            <a:endParaRPr lang="es-CO" dirty="0"/>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5333382" y="1648371"/>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5559303" y="1768432"/>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927858" y="1969023"/>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10148633" y="1575649"/>
            <a:ext cx="794352" cy="1583479"/>
          </a:xfrm>
          <a:prstGeom prst="rect">
            <a:avLst/>
          </a:prstGeom>
        </p:spPr>
      </p:pic>
      <p:pic>
        <p:nvPicPr>
          <p:cNvPr id="12" name="Imagen 11"/>
          <p:cNvPicPr>
            <a:picLocks noChangeAspect="1"/>
          </p:cNvPicPr>
          <p:nvPr/>
        </p:nvPicPr>
        <p:blipFill>
          <a:blip r:embed="rId4"/>
          <a:stretch>
            <a:fillRect/>
          </a:stretch>
        </p:blipFill>
        <p:spPr>
          <a:xfrm>
            <a:off x="1730200" y="3843209"/>
            <a:ext cx="4907991"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118153" y="4176182"/>
            <a:ext cx="3687166" cy="1169551"/>
          </a:xfrm>
          <a:prstGeom prst="rect">
            <a:avLst/>
          </a:prstGeom>
        </p:spPr>
        <p:txBody>
          <a:bodyPr wrap="square">
            <a:spAutoFit/>
          </a:bodyPr>
          <a:lstStyle/>
          <a:p>
            <a:pPr algn="just"/>
            <a:r>
              <a:rPr lang="es-CO" dirty="0"/>
              <a:t>Capacitación Continua: Brindar formación al personal administrativo para mejorar la atención y resolución de peticiones, garantizando respuestas oportunas y eficientes.</a:t>
            </a:r>
            <a:endParaRPr lang="es-CO" dirty="0"/>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2</a:t>
            </a:r>
          </a:p>
        </p:txBody>
      </p:sp>
      <p:pic>
        <p:nvPicPr>
          <p:cNvPr id="22" name="Imagen 21"/>
          <p:cNvPicPr>
            <a:picLocks noChangeAspect="1"/>
          </p:cNvPicPr>
          <p:nvPr/>
        </p:nvPicPr>
        <p:blipFill>
          <a:blip r:embed="rId7"/>
          <a:stretch>
            <a:fillRect/>
          </a:stretch>
        </p:blipFill>
        <p:spPr>
          <a:xfrm>
            <a:off x="5744716" y="3933182"/>
            <a:ext cx="759341" cy="1916723"/>
          </a:xfrm>
          <a:prstGeom prst="rect">
            <a:avLst/>
          </a:prstGeom>
        </p:spPr>
      </p:pic>
      <p:pic>
        <p:nvPicPr>
          <p:cNvPr id="5" name="Imagen 4"/>
          <p:cNvPicPr>
            <a:picLocks noChangeAspect="1"/>
          </p:cNvPicPr>
          <p:nvPr/>
        </p:nvPicPr>
        <p:blipFill rotWithShape="1">
          <a:blip r:embed="rId8"/>
          <a:srcRect l="67076" t="21513" r="1715" b="47041"/>
          <a:stretch/>
        </p:blipFill>
        <p:spPr>
          <a:xfrm>
            <a:off x="1323089" y="1369346"/>
            <a:ext cx="3339997" cy="1893027"/>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11301</TotalTime>
  <Words>1067</Words>
  <Application>Microsoft Office PowerPoint</Application>
  <PresentationFormat>Panorámica</PresentationFormat>
  <Paragraphs>243</Paragraphs>
  <Slides>9</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Calibri</vt:lpstr>
      <vt:lpstr>League Spartan</vt:lpstr>
      <vt:lpstr>Arial</vt:lpstr>
      <vt:lpstr>Times New Roman</vt:lpstr>
      <vt:lpstr>MyriadPro-Regular</vt:lpstr>
      <vt:lpstr>Poppins SemiBold</vt:lpstr>
      <vt:lpstr>Open Sans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SALA 2-01</cp:lastModifiedBy>
  <cp:revision>221</cp:revision>
  <dcterms:created xsi:type="dcterms:W3CDTF">2021-09-26T15:48:41Z</dcterms:created>
  <dcterms:modified xsi:type="dcterms:W3CDTF">2025-04-01T09:17:37Z</dcterms:modified>
</cp:coreProperties>
</file>