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70" r:id="rId3"/>
    <p:sldId id="3449" r:id="rId4"/>
    <p:sldId id="3455" r:id="rId5"/>
    <p:sldId id="3450" r:id="rId6"/>
    <p:sldId id="3452" r:id="rId7"/>
    <p:sldId id="3451" r:id="rId8"/>
    <p:sldId id="260" r:id="rId9"/>
    <p:sldId id="345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Open Sans Light" panose="020B0604020202020204" charset="0"/>
      <p:regular r:id="rId16"/>
      <p:italic r:id="rId17"/>
    </p:embeddedFont>
    <p:embeddedFont>
      <p:font typeface="Poppins SemiBold" panose="020B0604020202020204" charset="0"/>
      <p:bold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6404" autoAdjust="0"/>
  </p:normalViewPr>
  <p:slideViewPr>
    <p:cSldViewPr snapToGrid="0">
      <p:cViewPr>
        <p:scale>
          <a:sx n="120" d="100"/>
          <a:sy n="120" d="100"/>
        </p:scale>
        <p:origin x="978"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3" Type="http://schemas.openxmlformats.org/officeDocument/2006/relationships/oleObject" Target="file:///C:\Users\USUARIO\Desktop\INFORMES%20PQRS%202024\INFORMES%20ATENCION%20AL%20USUARIO%20ITP%20VIGENCIA%202024\11.INFORME%20PQRSD%20ITP%20NOVIEMBRE%202024\PORCENTAJE%20INFORME%20PQRSD%20%20NOVIEMBRE%20%202024.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CANALES DE ATENCIÓN </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'total canales de comu noviem'!$F$10</c:f>
              <c:strCache>
                <c:ptCount val="1"/>
                <c:pt idx="0">
                  <c:v>TELEFÓNICO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noviem'!$G$9:$H$9</c:f>
              <c:strCache>
                <c:ptCount val="2"/>
                <c:pt idx="0">
                  <c:v>CANTIDAD</c:v>
                </c:pt>
                <c:pt idx="1">
                  <c:v>PORCENTAJE </c:v>
                </c:pt>
              </c:strCache>
            </c:strRef>
          </c:cat>
          <c:val>
            <c:numRef>
              <c:f>'total canales de comu noviem'!$G$10:$H$10</c:f>
              <c:numCache>
                <c:formatCode>0%</c:formatCode>
                <c:ptCount val="2"/>
                <c:pt idx="0" formatCode="General">
                  <c:v>218</c:v>
                </c:pt>
                <c:pt idx="1">
                  <c:v>0.47186147186147187</c:v>
                </c:pt>
              </c:numCache>
            </c:numRef>
          </c:val>
          <c:extLst>
            <c:ext xmlns:c16="http://schemas.microsoft.com/office/drawing/2014/chart" uri="{C3380CC4-5D6E-409C-BE32-E72D297353CC}">
              <c16:uniqueId val="{00000000-AD43-4A1C-BBC8-029C965E73D7}"/>
            </c:ext>
          </c:extLst>
        </c:ser>
        <c:ser>
          <c:idx val="1"/>
          <c:order val="1"/>
          <c:tx>
            <c:strRef>
              <c:f>'total canales de comu noviem'!$F$11</c:f>
              <c:strCache>
                <c:ptCount val="1"/>
                <c:pt idx="0">
                  <c:v>VIRTUAL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noviem'!$G$9:$H$9</c:f>
              <c:strCache>
                <c:ptCount val="2"/>
                <c:pt idx="0">
                  <c:v>CANTIDAD</c:v>
                </c:pt>
                <c:pt idx="1">
                  <c:v>PORCENTAJE </c:v>
                </c:pt>
              </c:strCache>
            </c:strRef>
          </c:cat>
          <c:val>
            <c:numRef>
              <c:f>'total canales de comu noviem'!$G$11:$H$11</c:f>
              <c:numCache>
                <c:formatCode>0%</c:formatCode>
                <c:ptCount val="2"/>
                <c:pt idx="0" formatCode="General">
                  <c:v>210</c:v>
                </c:pt>
                <c:pt idx="1">
                  <c:v>0.45454545454545453</c:v>
                </c:pt>
              </c:numCache>
            </c:numRef>
          </c:val>
          <c:extLst>
            <c:ext xmlns:c16="http://schemas.microsoft.com/office/drawing/2014/chart" uri="{C3380CC4-5D6E-409C-BE32-E72D297353CC}">
              <c16:uniqueId val="{00000001-AD43-4A1C-BBC8-029C965E73D7}"/>
            </c:ext>
          </c:extLst>
        </c:ser>
        <c:ser>
          <c:idx val="2"/>
          <c:order val="2"/>
          <c:tx>
            <c:strRef>
              <c:f>'total canales de comu noviem'!$F$12</c:f>
              <c:strCache>
                <c:ptCount val="1"/>
                <c:pt idx="0">
                  <c:v>PRESENCIAL Y ESCRITO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noviem'!$G$9:$H$9</c:f>
              <c:strCache>
                <c:ptCount val="2"/>
                <c:pt idx="0">
                  <c:v>CANTIDAD</c:v>
                </c:pt>
                <c:pt idx="1">
                  <c:v>PORCENTAJE </c:v>
                </c:pt>
              </c:strCache>
            </c:strRef>
          </c:cat>
          <c:val>
            <c:numRef>
              <c:f>'total canales de comu noviem'!$G$12:$H$12</c:f>
              <c:numCache>
                <c:formatCode>0%</c:formatCode>
                <c:ptCount val="2"/>
                <c:pt idx="0" formatCode="General">
                  <c:v>34</c:v>
                </c:pt>
                <c:pt idx="1">
                  <c:v>7.3593073593073599E-2</c:v>
                </c:pt>
              </c:numCache>
            </c:numRef>
          </c:val>
          <c:extLst>
            <c:ext xmlns:c16="http://schemas.microsoft.com/office/drawing/2014/chart" uri="{C3380CC4-5D6E-409C-BE32-E72D297353CC}">
              <c16:uniqueId val="{00000002-AD43-4A1C-BBC8-029C965E73D7}"/>
            </c:ext>
          </c:extLst>
        </c:ser>
        <c:ser>
          <c:idx val="3"/>
          <c:order val="3"/>
          <c:tx>
            <c:strRef>
              <c:f>'total canales de comu noviem'!$F$13</c:f>
              <c:strCache>
                <c:ptCount val="1"/>
                <c:pt idx="0">
                  <c:v>TOTAL</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noviem'!$G$9:$H$9</c:f>
              <c:strCache>
                <c:ptCount val="2"/>
                <c:pt idx="0">
                  <c:v>CANTIDAD</c:v>
                </c:pt>
                <c:pt idx="1">
                  <c:v>PORCENTAJE </c:v>
                </c:pt>
              </c:strCache>
            </c:strRef>
          </c:cat>
          <c:val>
            <c:numRef>
              <c:f>'total canales de comu noviem'!$G$13:$H$13</c:f>
              <c:numCache>
                <c:formatCode>0%</c:formatCode>
                <c:ptCount val="2"/>
                <c:pt idx="0" formatCode="General">
                  <c:v>462</c:v>
                </c:pt>
                <c:pt idx="1">
                  <c:v>1</c:v>
                </c:pt>
              </c:numCache>
            </c:numRef>
          </c:val>
          <c:extLst>
            <c:ext xmlns:c16="http://schemas.microsoft.com/office/drawing/2014/chart" uri="{C3380CC4-5D6E-409C-BE32-E72D297353CC}">
              <c16:uniqueId val="{00000003-AD43-4A1C-BBC8-029C965E73D7}"/>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3103310083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180</c:v>
                </c:pt>
                <c:pt idx="1">
                  <c:v>20</c:v>
                </c:pt>
                <c:pt idx="2">
                  <c:v>18</c:v>
                </c:pt>
                <c:pt idx="3">
                  <c:v>218</c:v>
                </c:pt>
              </c:numCache>
            </c:numRef>
          </c:val>
          <c:extLst>
            <c:ext xmlns:c16="http://schemas.microsoft.com/office/drawing/2014/chart" uri="{C3380CC4-5D6E-409C-BE32-E72D297353CC}">
              <c16:uniqueId val="{00000000-A18B-4A4F-9636-71A15A4FC236}"/>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0.82568807339449546</c:v>
                </c:pt>
                <c:pt idx="1">
                  <c:v>9.1743119266055051E-2</c:v>
                </c:pt>
                <c:pt idx="2">
                  <c:v>8.2568807339449546E-2</c:v>
                </c:pt>
                <c:pt idx="3">
                  <c:v>1</c:v>
                </c:pt>
              </c:numCache>
            </c:numRef>
          </c:val>
          <c:extLst>
            <c:ext xmlns:c16="http://schemas.microsoft.com/office/drawing/2014/chart" uri="{C3380CC4-5D6E-409C-BE32-E72D297353CC}">
              <c16:uniqueId val="{00000001-A18B-4A4F-9636-71A15A4FC236}"/>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noviem'!$G$9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noviem'!$F$10:$F$12</c:f>
              <c:strCache>
                <c:ptCount val="3"/>
                <c:pt idx="0">
                  <c:v>atencionalusuario@itp.edu.co</c:v>
                </c:pt>
                <c:pt idx="1">
                  <c:v>notificacionesjudiciales@itp.edu.co</c:v>
                </c:pt>
                <c:pt idx="2">
                  <c:v>TOTAL VIRTUAL </c:v>
                </c:pt>
              </c:strCache>
            </c:strRef>
          </c:cat>
          <c:val>
            <c:numRef>
              <c:f>'canales de comun virtual noviem'!$G$10:$G$12</c:f>
              <c:numCache>
                <c:formatCode>General</c:formatCode>
                <c:ptCount val="3"/>
                <c:pt idx="0">
                  <c:v>210</c:v>
                </c:pt>
                <c:pt idx="1">
                  <c:v>2</c:v>
                </c:pt>
                <c:pt idx="2">
                  <c:v>212</c:v>
                </c:pt>
              </c:numCache>
            </c:numRef>
          </c:val>
          <c:extLst>
            <c:ext xmlns:c16="http://schemas.microsoft.com/office/drawing/2014/chart" uri="{C3380CC4-5D6E-409C-BE32-E72D297353CC}">
              <c16:uniqueId val="{00000000-BBE8-4436-AAE9-921846982842}"/>
            </c:ext>
          </c:extLst>
        </c:ser>
        <c:ser>
          <c:idx val="1"/>
          <c:order val="1"/>
          <c:tx>
            <c:strRef>
              <c:f>'canales de comun virtual noviem'!$H$9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noviem'!$F$10:$F$12</c:f>
              <c:strCache>
                <c:ptCount val="3"/>
                <c:pt idx="0">
                  <c:v>atencionalusuario@itp.edu.co</c:v>
                </c:pt>
                <c:pt idx="1">
                  <c:v>notificacionesjudiciales@itp.edu.co</c:v>
                </c:pt>
                <c:pt idx="2">
                  <c:v>TOTAL VIRTUAL </c:v>
                </c:pt>
              </c:strCache>
            </c:strRef>
          </c:cat>
          <c:val>
            <c:numRef>
              <c:f>'canales de comun virtual noviem'!$H$10:$H$12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BBE8-4436-AAE9-921846982842}"/>
            </c:ext>
          </c:extLst>
        </c:ser>
        <c:dLbls>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2170265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sz="1600" b="1" i="0" baseline="0" dirty="0">
                <a:effectLst/>
              </a:rPr>
              <a:t>PQRSD POR MODALIDAD DE PETICIÓN</a:t>
            </a:r>
            <a:endParaRPr lang="es-CO" sz="1600" dirty="0">
              <a:effectLst/>
            </a:endParaRPr>
          </a:p>
        </c:rich>
      </c:tx>
      <c:layout>
        <c:manualLayout>
          <c:xMode val="edge"/>
          <c:yMode val="edge"/>
          <c:x val="0.27484297172303657"/>
          <c:y val="6.1775904123118834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'tipos pqrs Noviembre 2024'!$G$9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'tipos pqrs Noviembre 2024'!$F$10:$F$16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'tipos pqrs Noviembre 2024'!$G$10:$G$16</c:f>
              <c:numCache>
                <c:formatCode>0</c:formatCode>
                <c:ptCount val="7"/>
                <c:pt idx="0">
                  <c:v>52</c:v>
                </c:pt>
                <c:pt idx="1">
                  <c:v>158</c:v>
                </c:pt>
                <c:pt idx="2">
                  <c:v>0</c:v>
                </c:pt>
                <c:pt idx="3">
                  <c:v>9</c:v>
                </c:pt>
                <c:pt idx="4">
                  <c:v>0</c:v>
                </c:pt>
                <c:pt idx="5">
                  <c:v>0</c:v>
                </c:pt>
                <c:pt idx="6">
                  <c:v>131</c:v>
                </c:pt>
              </c:numCache>
            </c:numRef>
          </c:val>
          <c:extLst>
            <c:ext xmlns:c16="http://schemas.microsoft.com/office/drawing/2014/chart" uri="{C3380CC4-5D6E-409C-BE32-E72D297353CC}">
              <c16:uniqueId val="{00000000-D55E-4ABC-AF94-30C457E03A32}"/>
            </c:ext>
          </c:extLst>
        </c:ser>
        <c:ser>
          <c:idx val="1"/>
          <c:order val="1"/>
          <c:tx>
            <c:strRef>
              <c:f>'tipos pqrs Noviembre 2024'!$H$9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'tipos pqrs Noviembre 2024'!$F$10:$F$16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'tipos pqrs Noviembre 2024'!$H$10:$H$16</c:f>
              <c:numCache>
                <c:formatCode>0%</c:formatCode>
                <c:ptCount val="7"/>
                <c:pt idx="0">
                  <c:v>0.18</c:v>
                </c:pt>
                <c:pt idx="1">
                  <c:v>0.42</c:v>
                </c:pt>
                <c:pt idx="2">
                  <c:v>0</c:v>
                </c:pt>
                <c:pt idx="3">
                  <c:v>2.5714285714285714E-2</c:v>
                </c:pt>
                <c:pt idx="4">
                  <c:v>0</c:v>
                </c:pt>
                <c:pt idx="5">
                  <c:v>0</c:v>
                </c:pt>
                <c:pt idx="6">
                  <c:v>0.37428571428571428</c:v>
                </c:pt>
              </c:numCache>
            </c:numRef>
          </c:val>
          <c:extLst>
            <c:ext xmlns:c16="http://schemas.microsoft.com/office/drawing/2014/chart" uri="{C3380CC4-5D6E-409C-BE32-E72D297353CC}">
              <c16:uniqueId val="{00000001-D55E-4ABC-AF94-30C457E03A32}"/>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S"/>
              <a:t>PETICIONES ATENDIDAS</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val>
            <c:numRef>
              <c:f>'Peticiones por dependencia'!$F$10:$F$24</c:f>
              <c:numCache>
                <c:formatCode>General</c:formatCode>
                <c:ptCount val="15"/>
                <c:pt idx="0">
                  <c:v>64</c:v>
                </c:pt>
                <c:pt idx="1">
                  <c:v>5</c:v>
                </c:pt>
                <c:pt idx="2">
                  <c:v>19</c:v>
                </c:pt>
                <c:pt idx="3">
                  <c:v>7</c:v>
                </c:pt>
                <c:pt idx="4">
                  <c:v>15</c:v>
                </c:pt>
                <c:pt idx="5">
                  <c:v>44</c:v>
                </c:pt>
                <c:pt idx="6">
                  <c:v>8</c:v>
                </c:pt>
                <c:pt idx="7">
                  <c:v>1</c:v>
                </c:pt>
                <c:pt idx="8">
                  <c:v>2</c:v>
                </c:pt>
                <c:pt idx="9">
                  <c:v>2</c:v>
                </c:pt>
                <c:pt idx="10">
                  <c:v>1</c:v>
                </c:pt>
                <c:pt idx="11">
                  <c:v>14</c:v>
                </c:pt>
                <c:pt idx="12">
                  <c:v>3</c:v>
                </c:pt>
                <c:pt idx="13">
                  <c:v>1</c:v>
                </c:pt>
                <c:pt idx="14">
                  <c:v>8</c:v>
                </c:pt>
              </c:numCache>
            </c:numRef>
          </c:val>
          <c:extLst>
            <c:ext xmlns:c16="http://schemas.microsoft.com/office/drawing/2014/chart" uri="{C3380CC4-5D6E-409C-BE32-E72D297353CC}">
              <c16:uniqueId val="{00000000-B979-47D2-BFA6-C71B26668B9D}"/>
            </c:ext>
          </c:extLst>
        </c:ser>
        <c:dLbls>
          <c:showLegendKey val="0"/>
          <c:showVal val="1"/>
          <c:showCatName val="0"/>
          <c:showSerName val="0"/>
          <c:showPercent val="0"/>
          <c:showBubbleSize val="0"/>
        </c:dLbls>
        <c:gapWidth val="65"/>
        <c:shape val="box"/>
        <c:axId val="-217032544"/>
        <c:axId val="-217029280"/>
        <c:axId val="0"/>
      </c:bar3DChart>
      <c:catAx>
        <c:axId val="-217032544"/>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DEPENDENCIA</a:t>
                </a:r>
              </a:p>
            </c:rich>
          </c:tx>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s-CO"/>
            </a:p>
          </c:txPr>
        </c:title>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29280"/>
        <c:crosses val="autoZero"/>
        <c:auto val="1"/>
        <c:lblAlgn val="ctr"/>
        <c:lblOffset val="100"/>
        <c:noMultiLvlLbl val="0"/>
      </c:catAx>
      <c:valAx>
        <c:axId val="-21702928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254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dirty="0"/>
          </a:p>
        </p:txBody>
      </p:sp>
    </p:spTree>
    <p:extLst>
      <p:ext uri="{BB962C8B-B14F-4D97-AF65-F5344CB8AC3E}">
        <p14:creationId xmlns:p14="http://schemas.microsoft.com/office/powerpoint/2010/main" val="3882374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dirty="0"/>
          </a:p>
        </p:txBody>
      </p:sp>
    </p:spTree>
    <p:extLst>
      <p:ext uri="{BB962C8B-B14F-4D97-AF65-F5344CB8AC3E}">
        <p14:creationId xmlns:p14="http://schemas.microsoft.com/office/powerpoint/2010/main" val="983693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a:t>
            </a:r>
            <a:r>
              <a:rPr lang="es-CO" sz="3200" b="1" dirty="0" smtClean="0">
                <a:solidFill>
                  <a:schemeClr val="accent1">
                    <a:lumMod val="50000"/>
                  </a:schemeClr>
                </a:solidFill>
              </a:rPr>
              <a:t>Peticiones, Quejas, </a:t>
            </a:r>
            <a:r>
              <a:rPr lang="es-CO" sz="3200" b="1" dirty="0">
                <a:solidFill>
                  <a:schemeClr val="accent1">
                    <a:lumMod val="50000"/>
                  </a:schemeClr>
                </a:solidFill>
              </a:rPr>
              <a:t>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r>
              <a:rPr lang="es-CO" sz="3200" b="1" dirty="0" smtClean="0">
                <a:solidFill>
                  <a:schemeClr val="accent1">
                    <a:lumMod val="50000"/>
                  </a:schemeClr>
                </a:solidFill>
              </a:rPr>
              <a:t>)</a:t>
            </a:r>
          </a:p>
          <a:p>
            <a:pPr lvl="0" algn="ctr"/>
            <a:r>
              <a:rPr lang="es-CO" sz="3200" b="1" dirty="0" smtClean="0">
                <a:solidFill>
                  <a:schemeClr val="accent1">
                    <a:lumMod val="50000"/>
                  </a:schemeClr>
                </a:solidFill>
              </a:rPr>
              <a:t> </a:t>
            </a:r>
            <a:r>
              <a:rPr lang="es-CO" sz="3200" b="1" dirty="0" smtClean="0">
                <a:solidFill>
                  <a:schemeClr val="accent1">
                    <a:lumMod val="50000"/>
                  </a:schemeClr>
                </a:solidFill>
              </a:rPr>
              <a:t>noviembre/2024</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311987" y="2370208"/>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smtClean="0"/>
              <a:t>              </a:t>
            </a:r>
          </a:p>
          <a:p>
            <a:pPr algn="just"/>
            <a:endParaRPr lang="es-CO" dirty="0"/>
          </a:p>
          <a:p>
            <a:pPr algn="just"/>
            <a:r>
              <a:rPr lang="es-CO" dirty="0" smtClean="0"/>
              <a:t>              El </a:t>
            </a:r>
            <a:r>
              <a:rPr lang="es-CO" dirty="0"/>
              <a:t>presente documento corresponde al Informe de Peticiones, Quejas,</a:t>
            </a:r>
          </a:p>
          <a:p>
            <a:pPr algn="just"/>
            <a:r>
              <a:rPr lang="es-CO" dirty="0" smtClean="0"/>
              <a:t>              Reclamos</a:t>
            </a:r>
            <a:r>
              <a:rPr lang="es-CO" dirty="0"/>
              <a:t>, Sugerencias y Denuncias (PQRSD) recibidas y atendidas por </a:t>
            </a:r>
            <a:r>
              <a:rPr lang="es-CO" dirty="0" smtClean="0"/>
              <a:t>la</a:t>
            </a:r>
            <a:endParaRPr lang="es-CO" dirty="0"/>
          </a:p>
          <a:p>
            <a:pPr algn="just"/>
            <a:r>
              <a:rPr lang="es-CO" dirty="0" smtClean="0"/>
              <a:t>              Oficina de atención al usuario del Instituto Tecnológico del Putumayo </a:t>
            </a:r>
            <a:endParaRPr lang="es-CO" dirty="0"/>
          </a:p>
          <a:p>
            <a:pPr algn="just"/>
            <a:r>
              <a:rPr lang="es-CO" dirty="0" smtClean="0"/>
              <a:t>              Correspondiente al mes de Noviembre de </a:t>
            </a:r>
            <a:r>
              <a:rPr lang="es-CO" dirty="0" smtClean="0"/>
              <a:t>2024. </a:t>
            </a:r>
            <a:endParaRPr lang="es-CO" dirty="0" smtClean="0"/>
          </a:p>
          <a:p>
            <a:pPr algn="just"/>
            <a:endParaRPr lang="es-CO" dirty="0"/>
          </a:p>
          <a:p>
            <a:pPr algn="just"/>
            <a:r>
              <a:rPr lang="es-CO" dirty="0" smtClean="0"/>
              <a:t>               De </a:t>
            </a:r>
            <a:r>
              <a:rPr lang="es-CO" dirty="0"/>
              <a:t>acuerdo con los datos </a:t>
            </a:r>
            <a:r>
              <a:rPr lang="es-CO" dirty="0" smtClean="0"/>
              <a:t>arrojados por </a:t>
            </a:r>
            <a:r>
              <a:rPr lang="es-CO" dirty="0"/>
              <a:t>los canales de </a:t>
            </a:r>
            <a:r>
              <a:rPr lang="es-CO" dirty="0" smtClean="0"/>
              <a:t>atención, </a:t>
            </a:r>
          </a:p>
          <a:p>
            <a:pPr algn="just"/>
            <a:r>
              <a:rPr lang="es-CO" dirty="0"/>
              <a:t> </a:t>
            </a:r>
            <a:r>
              <a:rPr lang="es-CO" dirty="0" smtClean="0"/>
              <a:t>              durante </a:t>
            </a:r>
            <a:r>
              <a:rPr lang="es-CO" dirty="0"/>
              <a:t>en el mes de </a:t>
            </a:r>
            <a:r>
              <a:rPr lang="es-CO" dirty="0" smtClean="0"/>
              <a:t>Noviembre, </a:t>
            </a:r>
            <a:r>
              <a:rPr lang="es-CO" dirty="0"/>
              <a:t>se </a:t>
            </a:r>
            <a:r>
              <a:rPr lang="es-CO" dirty="0">
                <a:solidFill>
                  <a:schemeClr val="tx1"/>
                </a:solidFill>
              </a:rPr>
              <a:t>recibieron </a:t>
            </a:r>
            <a:r>
              <a:rPr lang="es-CO" dirty="0" smtClean="0">
                <a:solidFill>
                  <a:schemeClr val="tx1"/>
                </a:solidFill>
              </a:rPr>
              <a:t>(462) </a:t>
            </a:r>
            <a:r>
              <a:rPr lang="es-CO" dirty="0" smtClean="0"/>
              <a:t>PQRSD</a:t>
            </a:r>
          </a:p>
          <a:p>
            <a:pPr algn="just"/>
            <a:r>
              <a:rPr lang="es-CO" dirty="0" smtClean="0"/>
              <a:t>               garantizando el registro del 100% y teniendo en cuenta lo reportado </a:t>
            </a:r>
          </a:p>
          <a:p>
            <a:pPr algn="just"/>
            <a:r>
              <a:rPr lang="es-CO" dirty="0" smtClean="0"/>
              <a:t>               les </a:t>
            </a:r>
            <a:r>
              <a:rPr lang="es-CO" dirty="0"/>
              <a:t>fue asignado </a:t>
            </a:r>
            <a:r>
              <a:rPr lang="es-CO" dirty="0" smtClean="0"/>
              <a:t>su </a:t>
            </a:r>
            <a:r>
              <a:rPr lang="es-CO" dirty="0"/>
              <a:t>trámite, </a:t>
            </a:r>
            <a:r>
              <a:rPr lang="es-CO" dirty="0" smtClean="0"/>
              <a:t>no se negó </a:t>
            </a:r>
            <a:r>
              <a:rPr lang="es-CO" dirty="0"/>
              <a:t>el acceso a ninguna de ellas.</a:t>
            </a:r>
          </a:p>
          <a:p>
            <a:pPr algn="just"/>
            <a:r>
              <a:rPr lang="es-CO" dirty="0" smtClean="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895041" y="2914788"/>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951703" y="3748920"/>
            <a:ext cx="3123117" cy="1015663"/>
          </a:xfrm>
          <a:prstGeom prst="rect">
            <a:avLst/>
          </a:prstGeom>
          <a:noFill/>
        </p:spPr>
        <p:txBody>
          <a:bodyPr wrap="square" rtlCol="0" anchor="ctr">
            <a:spAutoFit/>
          </a:bodyPr>
          <a:lstStyle/>
          <a:p>
            <a:pPr algn="ctr"/>
            <a:r>
              <a:rPr lang="es-CO" sz="2000" b="1" dirty="0" smtClean="0">
                <a:solidFill>
                  <a:schemeClr val="accent1">
                    <a:lumMod val="50000"/>
                  </a:schemeClr>
                </a:solidFill>
                <a:latin typeface="Calibri"/>
                <a:ea typeface="Calibri"/>
                <a:cs typeface="Calibri"/>
                <a:sym typeface="Calibri"/>
              </a:rPr>
              <a:t>PQRS </a:t>
            </a:r>
          </a:p>
          <a:p>
            <a:pPr algn="ctr"/>
            <a:r>
              <a:rPr lang="es-CO" sz="2000" b="1" dirty="0" smtClean="0">
                <a:solidFill>
                  <a:schemeClr val="accent1">
                    <a:lumMod val="50000"/>
                  </a:schemeClr>
                </a:solidFill>
                <a:latin typeface="Calibri"/>
                <a:ea typeface="Calibri"/>
                <a:cs typeface="Calibri"/>
                <a:sym typeface="Calibri"/>
              </a:rPr>
              <a:t>Recibidas por canal de atención</a:t>
            </a:r>
            <a:endParaRPr lang="es-CO" sz="2000" b="1" dirty="0">
              <a:solidFill>
                <a:schemeClr val="accent1">
                  <a:lumMod val="50000"/>
                </a:schemeClr>
              </a:solidFill>
              <a:latin typeface="Calibri"/>
              <a:ea typeface="Calibri"/>
              <a:cs typeface="Calibri"/>
              <a:sym typeface="Calibri"/>
            </a:endParaRPr>
          </a:p>
        </p:txBody>
      </p:sp>
      <p:graphicFrame>
        <p:nvGraphicFramePr>
          <p:cNvPr id="13" name="Gráfico 12"/>
          <p:cNvGraphicFramePr>
            <a:graphicFrameLocks/>
          </p:cNvGraphicFramePr>
          <p:nvPr>
            <p:extLst>
              <p:ext uri="{D42A27DB-BD31-4B8C-83A1-F6EECF244321}">
                <p14:modId xmlns:p14="http://schemas.microsoft.com/office/powerpoint/2010/main" val="3545417695"/>
              </p:ext>
            </p:extLst>
          </p:nvPr>
        </p:nvGraphicFramePr>
        <p:xfrm>
          <a:off x="5820810" y="2828001"/>
          <a:ext cx="5400676" cy="2857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75648" y="67074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881029" y="385476"/>
            <a:ext cx="11069781" cy="3868472"/>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515845" y="504685"/>
            <a:ext cx="1145700" cy="3600175"/>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260486" y="790098"/>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smtClean="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22975" y="993563"/>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24" name="Rectángulo 23"/>
          <p:cNvSpPr/>
          <p:nvPr/>
        </p:nvSpPr>
        <p:spPr>
          <a:xfrm>
            <a:off x="5196779" y="618326"/>
            <a:ext cx="5434114" cy="1954381"/>
          </a:xfrm>
          <a:prstGeom prst="rect">
            <a:avLst/>
          </a:prstGeom>
        </p:spPr>
        <p:txBody>
          <a:bodyPr wrap="square">
            <a:spAutoFit/>
          </a:bodyPr>
          <a:lstStyle/>
          <a:p>
            <a:pPr algn="just"/>
            <a:r>
              <a:rPr lang="es-CO" sz="1100" dirty="0" smtClean="0">
                <a:solidFill>
                  <a:schemeClr val="tx1"/>
                </a:solidFill>
              </a:rPr>
              <a:t>Las llamadas recibidas</a:t>
            </a:r>
            <a:r>
              <a:rPr lang="es-CO" sz="1100" dirty="0">
                <a:solidFill>
                  <a:schemeClr val="tx1"/>
                </a:solidFill>
              </a:rPr>
              <a:t>: Representan la mayoría de las interacciones con el </a:t>
            </a:r>
            <a:r>
              <a:rPr lang="es-CO" sz="1100" dirty="0" smtClean="0">
                <a:solidFill>
                  <a:schemeClr val="tx1"/>
                </a:solidFill>
              </a:rPr>
              <a:t>83%, </a:t>
            </a:r>
            <a:r>
              <a:rPr lang="es-CO" sz="1100" dirty="0">
                <a:solidFill>
                  <a:schemeClr val="tx1"/>
                </a:solidFill>
              </a:rPr>
              <a:t>lo que indica que este canal es el principal punto de contacto para los usuarios que buscan comunicarse con el Instituto. Brindando información respecto de fechas de </a:t>
            </a:r>
            <a:r>
              <a:rPr lang="es-CO" sz="1100" dirty="0" smtClean="0">
                <a:solidFill>
                  <a:schemeClr val="tx1"/>
                </a:solidFill>
              </a:rPr>
              <a:t>exámenes finales, </a:t>
            </a:r>
            <a:r>
              <a:rPr lang="es-CO" sz="1100" dirty="0">
                <a:solidFill>
                  <a:schemeClr val="tx1"/>
                </a:solidFill>
              </a:rPr>
              <a:t>supletorios, reporte de notas SIGEDIN, </a:t>
            </a:r>
            <a:r>
              <a:rPr lang="es-CO" sz="1100" dirty="0" smtClean="0">
                <a:solidFill>
                  <a:schemeClr val="tx1"/>
                </a:solidFill>
              </a:rPr>
              <a:t>Semana Universitaria, </a:t>
            </a:r>
            <a:r>
              <a:rPr lang="es-CO" sz="1100" dirty="0">
                <a:solidFill>
                  <a:schemeClr val="tx1"/>
                </a:solidFill>
              </a:rPr>
              <a:t>inscripción de opciones de grado y entrega de informes </a:t>
            </a:r>
            <a:r>
              <a:rPr lang="es-CO" sz="1100" dirty="0" smtClean="0">
                <a:solidFill>
                  <a:schemeClr val="tx1"/>
                </a:solidFill>
              </a:rPr>
              <a:t>finales. </a:t>
            </a:r>
          </a:p>
          <a:p>
            <a:pPr algn="just"/>
            <a:endParaRPr lang="es-CO" sz="1100" dirty="0">
              <a:solidFill>
                <a:schemeClr val="tx1"/>
              </a:solidFill>
            </a:endParaRPr>
          </a:p>
          <a:p>
            <a:pPr algn="just"/>
            <a:r>
              <a:rPr lang="es-CO" sz="1100" dirty="0" smtClean="0">
                <a:solidFill>
                  <a:schemeClr val="tx1"/>
                </a:solidFill>
              </a:rPr>
              <a:t>Lo anterior sugiere </a:t>
            </a:r>
            <a:r>
              <a:rPr lang="es-CO" sz="1100" dirty="0">
                <a:solidFill>
                  <a:schemeClr val="tx1"/>
                </a:solidFill>
              </a:rPr>
              <a:t>que la mayoría de las interacciones con los usuarios se realizan a través de llamadas telefónicas entrantes, seguidas de un menor número de llamadas realizadas por la institución. Aunque las llamadas perdidas representan un pequeño porcentaje del total, aún podrían ser significativas en términos de oportunidades perdidas de comunicación con los usuarios.</a:t>
            </a:r>
          </a:p>
        </p:txBody>
      </p:sp>
      <p:graphicFrame>
        <p:nvGraphicFramePr>
          <p:cNvPr id="2" name="Tabla 1"/>
          <p:cNvGraphicFramePr>
            <a:graphicFrameLocks noGrp="1"/>
          </p:cNvGraphicFramePr>
          <p:nvPr>
            <p:extLst>
              <p:ext uri="{D42A27DB-BD31-4B8C-83A1-F6EECF244321}">
                <p14:modId xmlns:p14="http://schemas.microsoft.com/office/powerpoint/2010/main" val="3644642794"/>
              </p:ext>
            </p:extLst>
          </p:nvPr>
        </p:nvGraphicFramePr>
        <p:xfrm>
          <a:off x="5267862" y="2686348"/>
          <a:ext cx="4958718" cy="1376084"/>
        </p:xfrm>
        <a:graphic>
          <a:graphicData uri="http://schemas.openxmlformats.org/drawingml/2006/table">
            <a:tbl>
              <a:tblPr/>
              <a:tblGrid>
                <a:gridCol w="1894987">
                  <a:extLst>
                    <a:ext uri="{9D8B030D-6E8A-4147-A177-3AD203B41FA5}">
                      <a16:colId xmlns:a16="http://schemas.microsoft.com/office/drawing/2014/main" val="651276705"/>
                    </a:ext>
                  </a:extLst>
                </a:gridCol>
                <a:gridCol w="1434318">
                  <a:extLst>
                    <a:ext uri="{9D8B030D-6E8A-4147-A177-3AD203B41FA5}">
                      <a16:colId xmlns:a16="http://schemas.microsoft.com/office/drawing/2014/main" val="2798641831"/>
                    </a:ext>
                  </a:extLst>
                </a:gridCol>
                <a:gridCol w="1629413">
                  <a:extLst>
                    <a:ext uri="{9D8B030D-6E8A-4147-A177-3AD203B41FA5}">
                      <a16:colId xmlns:a16="http://schemas.microsoft.com/office/drawing/2014/main" val="1178562128"/>
                    </a:ext>
                  </a:extLst>
                </a:gridCol>
              </a:tblGrid>
              <a:tr h="553820">
                <a:tc>
                  <a:txBody>
                    <a:bodyPr/>
                    <a:lstStyle/>
                    <a:p>
                      <a:pPr algn="ctr" rtl="0" fontAlgn="ctr"/>
                      <a:r>
                        <a:rPr lang="es-CO" sz="1400" b="1" i="0" u="none" strike="noStrike">
                          <a:solidFill>
                            <a:srgbClr val="FFFFFF"/>
                          </a:solidFill>
                          <a:effectLst/>
                          <a:latin typeface="Calibri" panose="020F0502020204030204" pitchFamily="34" charset="0"/>
                        </a:rPr>
                        <a:t>CANALES DE INTERACCION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dirty="0">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4166966361"/>
                  </a:ext>
                </a:extLst>
              </a:tr>
              <a:tr h="205566">
                <a:tc>
                  <a:txBody>
                    <a:bodyPr/>
                    <a:lstStyle/>
                    <a:p>
                      <a:pPr algn="l" rtl="0" fontAlgn="ctr"/>
                      <a:r>
                        <a:rPr lang="es-CO" sz="1000" b="0" i="0" u="none" strike="noStrike" dirty="0">
                          <a:solidFill>
                            <a:srgbClr val="000000"/>
                          </a:solidFill>
                          <a:effectLst/>
                          <a:latin typeface="Calibri" panose="020F0502020204030204" pitchFamily="34" charset="0"/>
                        </a:rPr>
                        <a:t>LLAMADAS RECIBIDAS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180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222035862"/>
                  </a:ext>
                </a:extLst>
              </a:tr>
              <a:tr h="205566">
                <a:tc>
                  <a:txBody>
                    <a:bodyPr/>
                    <a:lstStyle/>
                    <a:p>
                      <a:pPr algn="l" rtl="0" fontAlgn="ctr"/>
                      <a:r>
                        <a:rPr lang="es-CO" sz="1000" b="0" i="0" u="none" strike="noStrike">
                          <a:solidFill>
                            <a:srgbClr val="000000"/>
                          </a:solidFill>
                          <a:effectLst/>
                          <a:latin typeface="Calibri" panose="020F0502020204030204" pitchFamily="34" charset="0"/>
                        </a:rPr>
                        <a:t>LLAMADAS REALIZADAS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dirty="0">
                          <a:solidFill>
                            <a:srgbClr val="000000"/>
                          </a:solidFill>
                          <a:effectLst/>
                          <a:latin typeface="Arial" panose="020B0604020202020204" pitchFamily="34" charset="0"/>
                        </a:rPr>
                        <a:t>20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dirty="0">
                          <a:solidFill>
                            <a:srgbClr val="000000"/>
                          </a:solidFill>
                          <a:effectLst/>
                          <a:latin typeface="Arial" panose="020B0604020202020204" pitchFamily="34" charset="0"/>
                        </a:rPr>
                        <a:t>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62057505"/>
                  </a:ext>
                </a:extLst>
              </a:tr>
              <a:tr h="205566">
                <a:tc>
                  <a:txBody>
                    <a:bodyPr/>
                    <a:lstStyle/>
                    <a:p>
                      <a:pPr algn="l" rtl="0" fontAlgn="ctr"/>
                      <a:r>
                        <a:rPr lang="es-CO" sz="1000" b="0" i="0" u="none" strike="noStrike">
                          <a:solidFill>
                            <a:srgbClr val="000000"/>
                          </a:solidFill>
                          <a:effectLst/>
                          <a:latin typeface="Calibri" panose="020F0502020204030204" pitchFamily="34" charset="0"/>
                        </a:rPr>
                        <a:t>LLAMADAS PERDIDAS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18</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dirty="0">
                          <a:solidFill>
                            <a:srgbClr val="000000"/>
                          </a:solidFill>
                          <a:effectLst/>
                          <a:latin typeface="Arial" panose="020B0604020202020204" pitchFamily="34" charset="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869404264"/>
                  </a:ext>
                </a:extLst>
              </a:tr>
              <a:tr h="205566">
                <a:tc>
                  <a:txBody>
                    <a:bodyPr/>
                    <a:lstStyle/>
                    <a:p>
                      <a:pPr algn="l" rtl="0" fontAlgn="ctr"/>
                      <a:r>
                        <a:rPr lang="es-CO" sz="1000" b="0" i="0" u="none" strike="noStrike">
                          <a:solidFill>
                            <a:srgbClr val="000000"/>
                          </a:solidFill>
                          <a:effectLst/>
                          <a:latin typeface="Calibri" panose="020F0502020204030204" pitchFamily="34" charset="0"/>
                        </a:rPr>
                        <a:t>TOTAL DE LLAMADAS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Calibri" panose="020F0502020204030204" pitchFamily="34" charset="0"/>
                        </a:rPr>
                        <a:t>218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dirty="0">
                          <a:solidFill>
                            <a:srgbClr val="000000"/>
                          </a:solidFill>
                          <a:effectLst/>
                          <a:latin typeface="Arial" panose="020B0604020202020204" pitchFamily="34" charset="0"/>
                        </a:rPr>
                        <a:t>100%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732256997"/>
                  </a:ext>
                </a:extLst>
              </a:tr>
            </a:tbl>
          </a:graphicData>
        </a:graphic>
      </p:graphicFrame>
      <p:graphicFrame>
        <p:nvGraphicFramePr>
          <p:cNvPr id="22" name="Gráfico 21"/>
          <p:cNvGraphicFramePr>
            <a:graphicFrameLocks/>
          </p:cNvGraphicFramePr>
          <p:nvPr>
            <p:extLst>
              <p:ext uri="{D42A27DB-BD31-4B8C-83A1-F6EECF244321}">
                <p14:modId xmlns:p14="http://schemas.microsoft.com/office/powerpoint/2010/main" val="3587114688"/>
              </p:ext>
            </p:extLst>
          </p:nvPr>
        </p:nvGraphicFramePr>
        <p:xfrm>
          <a:off x="1101026" y="670749"/>
          <a:ext cx="4638674" cy="23336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2644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DF8D4B28-B349-4FE6-9944-1158E9E01977}"/>
              </a:ext>
            </a:extLst>
          </p:cNvPr>
          <p:cNvSpPr>
            <a:spLocks noChangeArrowheads="1"/>
          </p:cNvSpPr>
          <p:nvPr/>
        </p:nvSpPr>
        <p:spPr bwMode="auto">
          <a:xfrm>
            <a:off x="820770" y="1455512"/>
            <a:ext cx="11069782" cy="3546993"/>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590427" y="1709530"/>
            <a:ext cx="977148" cy="3117549"/>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4" name="Rectángulo 3"/>
          <p:cNvSpPr/>
          <p:nvPr/>
        </p:nvSpPr>
        <p:spPr>
          <a:xfrm>
            <a:off x="5819516" y="1591028"/>
            <a:ext cx="4696084" cy="2477601"/>
          </a:xfrm>
          <a:prstGeom prst="rect">
            <a:avLst/>
          </a:prstGeom>
        </p:spPr>
        <p:txBody>
          <a:bodyPr wrap="square">
            <a:spAutoFit/>
          </a:bodyPr>
          <a:lstStyle/>
          <a:p>
            <a:pPr algn="just"/>
            <a:r>
              <a:rPr lang="es-CO" sz="1200" dirty="0">
                <a:latin typeface="Arial" panose="020B0604020202020204" pitchFamily="34" charset="0"/>
                <a:cs typeface="Arial" panose="020B0604020202020204" pitchFamily="34" charset="0"/>
              </a:rPr>
              <a:t>Canales de Atención:</a:t>
            </a:r>
          </a:p>
          <a:p>
            <a:pPr algn="just"/>
            <a:endParaRPr lang="es-CO" sz="1200" dirty="0" smtClean="0">
              <a:latin typeface="Arial" panose="020B0604020202020204" pitchFamily="34" charset="0"/>
              <a:cs typeface="Arial" panose="020B0604020202020204" pitchFamily="34" charset="0"/>
            </a:endParaRPr>
          </a:p>
          <a:p>
            <a:pPr algn="just"/>
            <a:r>
              <a:rPr lang="es-CO" sz="1200" dirty="0" smtClean="0">
                <a:latin typeface="Arial" panose="020B0604020202020204" pitchFamily="34" charset="0"/>
                <a:cs typeface="Arial" panose="020B0604020202020204" pitchFamily="34" charset="0"/>
              </a:rPr>
              <a:t>Atención </a:t>
            </a:r>
            <a:r>
              <a:rPr lang="es-CO" sz="1200" dirty="0">
                <a:latin typeface="Arial" panose="020B0604020202020204" pitchFamily="34" charset="0"/>
                <a:cs typeface="Arial" panose="020B0604020202020204" pitchFamily="34" charset="0"/>
              </a:rPr>
              <a:t>al Usuario (atencionalusuario@itp.edu.co): Representa el 97% del total, con </a:t>
            </a:r>
            <a:r>
              <a:rPr lang="es-CO" sz="1200" dirty="0" smtClean="0">
                <a:latin typeface="Arial" panose="020B0604020202020204" pitchFamily="34" charset="0"/>
                <a:cs typeface="Arial" panose="020B0604020202020204" pitchFamily="34" charset="0"/>
              </a:rPr>
              <a:t>210 </a:t>
            </a:r>
            <a:r>
              <a:rPr lang="es-CO" sz="1200" dirty="0">
                <a:latin typeface="Arial" panose="020B0604020202020204" pitchFamily="34" charset="0"/>
                <a:cs typeface="Arial" panose="020B0604020202020204" pitchFamily="34" charset="0"/>
              </a:rPr>
              <a:t>interacciones realizadas a través de este canal. Esto indica que la gran mayoría de las interacciones virtuales provienen de la dirección de correo electrónico dedicada a la atención al usuario</a:t>
            </a:r>
            <a:r>
              <a:rPr lang="es-CO" sz="1200" dirty="0" smtClean="0">
                <a:latin typeface="Arial" panose="020B0604020202020204" pitchFamily="34" charset="0"/>
                <a:cs typeface="Arial" panose="020B0604020202020204" pitchFamily="34" charset="0"/>
              </a:rPr>
              <a:t>.</a:t>
            </a:r>
          </a:p>
          <a:p>
            <a:pPr algn="just"/>
            <a:endParaRPr lang="es-CO" sz="1200" dirty="0">
              <a:latin typeface="Arial" panose="020B0604020202020204" pitchFamily="34" charset="0"/>
              <a:cs typeface="Arial" panose="020B0604020202020204" pitchFamily="34" charset="0"/>
            </a:endParaRPr>
          </a:p>
          <a:p>
            <a:pPr algn="just"/>
            <a:r>
              <a:rPr lang="es-CO" sz="1200" dirty="0">
                <a:latin typeface="Arial" panose="020B0604020202020204" pitchFamily="34" charset="0"/>
                <a:cs typeface="Arial" panose="020B0604020202020204" pitchFamily="34" charset="0"/>
              </a:rPr>
              <a:t>Notificaciones Judiciales (notificacionesjudiciales@itp.edu.co): Representa el 3% del total, con solo </a:t>
            </a:r>
            <a:r>
              <a:rPr lang="es-CO" sz="1200" dirty="0" smtClean="0">
                <a:latin typeface="Arial" panose="020B0604020202020204" pitchFamily="34" charset="0"/>
                <a:cs typeface="Arial" panose="020B0604020202020204" pitchFamily="34" charset="0"/>
              </a:rPr>
              <a:t>2 </a:t>
            </a:r>
            <a:r>
              <a:rPr lang="es-CO" sz="1200" dirty="0">
                <a:latin typeface="Arial" panose="020B0604020202020204" pitchFamily="34" charset="0"/>
                <a:cs typeface="Arial" panose="020B0604020202020204" pitchFamily="34" charset="0"/>
              </a:rPr>
              <a:t>interacciones registradas en este canal. Esto sugiere que las </a:t>
            </a:r>
            <a:r>
              <a:rPr lang="es-CO" sz="1200" dirty="0" smtClean="0">
                <a:latin typeface="Arial" panose="020B0604020202020204" pitchFamily="34" charset="0"/>
                <a:cs typeface="Arial" panose="020B0604020202020204" pitchFamily="34" charset="0"/>
              </a:rPr>
              <a:t>comunicaciones </a:t>
            </a:r>
            <a:r>
              <a:rPr lang="es-CO" sz="1200" dirty="0">
                <a:latin typeface="Arial" panose="020B0604020202020204" pitchFamily="34" charset="0"/>
                <a:cs typeface="Arial" panose="020B0604020202020204" pitchFamily="34" charset="0"/>
              </a:rPr>
              <a:t>relacionadas con asuntos judiciales son </a:t>
            </a:r>
            <a:r>
              <a:rPr lang="es-CO" sz="1200" dirty="0" smtClean="0">
                <a:latin typeface="Arial" panose="020B0604020202020204" pitchFamily="34" charset="0"/>
                <a:cs typeface="Arial" panose="020B0604020202020204" pitchFamily="34" charset="0"/>
              </a:rPr>
              <a:t>menos frecuentes. </a:t>
            </a:r>
          </a:p>
          <a:p>
            <a:pPr algn="just"/>
            <a:endParaRPr lang="es-CO" sz="1100" dirty="0" smtClean="0">
              <a:latin typeface="Arial" panose="020B0604020202020204" pitchFamily="34" charset="0"/>
              <a:cs typeface="Arial" panose="020B0604020202020204" pitchFamily="34" charset="0"/>
            </a:endParaRPr>
          </a:p>
        </p:txBody>
      </p:sp>
      <p:sp>
        <p:nvSpPr>
          <p:cNvPr id="6" name="Freeform 13">
            <a:extLst>
              <a:ext uri="{FF2B5EF4-FFF2-40B4-BE49-F238E27FC236}">
                <a16:creationId xmlns:a16="http://schemas.microsoft.com/office/drawing/2014/main" id="{33B24E21-14DA-4E1D-9189-738A452658B8}"/>
              </a:ext>
            </a:extLst>
          </p:cNvPr>
          <p:cNvSpPr>
            <a:spLocks noChangeArrowheads="1"/>
          </p:cNvSpPr>
          <p:nvPr/>
        </p:nvSpPr>
        <p:spPr bwMode="auto">
          <a:xfrm>
            <a:off x="78715" y="1812083"/>
            <a:ext cx="1648628" cy="1696754"/>
          </a:xfrm>
          <a:custGeom>
            <a:avLst/>
            <a:gdLst>
              <a:gd name="T0" fmla="*/ 1938 w 3875"/>
              <a:gd name="T1" fmla="*/ 3876 h 3877"/>
              <a:gd name="T2" fmla="*/ 0 w 3875"/>
              <a:gd name="T3" fmla="*/ 1938 h 3877"/>
              <a:gd name="T4" fmla="*/ 1938 w 3875"/>
              <a:gd name="T5" fmla="*/ 0 h 3877"/>
              <a:gd name="T6" fmla="*/ 3874 w 3875"/>
              <a:gd name="T7" fmla="*/ 1938 h 3877"/>
              <a:gd name="T8" fmla="*/ 1938 w 3875"/>
              <a:gd name="T9" fmla="*/ 3876 h 3877"/>
            </a:gdLst>
            <a:ahLst/>
            <a:cxnLst>
              <a:cxn ang="0">
                <a:pos x="T0" y="T1"/>
              </a:cxn>
              <a:cxn ang="0">
                <a:pos x="T2" y="T3"/>
              </a:cxn>
              <a:cxn ang="0">
                <a:pos x="T4" y="T5"/>
              </a:cxn>
              <a:cxn ang="0">
                <a:pos x="T6" y="T7"/>
              </a:cxn>
              <a:cxn ang="0">
                <a:pos x="T8" y="T9"/>
              </a:cxn>
            </a:cxnLst>
            <a:rect l="0" t="0" r="r" b="b"/>
            <a:pathLst>
              <a:path w="3875" h="3877">
                <a:moveTo>
                  <a:pt x="1938" y="3876"/>
                </a:moveTo>
                <a:lnTo>
                  <a:pt x="0" y="1938"/>
                </a:lnTo>
                <a:lnTo>
                  <a:pt x="1938" y="0"/>
                </a:lnTo>
                <a:lnTo>
                  <a:pt x="3874" y="1938"/>
                </a:lnTo>
                <a:lnTo>
                  <a:pt x="1938" y="3876"/>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14">
            <a:extLst>
              <a:ext uri="{FF2B5EF4-FFF2-40B4-BE49-F238E27FC236}">
                <a16:creationId xmlns:a16="http://schemas.microsoft.com/office/drawing/2014/main" id="{633D2021-5E31-4A8D-9E79-616FC4ECD106}"/>
              </a:ext>
            </a:extLst>
          </p:cNvPr>
          <p:cNvSpPr>
            <a:spLocks noChangeArrowheads="1"/>
          </p:cNvSpPr>
          <p:nvPr/>
        </p:nvSpPr>
        <p:spPr bwMode="auto">
          <a:xfrm>
            <a:off x="312590" y="2017887"/>
            <a:ext cx="1308035" cy="1311893"/>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8" name="TextBox 46">
            <a:extLst>
              <a:ext uri="{FF2B5EF4-FFF2-40B4-BE49-F238E27FC236}">
                <a16:creationId xmlns:a16="http://schemas.microsoft.com/office/drawing/2014/main" id="{4794AFEB-6C89-4E53-96F9-B5669614CA6B}"/>
              </a:ext>
            </a:extLst>
          </p:cNvPr>
          <p:cNvSpPr txBox="1"/>
          <p:nvPr/>
        </p:nvSpPr>
        <p:spPr>
          <a:xfrm>
            <a:off x="491378" y="2242064"/>
            <a:ext cx="860227"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graphicFrame>
        <p:nvGraphicFramePr>
          <p:cNvPr id="10" name="Gráfico 9"/>
          <p:cNvGraphicFramePr>
            <a:graphicFrameLocks/>
          </p:cNvGraphicFramePr>
          <p:nvPr>
            <p:extLst>
              <p:ext uri="{D42A27DB-BD31-4B8C-83A1-F6EECF244321}">
                <p14:modId xmlns:p14="http://schemas.microsoft.com/office/powerpoint/2010/main" val="502022559"/>
              </p:ext>
            </p:extLst>
          </p:nvPr>
        </p:nvGraphicFramePr>
        <p:xfrm>
          <a:off x="1297366" y="1709530"/>
          <a:ext cx="4343401" cy="24288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Tabla 10"/>
          <p:cNvGraphicFramePr>
            <a:graphicFrameLocks noGrp="1"/>
          </p:cNvGraphicFramePr>
          <p:nvPr>
            <p:extLst>
              <p:ext uri="{D42A27DB-BD31-4B8C-83A1-F6EECF244321}">
                <p14:modId xmlns:p14="http://schemas.microsoft.com/office/powerpoint/2010/main" val="891462321"/>
              </p:ext>
            </p:extLst>
          </p:nvPr>
        </p:nvGraphicFramePr>
        <p:xfrm>
          <a:off x="5894857" y="3835807"/>
          <a:ext cx="4521200" cy="876300"/>
        </p:xfrm>
        <a:graphic>
          <a:graphicData uri="http://schemas.openxmlformats.org/drawingml/2006/table">
            <a:tbl>
              <a:tblPr/>
              <a:tblGrid>
                <a:gridCol w="2006600">
                  <a:extLst>
                    <a:ext uri="{9D8B030D-6E8A-4147-A177-3AD203B41FA5}">
                      <a16:colId xmlns:a16="http://schemas.microsoft.com/office/drawing/2014/main" val="4174329261"/>
                    </a:ext>
                  </a:extLst>
                </a:gridCol>
                <a:gridCol w="1117600">
                  <a:extLst>
                    <a:ext uri="{9D8B030D-6E8A-4147-A177-3AD203B41FA5}">
                      <a16:colId xmlns:a16="http://schemas.microsoft.com/office/drawing/2014/main" val="3084900852"/>
                    </a:ext>
                  </a:extLst>
                </a:gridCol>
                <a:gridCol w="1397000">
                  <a:extLst>
                    <a:ext uri="{9D8B030D-6E8A-4147-A177-3AD203B41FA5}">
                      <a16:colId xmlns:a16="http://schemas.microsoft.com/office/drawing/2014/main" val="1820452970"/>
                    </a:ext>
                  </a:extLst>
                </a:gridCol>
              </a:tblGrid>
              <a:tr h="247650">
                <a:tc>
                  <a:txBody>
                    <a:bodyPr/>
                    <a:lstStyle/>
                    <a:p>
                      <a:pPr algn="ctr" rtl="0" fontAlgn="ctr"/>
                      <a:r>
                        <a:rPr lang="es-CO" sz="1400" b="1" i="0" u="none" strike="noStrike">
                          <a:solidFill>
                            <a:srgbClr val="FFFFFF"/>
                          </a:solidFill>
                          <a:effectLst/>
                          <a:latin typeface="Calibri" panose="020F0502020204030204" pitchFamily="34" charset="0"/>
                        </a:rPr>
                        <a:t>CANALES DE ATENCIÓN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4245005513"/>
                  </a:ext>
                </a:extLst>
              </a:tr>
              <a:tr h="209550">
                <a:tc>
                  <a:txBody>
                    <a:bodyPr/>
                    <a:lstStyle/>
                    <a:p>
                      <a:pPr algn="l" rtl="0" fontAlgn="ctr"/>
                      <a:r>
                        <a:rPr lang="es-CO" sz="1000" b="0" i="0" u="none" strike="noStrike">
                          <a:solidFill>
                            <a:srgbClr val="000000"/>
                          </a:solidFill>
                          <a:effectLst/>
                          <a:latin typeface="Calibri" panose="020F0502020204030204" pitchFamily="34" charset="0"/>
                        </a:rPr>
                        <a:t>atencionalusuario@itp.edu.co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dirty="0">
                          <a:solidFill>
                            <a:srgbClr val="000000"/>
                          </a:solidFill>
                          <a:effectLst/>
                          <a:latin typeface="Arial" panose="020B0604020202020204" pitchFamily="34" charset="0"/>
                        </a:rPr>
                        <a:t>210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a:solidFill>
                            <a:srgbClr val="000000"/>
                          </a:solidFill>
                          <a:effectLst/>
                          <a:latin typeface="Arial" panose="020B0604020202020204" pitchFamily="34" charset="0"/>
                        </a:rPr>
                        <a:t>97%</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464182762"/>
                  </a:ext>
                </a:extLst>
              </a:tr>
              <a:tr h="209550">
                <a:tc>
                  <a:txBody>
                    <a:bodyPr/>
                    <a:lstStyle/>
                    <a:p>
                      <a:pPr algn="l" rtl="0" fontAlgn="ctr"/>
                      <a:r>
                        <a:rPr lang="es-CO" sz="1000" b="0" i="0" u="none" strike="noStrike">
                          <a:solidFill>
                            <a:srgbClr val="000000"/>
                          </a:solidFill>
                          <a:effectLst/>
                          <a:latin typeface="Calibri" panose="020F0502020204030204" pitchFamily="34" charset="0"/>
                        </a:rPr>
                        <a:t>notificacionesjudiciales@itp.edu.co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a:solidFill>
                            <a:srgbClr val="000000"/>
                          </a:solidFill>
                          <a:effectLst/>
                          <a:latin typeface="Arial" panose="020B0604020202020204" pitchFamily="34" charset="0"/>
                        </a:rPr>
                        <a:t>3%</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610249211"/>
                  </a:ext>
                </a:extLst>
              </a:tr>
              <a:tr h="209550">
                <a:tc>
                  <a:txBody>
                    <a:bodyPr/>
                    <a:lstStyle/>
                    <a:p>
                      <a:pPr algn="l" rtl="0" fontAlgn="ctr"/>
                      <a:r>
                        <a:rPr lang="es-CO" sz="1000" b="0" i="0" u="none" strike="noStrike">
                          <a:solidFill>
                            <a:srgbClr val="000000"/>
                          </a:solidFill>
                          <a:effectLst/>
                          <a:latin typeface="Calibri" panose="020F0502020204030204" pitchFamily="34" charset="0"/>
                        </a:rPr>
                        <a:t>TOTAL VIRTUAL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212</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dirty="0">
                          <a:solidFill>
                            <a:srgbClr val="000000"/>
                          </a:solidFill>
                          <a:effectLst/>
                          <a:latin typeface="Arial" panose="020B0604020202020204" pitchFamily="34" charset="0"/>
                        </a:rPr>
                        <a:t>100%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837045908"/>
                  </a:ext>
                </a:extLst>
              </a:tr>
            </a:tbl>
          </a:graphicData>
        </a:graphic>
      </p:graphicFrame>
    </p:spTree>
    <p:extLst>
      <p:ext uri="{BB962C8B-B14F-4D97-AF65-F5344CB8AC3E}">
        <p14:creationId xmlns:p14="http://schemas.microsoft.com/office/powerpoint/2010/main" val="4030182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smtClean="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smtClean="0">
                <a:solidFill>
                  <a:schemeClr val="tx1"/>
                </a:solidFill>
                <a:latin typeface="+mn-lt"/>
                <a:ea typeface="Calibri"/>
                <a:cs typeface="Calibri"/>
                <a:sym typeface="Calibri"/>
              </a:rPr>
              <a:t>recibidas por modalidad de petición  </a:t>
            </a:r>
            <a:endParaRPr lang="es-ES" sz="2000" b="1" dirty="0">
              <a:solidFill>
                <a:schemeClr val="tx1"/>
              </a:solidFill>
              <a:latin typeface="+mn-lt"/>
              <a:ea typeface="Calibri"/>
              <a:cs typeface="Calibri"/>
              <a:sym typeface="Calibri"/>
            </a:endParaRPr>
          </a:p>
        </p:txBody>
      </p:sp>
      <p:grpSp>
        <p:nvGrpSpPr>
          <p:cNvPr id="22" name="Grupo 21"/>
          <p:cNvGrpSpPr/>
          <p:nvPr/>
        </p:nvGrpSpPr>
        <p:grpSpPr>
          <a:xfrm>
            <a:off x="515801" y="1134741"/>
            <a:ext cx="3227000" cy="1716761"/>
            <a:chOff x="841067" y="1917832"/>
            <a:chExt cx="322700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841067" y="2082710"/>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109876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r>
                <a:rPr lang="es-CO" sz="1400" b="1" kern="0" dirty="0" smtClean="0">
                  <a:solidFill>
                    <a:schemeClr val="tx1"/>
                  </a:solidFill>
                  <a:latin typeface="Calibri"/>
                  <a:ea typeface="Calibri"/>
                  <a:cs typeface="Calibri"/>
                  <a:sym typeface="Calibri"/>
                </a:rPr>
                <a:t>INFORMACION</a:t>
              </a: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52</a:t>
              </a:r>
              <a:endParaRPr lang="es-CO" sz="1600" b="1" dirty="0">
                <a:solidFill>
                  <a:srgbClr val="000000"/>
                </a:solidFill>
                <a:latin typeface="Calibri" panose="020F0502020204030204" pitchFamily="34" charset="0"/>
              </a:endParaRPr>
            </a:p>
            <a:p>
              <a:pPr lvl="0" defTabSz="914400">
                <a:lnSpc>
                  <a:spcPct val="90000"/>
                </a:lnSpc>
                <a:spcBef>
                  <a:spcPts val="0"/>
                </a:spcBef>
                <a:buClrTx/>
                <a:defRPr/>
              </a:pPr>
              <a:r>
                <a:rPr lang="es-CO" sz="1600" b="1" dirty="0" smtClean="0">
                  <a:solidFill>
                    <a:srgbClr val="000000"/>
                  </a:solidFill>
                  <a:latin typeface="Arial" panose="020B0604020202020204" pitchFamily="34" charset="0"/>
                </a:rPr>
                <a:t>18%</a:t>
              </a:r>
              <a:endParaRPr lang="es-CO" sz="1600" b="1" dirty="0">
                <a:solidFill>
                  <a:srgbClr val="000000"/>
                </a:solidFill>
                <a:latin typeface="Arial" panose="020B0604020202020204" pitchFamily="34" charset="0"/>
              </a:endParaRPr>
            </a:p>
            <a:p>
              <a:pPr lvl="0" defTabSz="914400">
                <a:lnSpc>
                  <a:spcPct val="90000"/>
                </a:lnSpc>
                <a:spcBef>
                  <a:spcPts val="0"/>
                </a:spcBef>
                <a:buClrTx/>
                <a:defRPr/>
              </a:pPr>
              <a:r>
                <a:rPr lang="es-CO" sz="1600" dirty="0" smtClean="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b="1" kern="0" dirty="0" smtClean="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a:t>
            </a:r>
            <a:r>
              <a:rPr lang="es-CO" sz="1400" b="1" kern="0" dirty="0" smtClean="0">
                <a:solidFill>
                  <a:schemeClr val="tx1"/>
                </a:solidFill>
                <a:latin typeface="Calibri"/>
                <a:ea typeface="Calibri"/>
                <a:cs typeface="Calibri"/>
                <a:sym typeface="Calibri"/>
              </a:rPr>
              <a:t>           PARTICULAR</a:t>
            </a:r>
            <a:r>
              <a:rPr lang="es-CO" sz="1400" b="1" kern="0" dirty="0">
                <a:solidFill>
                  <a:schemeClr val="tx1"/>
                </a:solidFill>
                <a:latin typeface="Calibri"/>
                <a:ea typeface="Calibri"/>
                <a:cs typeface="Calibri"/>
                <a:sym typeface="Calibri"/>
              </a:rPr>
              <a:t>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kern="0" dirty="0" smtClean="0">
                <a:solidFill>
                  <a:schemeClr val="tx1"/>
                </a:solidFill>
                <a:latin typeface="Calibri"/>
                <a:ea typeface="Calibri"/>
                <a:cs typeface="Calibri"/>
                <a:sym typeface="Calibri"/>
              </a:rPr>
              <a:t>     </a:t>
            </a:r>
            <a:r>
              <a:rPr lang="es-CO" sz="1400" kern="0" dirty="0" smtClean="0">
                <a:solidFill>
                  <a:schemeClr val="tx1"/>
                </a:solidFill>
                <a:latin typeface="Calibri"/>
                <a:ea typeface="Calibri"/>
                <a:cs typeface="Calibri"/>
                <a:sym typeface="Calibri"/>
              </a:rPr>
              <a:t>158</a:t>
            </a:r>
            <a:r>
              <a:rPr lang="es-CO" sz="1400" dirty="0" smtClean="0"/>
              <a:t>  </a:t>
            </a:r>
            <a:r>
              <a:rPr lang="es-CO" sz="1400" b="1" kern="0" dirty="0">
                <a:solidFill>
                  <a:schemeClr val="tx1"/>
                </a:solidFill>
                <a:latin typeface="Calibri"/>
                <a:ea typeface="Calibri"/>
                <a:cs typeface="Calibri"/>
                <a:sym typeface="Calibri"/>
              </a:rPr>
              <a:t>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dirty="0" smtClean="0">
                <a:solidFill>
                  <a:srgbClr val="000000"/>
                </a:solidFill>
                <a:latin typeface="Arial" panose="020B0604020202020204" pitchFamily="34" charset="0"/>
              </a:rPr>
              <a:t>42%</a:t>
            </a:r>
            <a:r>
              <a:rPr lang="es-CO" sz="1400" dirty="0" smtClean="0"/>
              <a:t> </a:t>
            </a:r>
            <a:r>
              <a:rPr lang="es-CO" sz="1400" b="1" dirty="0" smtClean="0"/>
              <a:t>  </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   </a:t>
              </a:r>
              <a:r>
                <a:rPr lang="es-ES" sz="1400" b="1" kern="0" dirty="0" smtClean="0">
                  <a:solidFill>
                    <a:schemeClr val="tx1"/>
                  </a:solidFill>
                  <a:latin typeface="Calibri"/>
                  <a:ea typeface="Calibri"/>
                  <a:cs typeface="Calibri"/>
                  <a:sym typeface="Calibri"/>
                </a:rPr>
                <a:t>QUEJAS </a:t>
              </a:r>
              <a:r>
                <a:rPr lang="es-ES" sz="1400" b="1" kern="0" dirty="0">
                  <a:solidFill>
                    <a:schemeClr val="tx1"/>
                  </a:solidFill>
                  <a:latin typeface="Calibri"/>
                  <a:ea typeface="Calibri"/>
                  <a:cs typeface="Calibri"/>
                  <a:sym typeface="Calibri"/>
                </a:rPr>
                <a:t>	</a:t>
              </a:r>
              <a:endParaRPr lang="es-ES"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400" b="1" kern="0" dirty="0" smtClean="0">
                  <a:solidFill>
                    <a:schemeClr val="tx1"/>
                  </a:solidFill>
                  <a:latin typeface="Calibri"/>
                  <a:ea typeface="Calibri"/>
                  <a:cs typeface="Calibri"/>
                  <a:sym typeface="Calibri"/>
                </a:rPr>
                <a:t>        0</a:t>
              </a:r>
              <a:r>
                <a:rPr lang="es-ES" sz="1400" b="1" kern="0" dirty="0">
                  <a:solidFill>
                    <a:schemeClr val="tx1"/>
                  </a:solidFill>
                  <a:latin typeface="Calibri"/>
                  <a:ea typeface="Calibri"/>
                  <a:cs typeface="Calibri"/>
                  <a:sym typeface="Calibri"/>
                </a:rPr>
                <a:t>	</a:t>
              </a:r>
              <a:endParaRPr lang="es-ES"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400" b="1" kern="0" dirty="0" smtClean="0">
                  <a:solidFill>
                    <a:schemeClr val="tx1"/>
                  </a:solidFill>
                  <a:latin typeface="Calibri"/>
                  <a:ea typeface="Calibri"/>
                  <a:cs typeface="Calibri"/>
                  <a:sym typeface="Calibri"/>
                </a:rPr>
                <a:t>0%</a:t>
              </a:r>
              <a:endParaRPr lang="es-ES" sz="1400" b="1" kern="0" dirty="0">
                <a:solidFill>
                  <a:schemeClr val="tx1"/>
                </a:solidFill>
                <a:latin typeface="Calibri"/>
                <a:ea typeface="Calibri"/>
                <a:cs typeface="Calibri"/>
                <a:sym typeface="Calibri"/>
              </a:endParaRP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RECLAMOS</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a:t>
              </a:r>
              <a:r>
                <a:rPr lang="es-CO" sz="1600" b="1" kern="0" dirty="0" smtClean="0">
                  <a:solidFill>
                    <a:schemeClr val="tx1"/>
                  </a:solidFill>
                  <a:latin typeface="Calibri"/>
                  <a:ea typeface="Calibri"/>
                  <a:cs typeface="Calibri"/>
                  <a:sym typeface="Calibri"/>
                </a:rPr>
                <a:t> 9</a:t>
              </a:r>
              <a:r>
                <a:rPr lang="es-CO" sz="1600" b="1" kern="0" dirty="0">
                  <a:solidFill>
                    <a:schemeClr val="tx1"/>
                  </a:solidFill>
                  <a:latin typeface="Calibri"/>
                  <a:ea typeface="Calibri"/>
                  <a:cs typeface="Calibri"/>
                  <a:sym typeface="Calibri"/>
                </a:rPr>
                <a:t>	</a:t>
              </a:r>
              <a:endParaRPr lang="es-CO" sz="1600" b="1" kern="0" dirty="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3%</a:t>
              </a:r>
              <a:endParaRPr lang="es-CO" sz="1600" b="1" kern="0" dirty="0">
                <a:solidFill>
                  <a:schemeClr val="tx1"/>
                </a:solidFill>
                <a:latin typeface="Calibri"/>
                <a:ea typeface="Calibri"/>
                <a:cs typeface="Calibri"/>
                <a:sym typeface="Calibri"/>
              </a:endParaRP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           SUGERENCIAS </a:t>
              </a:r>
              <a:r>
                <a:rPr lang="es-ES" sz="1600" b="1" kern="0" dirty="0">
                  <a:solidFill>
                    <a:schemeClr val="tx1"/>
                  </a:solidFill>
                  <a:latin typeface="Calibri"/>
                  <a:ea typeface="Calibri"/>
                  <a:cs typeface="Calibri"/>
                  <a:sym typeface="Calibri"/>
                </a:rPr>
                <a:t>	</a:t>
              </a:r>
              <a:endParaRPr lang="es-ES"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600" b="1" kern="0" dirty="0" smtClean="0">
                  <a:solidFill>
                    <a:schemeClr val="tx1"/>
                  </a:solidFill>
                  <a:latin typeface="Calibri"/>
                  <a:ea typeface="Calibri"/>
                  <a:cs typeface="Calibri"/>
                  <a:sym typeface="Calibri"/>
                </a:rPr>
                <a:t>      0</a:t>
              </a:r>
              <a:r>
                <a:rPr lang="es-ES" sz="1600" b="1" kern="0" dirty="0">
                  <a:solidFill>
                    <a:schemeClr val="tx1"/>
                  </a:solidFill>
                  <a:latin typeface="Calibri"/>
                  <a:ea typeface="Calibri"/>
                  <a:cs typeface="Calibri"/>
                  <a:sym typeface="Calibri"/>
                </a:rPr>
                <a:t>	</a:t>
              </a:r>
              <a:endParaRPr lang="es-ES"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0</a:t>
              </a:r>
              <a:r>
                <a:rPr lang="es-ES" sz="1600" b="1" kern="0" dirty="0">
                  <a:solidFill>
                    <a:schemeClr val="tx1"/>
                  </a:solidFill>
                  <a:latin typeface="Calibri"/>
                  <a:ea typeface="Calibri"/>
                  <a:cs typeface="Calibri"/>
                  <a:sym typeface="Calibri"/>
                </a:rPr>
                <a:t>%</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0</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0</a:t>
              </a:r>
              <a:r>
                <a:rPr lang="es-CO" sz="1600" b="1" kern="0" dirty="0">
                  <a:solidFill>
                    <a:schemeClr val="tx1"/>
                  </a:solidFill>
                  <a:latin typeface="Calibri"/>
                  <a:ea typeface="Calibri"/>
                  <a:cs typeface="Calibri"/>
                  <a:sym typeface="Calibri"/>
                </a:rPr>
                <a:t>%</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7887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OTRO</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131</a:t>
              </a:r>
              <a:r>
                <a:rPr lang="es-CO" sz="1600" b="1" dirty="0" smtClean="0"/>
                <a:t> </a:t>
              </a:r>
              <a:endParaRPr lang="es-CO" sz="1600" b="1" dirty="0" smtClean="0"/>
            </a:p>
            <a:p>
              <a:pPr lvl="0" defTabSz="914400">
                <a:lnSpc>
                  <a:spcPct val="90000"/>
                </a:lnSpc>
                <a:spcBef>
                  <a:spcPts val="0"/>
                </a:spcBef>
                <a:buClrTx/>
                <a:defRPr/>
              </a:pPr>
              <a:r>
                <a:rPr lang="es-CO" sz="1600" b="1" dirty="0" smtClean="0">
                  <a:solidFill>
                    <a:srgbClr val="000000"/>
                  </a:solidFill>
                  <a:latin typeface="Arial" panose="020B0604020202020204" pitchFamily="34" charset="0"/>
                </a:rPr>
                <a:t>37%</a:t>
              </a:r>
              <a:r>
                <a:rPr lang="es-CO" sz="1600" b="1" dirty="0" smtClean="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2704354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ext uri="{D42A27DB-BD31-4B8C-83A1-F6EECF244321}">
                <p14:modId xmlns:p14="http://schemas.microsoft.com/office/powerpoint/2010/main" val="1882021330"/>
              </p:ext>
            </p:extLst>
          </p:nvPr>
        </p:nvGraphicFramePr>
        <p:xfrm>
          <a:off x="2550400" y="269570"/>
          <a:ext cx="6737640" cy="2595996"/>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ángulo 2"/>
          <p:cNvSpPr/>
          <p:nvPr/>
        </p:nvSpPr>
        <p:spPr>
          <a:xfrm>
            <a:off x="1325525" y="3013808"/>
            <a:ext cx="9657908" cy="3016210"/>
          </a:xfrm>
          <a:prstGeom prst="rect">
            <a:avLst/>
          </a:prstGeom>
        </p:spPr>
        <p:txBody>
          <a:bodyPr wrap="square">
            <a:spAutoFit/>
          </a:bodyPr>
          <a:lstStyle/>
          <a:p>
            <a:pPr algn="just"/>
            <a:r>
              <a:rPr lang="es-CO" sz="1600" dirty="0"/>
              <a:t>El análisis de las PQRS muestra lo siguiente</a:t>
            </a:r>
            <a:r>
              <a:rPr lang="es-CO" sz="1600" dirty="0" smtClean="0"/>
              <a:t>:</a:t>
            </a:r>
          </a:p>
          <a:p>
            <a:pPr algn="just"/>
            <a:endParaRPr lang="es-CO" sz="1600" dirty="0"/>
          </a:p>
          <a:p>
            <a:pPr algn="just">
              <a:buFont typeface="Arial" panose="020B0604020202020204" pitchFamily="34" charset="0"/>
              <a:buChar char="•"/>
            </a:pPr>
            <a:r>
              <a:rPr lang="es-CO" sz="1600" dirty="0"/>
              <a:t>42% corresponden a peticiones de interés particular, enfocadas en necesidades individuales como homologaciones o transferencias</a:t>
            </a:r>
            <a:r>
              <a:rPr lang="es-CO" sz="1600" dirty="0" smtClean="0"/>
              <a:t>.</a:t>
            </a:r>
          </a:p>
          <a:p>
            <a:pPr algn="just">
              <a:buFont typeface="Arial" panose="020B0604020202020204" pitchFamily="34" charset="0"/>
              <a:buChar char="•"/>
            </a:pPr>
            <a:r>
              <a:rPr lang="es-CO" sz="1600" dirty="0" smtClean="0"/>
              <a:t>18</a:t>
            </a:r>
            <a:r>
              <a:rPr lang="es-CO" sz="1600" dirty="0"/>
              <a:t>% son peticiones de información, solicitando detalles o documentos específicos.</a:t>
            </a:r>
          </a:p>
          <a:p>
            <a:pPr algn="just">
              <a:buFont typeface="Arial" panose="020B0604020202020204" pitchFamily="34" charset="0"/>
              <a:buChar char="•"/>
            </a:pPr>
            <a:r>
              <a:rPr lang="es-CO" sz="1600" dirty="0"/>
              <a:t>No se reportaron casos en las categorías de quejas, sugerencias ni denuncias.</a:t>
            </a:r>
          </a:p>
          <a:p>
            <a:pPr algn="just">
              <a:buFont typeface="Arial" panose="020B0604020202020204" pitchFamily="34" charset="0"/>
              <a:buChar char="•"/>
            </a:pPr>
            <a:r>
              <a:rPr lang="es-CO" sz="1600" dirty="0"/>
              <a:t>3% son reclamaciones, relacionadas con convocatorias para docentes ocasionales</a:t>
            </a:r>
            <a:r>
              <a:rPr lang="es-CO" sz="1600" dirty="0" smtClean="0"/>
              <a:t>. Según </a:t>
            </a:r>
            <a:r>
              <a:rPr lang="es-CO" dirty="0" smtClean="0"/>
              <a:t>Resolución </a:t>
            </a:r>
            <a:r>
              <a:rPr lang="es-CO" dirty="0"/>
              <a:t>No. </a:t>
            </a:r>
            <a:r>
              <a:rPr lang="es-CO" dirty="0" smtClean="0"/>
              <a:t>1168/2024</a:t>
            </a:r>
            <a:endParaRPr lang="es-CO" sz="1600" dirty="0"/>
          </a:p>
          <a:p>
            <a:pPr algn="just">
              <a:buFont typeface="Arial" panose="020B0604020202020204" pitchFamily="34" charset="0"/>
              <a:buChar char="•"/>
            </a:pPr>
            <a:r>
              <a:rPr lang="es-CO" sz="1600" dirty="0"/>
              <a:t>37% abarcan otros temas diversos, como capacitaciones, portafolios o invitaciones.</a:t>
            </a:r>
          </a:p>
          <a:p>
            <a:pPr algn="just"/>
            <a:endParaRPr lang="es-CO" sz="1600" dirty="0" smtClean="0"/>
          </a:p>
          <a:p>
            <a:pPr algn="just"/>
            <a:r>
              <a:rPr lang="es-CO" sz="1600" dirty="0" smtClean="0"/>
              <a:t>En </a:t>
            </a:r>
            <a:r>
              <a:rPr lang="es-CO" sz="1600" dirty="0"/>
              <a:t>general, las solicitudes priorizan información y necesidades personales, con una mínima incidencia en quejas o denuncias.</a:t>
            </a:r>
          </a:p>
        </p:txBody>
      </p:sp>
    </p:spTree>
    <p:extLst>
      <p:ext uri="{BB962C8B-B14F-4D97-AF65-F5344CB8AC3E}">
        <p14:creationId xmlns:p14="http://schemas.microsoft.com/office/powerpoint/2010/main" val="1335118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509697" y="564246"/>
            <a:ext cx="5968257" cy="353943"/>
          </a:xfrm>
          <a:prstGeom prst="rect">
            <a:avLst/>
          </a:prstGeom>
        </p:spPr>
        <p:txBody>
          <a:bodyPr wrap="square">
            <a:spAutoFit/>
          </a:bodyPr>
          <a:lstStyle/>
          <a:p>
            <a:r>
              <a:rPr lang="es-CO" sz="1700" dirty="0">
                <a:latin typeface="MyriadPro-Regular" panose="020B0503030403020204" pitchFamily="34" charset="0"/>
              </a:rPr>
              <a:t>asignadas a </a:t>
            </a:r>
            <a:r>
              <a:rPr lang="es-CO" sz="1700" dirty="0" smtClean="0">
                <a:latin typeface="MyriadPro-Regular" panose="020B0503030403020204" pitchFamily="34" charset="0"/>
              </a:rPr>
              <a:t>dependencias y </a:t>
            </a:r>
            <a:r>
              <a:rPr lang="es-CO" sz="1700" dirty="0">
                <a:latin typeface="MyriadPro-Regular" panose="020B0503030403020204" pitchFamily="34" charset="0"/>
              </a:rPr>
              <a:t>grupos internos de trabajo</a:t>
            </a:r>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3878077742"/>
              </p:ext>
            </p:extLst>
          </p:nvPr>
        </p:nvGraphicFramePr>
        <p:xfrm>
          <a:off x="765543" y="1148316"/>
          <a:ext cx="5054812" cy="3347085"/>
        </p:xfrm>
        <a:graphic>
          <a:graphicData uri="http://schemas.openxmlformats.org/drawingml/2006/table">
            <a:tbl>
              <a:tblPr/>
              <a:tblGrid>
                <a:gridCol w="286765">
                  <a:extLst>
                    <a:ext uri="{9D8B030D-6E8A-4147-A177-3AD203B41FA5}">
                      <a16:colId xmlns:a16="http://schemas.microsoft.com/office/drawing/2014/main" val="2513060123"/>
                    </a:ext>
                  </a:extLst>
                </a:gridCol>
                <a:gridCol w="1687504">
                  <a:extLst>
                    <a:ext uri="{9D8B030D-6E8A-4147-A177-3AD203B41FA5}">
                      <a16:colId xmlns:a16="http://schemas.microsoft.com/office/drawing/2014/main" val="2105307671"/>
                    </a:ext>
                  </a:extLst>
                </a:gridCol>
                <a:gridCol w="750002">
                  <a:extLst>
                    <a:ext uri="{9D8B030D-6E8A-4147-A177-3AD203B41FA5}">
                      <a16:colId xmlns:a16="http://schemas.microsoft.com/office/drawing/2014/main" val="3893534850"/>
                    </a:ext>
                  </a:extLst>
                </a:gridCol>
                <a:gridCol w="761032">
                  <a:extLst>
                    <a:ext uri="{9D8B030D-6E8A-4147-A177-3AD203B41FA5}">
                      <a16:colId xmlns:a16="http://schemas.microsoft.com/office/drawing/2014/main" val="1602644476"/>
                    </a:ext>
                  </a:extLst>
                </a:gridCol>
                <a:gridCol w="761032">
                  <a:extLst>
                    <a:ext uri="{9D8B030D-6E8A-4147-A177-3AD203B41FA5}">
                      <a16:colId xmlns:a16="http://schemas.microsoft.com/office/drawing/2014/main" val="29384807"/>
                    </a:ext>
                  </a:extLst>
                </a:gridCol>
                <a:gridCol w="808477">
                  <a:extLst>
                    <a:ext uri="{9D8B030D-6E8A-4147-A177-3AD203B41FA5}">
                      <a16:colId xmlns:a16="http://schemas.microsoft.com/office/drawing/2014/main" val="2760216864"/>
                    </a:ext>
                  </a:extLst>
                </a:gridCol>
              </a:tblGrid>
              <a:tr h="307895">
                <a:tc>
                  <a:txBody>
                    <a:bodyPr/>
                    <a:lstStyle/>
                    <a:p>
                      <a:pPr algn="l" fontAlgn="b"/>
                      <a:r>
                        <a:rPr lang="es-CO" sz="1100" b="0" i="0" u="none" strike="noStrike">
                          <a:solidFill>
                            <a:srgbClr val="000000"/>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DEPENDENCIA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RECIBIDAS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ATENDIDAS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dirty="0">
                          <a:solidFill>
                            <a:srgbClr val="000000"/>
                          </a:solidFill>
                          <a:effectLst/>
                          <a:latin typeface="Calibri" panose="020F0502020204030204" pitchFamily="34" charset="0"/>
                        </a:rPr>
                        <a:t>SIN ATENDER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PORCENTAJE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921320164"/>
                  </a:ext>
                </a:extLst>
              </a:tr>
              <a:tr h="158200">
                <a:tc>
                  <a:txBody>
                    <a:bodyPr/>
                    <a:lstStyle/>
                    <a:p>
                      <a:pPr algn="ct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ATENCION AL USUARIO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49630560"/>
                  </a:ext>
                </a:extLst>
              </a:tr>
              <a:tr h="158200">
                <a:tc>
                  <a:txBody>
                    <a:bodyPr/>
                    <a:lstStyle/>
                    <a:p>
                      <a:pPr algn="ct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CONTRATACION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96965954"/>
                  </a:ext>
                </a:extLst>
              </a:tr>
              <a:tr h="158200">
                <a:tc>
                  <a:txBody>
                    <a:bodyPr/>
                    <a:lstStyle/>
                    <a:p>
                      <a:pPr algn="ct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JURIDICA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308173238"/>
                  </a:ext>
                </a:extLst>
              </a:tr>
              <a:tr h="158200">
                <a:tc>
                  <a:txBody>
                    <a:bodyPr/>
                    <a:lstStyle/>
                    <a:p>
                      <a:pPr algn="ct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RECTORIA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38615752"/>
                  </a:ext>
                </a:extLst>
              </a:tr>
              <a:tr h="158200">
                <a:tc>
                  <a:txBody>
                    <a:bodyPr/>
                    <a:lstStyle/>
                    <a:p>
                      <a:pPr algn="ct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REGISTRO Y CONTROL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27523400"/>
                  </a:ext>
                </a:extLst>
              </a:tr>
              <a:tr h="158200">
                <a:tc>
                  <a:txBody>
                    <a:bodyPr/>
                    <a:lstStyle/>
                    <a:p>
                      <a:pPr algn="ctr" fontAlgn="b"/>
                      <a:r>
                        <a:rPr lang="es-CO"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SALA DE DOCENTES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222847916"/>
                  </a:ext>
                </a:extLst>
              </a:tr>
              <a:tr h="158200">
                <a:tc>
                  <a:txBody>
                    <a:bodyPr/>
                    <a:lstStyle/>
                    <a:p>
                      <a:pPr algn="ct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TALENTO HUMANO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757423530"/>
                  </a:ext>
                </a:extLst>
              </a:tr>
              <a:tr h="158200">
                <a:tc>
                  <a:txBody>
                    <a:bodyPr/>
                    <a:lstStyle/>
                    <a:p>
                      <a:pPr algn="ct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FINANCIERA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948553181"/>
                  </a:ext>
                </a:extLst>
              </a:tr>
              <a:tr h="158200">
                <a:tc>
                  <a:txBody>
                    <a:bodyPr/>
                    <a:lstStyle/>
                    <a:p>
                      <a:pPr algn="ct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CONSEJO DIRECTIVO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59365921"/>
                  </a:ext>
                </a:extLst>
              </a:tr>
              <a:tr h="158200">
                <a:tc>
                  <a:txBody>
                    <a:bodyPr/>
                    <a:lstStyle/>
                    <a:p>
                      <a:pPr algn="ct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B. UNIVERSITARIO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177321104"/>
                  </a:ext>
                </a:extLst>
              </a:tr>
              <a:tr h="158200">
                <a:tc>
                  <a:txBody>
                    <a:bodyPr/>
                    <a:lstStyle/>
                    <a:p>
                      <a:pPr algn="ctr" fontAlgn="b"/>
                      <a:r>
                        <a:rPr lang="es-CO"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CIECYT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595398283"/>
                  </a:ext>
                </a:extLst>
              </a:tr>
              <a:tr h="158200">
                <a:tc>
                  <a:txBody>
                    <a:bodyPr/>
                    <a:lstStyle/>
                    <a:p>
                      <a:pPr algn="ctr" fontAlgn="b"/>
                      <a:r>
                        <a:rPr lang="es-CO"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CONSEJO ACADEMICO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529913900"/>
                  </a:ext>
                </a:extLst>
              </a:tr>
              <a:tr h="158200">
                <a:tc>
                  <a:txBody>
                    <a:bodyPr/>
                    <a:lstStyle/>
                    <a:p>
                      <a:pPr algn="ctr" fontAlgn="b"/>
                      <a:r>
                        <a:rPr lang="es-CO"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VICERRECTORIA ACADEMICA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37637971"/>
                  </a:ext>
                </a:extLst>
              </a:tr>
              <a:tr h="158200">
                <a:tc>
                  <a:txBody>
                    <a:bodyPr/>
                    <a:lstStyle/>
                    <a:p>
                      <a:pPr algn="ctr" fontAlgn="b"/>
                      <a:r>
                        <a:rPr lang="es-CO" sz="11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PLANEACION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68721754"/>
                  </a:ext>
                </a:extLst>
              </a:tr>
              <a:tr h="307895">
                <a:tc>
                  <a:txBody>
                    <a:bodyPr/>
                    <a:lstStyle/>
                    <a:p>
                      <a:pPr algn="ctr" fontAlgn="b"/>
                      <a:r>
                        <a:rPr lang="es-CO"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VICERRECTORIA ADMINISTRATIVA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640204440"/>
                  </a:ext>
                </a:extLst>
              </a:tr>
              <a:tr h="158200">
                <a:tc gridSpan="2">
                  <a:txBody>
                    <a:bodyPr/>
                    <a:lstStyle/>
                    <a:p>
                      <a:pPr algn="ctr" fontAlgn="b"/>
                      <a:r>
                        <a:rPr lang="es-CO" sz="1100" b="1" i="0" u="none" strike="noStrike">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s-CO"/>
                    </a:p>
                  </a:txBody>
                  <a:tcPr/>
                </a:tc>
                <a:tc>
                  <a:txBody>
                    <a:bodyPr/>
                    <a:lstStyle/>
                    <a:p>
                      <a:pPr algn="r" fontAlgn="b"/>
                      <a:r>
                        <a:rPr lang="es-CO" sz="1100" b="1" i="0" u="none" strike="noStrike">
                          <a:solidFill>
                            <a:srgbClr val="000000"/>
                          </a:solidFill>
                          <a:effectLst/>
                          <a:latin typeface="Calibri" panose="020F0502020204030204" pitchFamily="34" charset="0"/>
                        </a:rPr>
                        <a:t>209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1" i="0" u="none" strike="noStrike">
                          <a:solidFill>
                            <a:srgbClr val="000000"/>
                          </a:solidFill>
                          <a:effectLst/>
                          <a:latin typeface="Calibri" panose="020F0502020204030204" pitchFamily="34" charset="0"/>
                        </a:rPr>
                        <a:t>194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1"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938626908"/>
                  </a:ext>
                </a:extLst>
              </a:tr>
            </a:tbl>
          </a:graphicData>
        </a:graphic>
      </p:graphicFrame>
      <p:graphicFrame>
        <p:nvGraphicFramePr>
          <p:cNvPr id="8" name="Gráfico 7"/>
          <p:cNvGraphicFramePr>
            <a:graphicFrameLocks/>
          </p:cNvGraphicFramePr>
          <p:nvPr>
            <p:extLst>
              <p:ext uri="{D42A27DB-BD31-4B8C-83A1-F6EECF244321}">
                <p14:modId xmlns:p14="http://schemas.microsoft.com/office/powerpoint/2010/main" val="2967764582"/>
              </p:ext>
            </p:extLst>
          </p:nvPr>
        </p:nvGraphicFramePr>
        <p:xfrm>
          <a:off x="6226899" y="1148316"/>
          <a:ext cx="4519613" cy="315753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ángulo 6"/>
          <p:cNvSpPr/>
          <p:nvPr/>
        </p:nvSpPr>
        <p:spPr>
          <a:xfrm>
            <a:off x="659516" y="4379278"/>
            <a:ext cx="10790362" cy="2031325"/>
          </a:xfrm>
          <a:prstGeom prst="rect">
            <a:avLst/>
          </a:prstGeom>
        </p:spPr>
        <p:txBody>
          <a:bodyPr wrap="square">
            <a:spAutoFit/>
          </a:bodyPr>
          <a:lstStyle/>
          <a:p>
            <a:pPr lvl="0" algn="just"/>
            <a:r>
              <a:rPr lang="es-CO" dirty="0"/>
              <a:t>El reporte detalla la cantidad de solicitudes gestionadas por cada dependencia, incluyendo las atendidas y pendientes, con un índice de respuesta del 93%.</a:t>
            </a:r>
          </a:p>
          <a:p>
            <a:pPr lvl="0" algn="just"/>
            <a:endParaRPr lang="es-CO" dirty="0"/>
          </a:p>
          <a:p>
            <a:pPr lvl="0" algn="just"/>
            <a:r>
              <a:rPr lang="es-CO" dirty="0"/>
              <a:t>En general, los resultados evidencian una gestión efectiva de las PQRSD, aunque también resaltan oportunidades de mejora para optimizar la eficiencia del servicio y elevar la satisfacción de los usuarios.</a:t>
            </a:r>
          </a:p>
          <a:p>
            <a:pPr lvl="0" algn="just"/>
            <a:endParaRPr lang="es-CO" dirty="0"/>
          </a:p>
          <a:p>
            <a:pPr lvl="0" algn="just"/>
            <a:r>
              <a:rPr lang="es-CO" dirty="0"/>
              <a:t>Lo anterior demuestra que la mayoría de las dependencias del Instituto demostraron un nivel de compromiso y eficiencia en la gestión de las PQRS. Sin embargo, es importante resaltan oportunidades de mejora para optimizar la eficiencia del servicio y elevar la satisfacción de los usuarios</a:t>
            </a:r>
            <a:endParaRPr lang="es-CO" dirty="0"/>
          </a:p>
        </p:txBody>
      </p:sp>
    </p:spTree>
    <p:extLst>
      <p:ext uri="{BB962C8B-B14F-4D97-AF65-F5344CB8AC3E}">
        <p14:creationId xmlns:p14="http://schemas.microsoft.com/office/powerpoint/2010/main" val="1304222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2871738433"/>
              </p:ext>
            </p:extLst>
          </p:nvPr>
        </p:nvGraphicFramePr>
        <p:xfrm>
          <a:off x="2671636" y="4059129"/>
          <a:ext cx="4476587" cy="2410143"/>
        </p:xfrm>
        <a:graphic>
          <a:graphicData uri="http://schemas.openxmlformats.org/drawingml/2006/table">
            <a:tbl>
              <a:tblPr firstRow="1" firstCol="1" bandRow="1"/>
              <a:tblGrid>
                <a:gridCol w="3117191">
                  <a:extLst>
                    <a:ext uri="{9D8B030D-6E8A-4147-A177-3AD203B41FA5}">
                      <a16:colId xmlns:a16="http://schemas.microsoft.com/office/drawing/2014/main" val="3684606340"/>
                    </a:ext>
                  </a:extLst>
                </a:gridCol>
                <a:gridCol w="1359396">
                  <a:extLst>
                    <a:ext uri="{9D8B030D-6E8A-4147-A177-3AD203B41FA5}">
                      <a16:colId xmlns:a16="http://schemas.microsoft.com/office/drawing/2014/main" val="1163970205"/>
                    </a:ext>
                  </a:extLst>
                </a:gridCol>
              </a:tblGrid>
              <a:tr h="188303">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376604">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188303">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188303">
                <a:tc>
                  <a:txBody>
                    <a:bodyPr/>
                    <a:lstStyle/>
                    <a:p>
                      <a:pPr>
                        <a:lnSpc>
                          <a:spcPct val="107000"/>
                        </a:lnSpc>
                        <a:spcAft>
                          <a:spcPts val="800"/>
                        </a:spcAft>
                      </a:pPr>
                      <a:r>
                        <a:rPr lang="es-ES" sz="1400" dirty="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188303">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188303">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188303">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188303">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188303">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188303">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632202" y="1354770"/>
            <a:ext cx="11207289" cy="2893100"/>
          </a:xfrm>
          <a:prstGeom prst="rect">
            <a:avLst/>
          </a:prstGeom>
        </p:spPr>
        <p:txBody>
          <a:bodyPr wrap="square">
            <a:spAutoFit/>
          </a:bodyPr>
          <a:lstStyle/>
          <a:p>
            <a:pPr lvl="0" algn="just"/>
            <a:r>
              <a:rPr lang="es-CO" dirty="0"/>
              <a:t>La gestión de traslados y el acceso a la información relacionada con las PQRSD son fundamentales en el Instituto Tecnológico del Putumayo para garantizar un ambiente de estudio y trabajo eficiente.</a:t>
            </a:r>
          </a:p>
          <a:p>
            <a:pPr lvl="0" algn="just"/>
            <a:endParaRPr lang="es-CO" dirty="0"/>
          </a:p>
          <a:p>
            <a:pPr lvl="0" algn="just"/>
            <a:r>
              <a:rPr lang="es-CO" dirty="0"/>
              <a:t>Nos comprometemos a establecer procedimientos claros y equitativos que optimicen estos procesos, asegurando transparencia y reforzando nuestro compromiso con la excelencia educativa y la calidad del servicio.</a:t>
            </a:r>
          </a:p>
          <a:p>
            <a:pPr lvl="0" algn="just"/>
            <a:endParaRPr lang="es-CO" dirty="0"/>
          </a:p>
          <a:p>
            <a:pPr lvl="0" algn="just"/>
            <a:r>
              <a:rPr lang="es-CO" dirty="0"/>
              <a:t>En el marco de la actuación </a:t>
            </a:r>
            <a:r>
              <a:rPr lang="es-CO" dirty="0" smtClean="0"/>
              <a:t>de Controversia contractual 860013333002-0000179, el Instituto Tecnológico del </a:t>
            </a:r>
            <a:r>
              <a:rPr lang="es-CO" dirty="0"/>
              <a:t>Putumayo </a:t>
            </a:r>
            <a:r>
              <a:rPr lang="es-CO" dirty="0" smtClean="0"/>
              <a:t>presentó escrito de incidente </a:t>
            </a:r>
            <a:r>
              <a:rPr lang="es-CO" dirty="0"/>
              <a:t>de nulidad en el </a:t>
            </a:r>
            <a:r>
              <a:rPr lang="es-CO" dirty="0" smtClean="0"/>
              <a:t>proceso por medio del apoderado respectivo en </a:t>
            </a:r>
            <a:r>
              <a:rPr lang="es-CO" dirty="0"/>
              <a:t>los términos y tiempos establecidos por la ley. </a:t>
            </a:r>
            <a:endParaRPr lang="es-CO" dirty="0" smtClean="0"/>
          </a:p>
          <a:p>
            <a:pPr lvl="0" algn="just"/>
            <a:endParaRPr lang="es-CO" dirty="0"/>
          </a:p>
          <a:p>
            <a:pPr lvl="0" algn="just"/>
            <a:r>
              <a:rPr lang="es-CO" dirty="0" smtClean="0"/>
              <a:t>Respecto de las reclamaciones </a:t>
            </a:r>
            <a:r>
              <a:rPr lang="es-CO" dirty="0"/>
              <a:t>estas </a:t>
            </a:r>
            <a:r>
              <a:rPr lang="es-CO" dirty="0" smtClean="0"/>
              <a:t>corresponden </a:t>
            </a:r>
            <a:r>
              <a:rPr lang="es-CO" dirty="0"/>
              <a:t>la Publicación de la lista preliminar de aspirantes no admitidos de la convocatoria para la selección y vinculación de docentes ocasionales para la vigencia académica 2025 del Instituto Tecnológico del Putumayo</a:t>
            </a:r>
            <a:r>
              <a:rPr lang="es-CO" dirty="0" smtClean="0"/>
              <a:t>. Se respondieron en cumplimento con los establecido en la </a:t>
            </a:r>
            <a:r>
              <a:rPr lang="es-CO" dirty="0"/>
              <a:t>Resolución No. </a:t>
            </a:r>
            <a:r>
              <a:rPr lang="es-CO" dirty="0" smtClean="0"/>
              <a:t>0781/2024</a:t>
            </a:r>
          </a:p>
          <a:p>
            <a:pPr lvl="0" algn="just"/>
            <a:endParaRPr lang="es-CO" dirty="0"/>
          </a:p>
        </p:txBody>
      </p:sp>
      <p:pic>
        <p:nvPicPr>
          <p:cNvPr id="2" name="Imagen 1"/>
          <p:cNvPicPr>
            <a:picLocks noChangeAspect="1"/>
          </p:cNvPicPr>
          <p:nvPr/>
        </p:nvPicPr>
        <p:blipFill rotWithShape="1">
          <a:blip r:embed="rId3"/>
          <a:srcRect l="66562" t="21930" r="1981" b="43443"/>
          <a:stretch/>
        </p:blipFill>
        <p:spPr>
          <a:xfrm>
            <a:off x="8961119" y="4247870"/>
            <a:ext cx="2735249" cy="1693627"/>
          </a:xfrm>
          <a:prstGeom prst="rect">
            <a:avLst/>
          </a:prstGeom>
        </p:spPr>
      </p:pic>
    </p:spTree>
    <p:extLst>
      <p:ext uri="{BB962C8B-B14F-4D97-AF65-F5344CB8AC3E}">
        <p14:creationId xmlns:p14="http://schemas.microsoft.com/office/powerpoint/2010/main" val="808628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5081955" cy="1793622"/>
          </a:xfrm>
          <a:prstGeom prst="rect">
            <a:avLst/>
          </a:prstGeom>
        </p:spPr>
      </p:pic>
      <p:sp>
        <p:nvSpPr>
          <p:cNvPr id="3" name="Rectángulo 2"/>
          <p:cNvSpPr/>
          <p:nvPr/>
        </p:nvSpPr>
        <p:spPr>
          <a:xfrm>
            <a:off x="6089219" y="1871064"/>
            <a:ext cx="3687166" cy="1169551"/>
          </a:xfrm>
          <a:prstGeom prst="rect">
            <a:avLst/>
          </a:prstGeom>
        </p:spPr>
        <p:txBody>
          <a:bodyPr wrap="square">
            <a:spAutoFit/>
          </a:bodyPr>
          <a:lstStyle/>
          <a:p>
            <a:pPr algn="just"/>
            <a:r>
              <a:rPr lang="es-CO" dirty="0"/>
              <a:t>Capacitación Continua: Brindar formación al personal administrativo para mejorar la atención y resolución de peticiones, garantizando respuestas oportunas y eficientes.</a:t>
            </a:r>
            <a:endParaRPr lang="es-CO" dirty="0"/>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9708430" y="1678894"/>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4907991"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05988" y="4224615"/>
            <a:ext cx="3687166" cy="1169551"/>
          </a:xfrm>
          <a:prstGeom prst="rect">
            <a:avLst/>
          </a:prstGeom>
        </p:spPr>
        <p:txBody>
          <a:bodyPr wrap="square">
            <a:spAutoFit/>
          </a:bodyPr>
          <a:lstStyle/>
          <a:p>
            <a:pPr algn="just"/>
            <a:r>
              <a:rPr lang="es-CO" dirty="0"/>
              <a:t>Optimización de Procesos: Implementar herramientas digitales para agilizar la gestión de solicitudes y mejorar la trazabilidad de los traslados y reclamaciones.</a:t>
            </a:r>
            <a:endParaRPr lang="es-CO" dirty="0"/>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smtClean="0">
                <a:solidFill>
                  <a:schemeClr val="bg1"/>
                </a:solidFill>
                <a:latin typeface="Poppins SemiBold" pitchFamily="2" charset="77"/>
                <a:ea typeface="League Spartan" charset="0"/>
                <a:cs typeface="Poppins SemiBold" pitchFamily="2" charset="77"/>
              </a:rPr>
              <a:t>2</a:t>
            </a:r>
            <a:endParaRPr lang="en-US" sz="4500" b="1" dirty="0">
              <a:solidFill>
                <a:schemeClr val="bg1"/>
              </a:solidFill>
              <a:latin typeface="Poppins SemiBold" pitchFamily="2" charset="77"/>
              <a:ea typeface="League Spartan" charset="0"/>
              <a:cs typeface="Poppins SemiBold" pitchFamily="2" charset="77"/>
            </a:endParaRPr>
          </a:p>
        </p:txBody>
      </p:sp>
      <p:pic>
        <p:nvPicPr>
          <p:cNvPr id="22" name="Imagen 21"/>
          <p:cNvPicPr>
            <a:picLocks noChangeAspect="1"/>
          </p:cNvPicPr>
          <p:nvPr/>
        </p:nvPicPr>
        <p:blipFill>
          <a:blip r:embed="rId7"/>
          <a:stretch>
            <a:fillRect/>
          </a:stretch>
        </p:blipFill>
        <p:spPr>
          <a:xfrm>
            <a:off x="5744716" y="3933182"/>
            <a:ext cx="759341" cy="1916723"/>
          </a:xfrm>
          <a:prstGeom prst="rect">
            <a:avLst/>
          </a:prstGeom>
        </p:spPr>
      </p:pic>
      <p:pic>
        <p:nvPicPr>
          <p:cNvPr id="25" name="Imagen 24"/>
          <p:cNvPicPr>
            <a:picLocks noChangeAspect="1"/>
          </p:cNvPicPr>
          <p:nvPr/>
        </p:nvPicPr>
        <p:blipFill>
          <a:blip r:embed="rId8"/>
          <a:stretch>
            <a:fillRect/>
          </a:stretch>
        </p:blipFill>
        <p:spPr>
          <a:xfrm>
            <a:off x="1687359" y="1070217"/>
            <a:ext cx="2837534" cy="2602055"/>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12695</TotalTime>
  <Words>1059</Words>
  <Application>Microsoft Office PowerPoint</Application>
  <PresentationFormat>Panorámica</PresentationFormat>
  <Paragraphs>248</Paragraphs>
  <Slides>9</Slides>
  <Notes>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Calibri</vt:lpstr>
      <vt:lpstr>Open Sans Light</vt:lpstr>
      <vt:lpstr>League Spartan</vt:lpstr>
      <vt:lpstr>Arial</vt:lpstr>
      <vt:lpstr>Times New Roman</vt:lpstr>
      <vt:lpstr>MyriadPro-Regular</vt:lpstr>
      <vt:lpstr>Poppins SemiBold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SALA 2-01</cp:lastModifiedBy>
  <cp:revision>351</cp:revision>
  <dcterms:created xsi:type="dcterms:W3CDTF">2021-09-26T15:48:41Z</dcterms:created>
  <dcterms:modified xsi:type="dcterms:W3CDTF">2025-04-01T18:30:24Z</dcterms:modified>
</cp:coreProperties>
</file>