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56" r:id="rId2"/>
    <p:sldId id="270" r:id="rId3"/>
    <p:sldId id="3449" r:id="rId4"/>
    <p:sldId id="3450" r:id="rId5"/>
    <p:sldId id="3452" r:id="rId6"/>
    <p:sldId id="3451" r:id="rId7"/>
    <p:sldId id="260" r:id="rId8"/>
    <p:sldId id="3454"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Open Sans Light" panose="020B0604020202020204" charset="0"/>
      <p:regular r:id="rId15"/>
      <p:italic r:id="rId16"/>
    </p:embeddedFont>
    <p:embeddedFont>
      <p:font typeface="Poppins SemiBold" panose="020B0604020202020204" charset="0"/>
      <p:bold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9" roundtripDataSignature="AMtx7mgmntoJwwTjHv/2UItbskNTC93A1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0" autoAdjust="0"/>
    <p:restoredTop sz="83527" autoAdjust="0"/>
  </p:normalViewPr>
  <p:slideViewPr>
    <p:cSldViewPr snapToGrid="0">
      <p:cViewPr varScale="1">
        <p:scale>
          <a:sx n="96" d="100"/>
          <a:sy n="96" d="100"/>
        </p:scale>
        <p:origin x="1818" y="9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6.fntdata"/><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Hoja_de_c_lculo_de_Microsoft_Excel.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Hoja_de_c_lculo_de_Microsoft_Excel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Hoja_de_c_lculo_de_Microsoft_Excel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Hoja_de_c_lculo_de_Microsoft_Excel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Hoja_de_c_lculo_de_Microsoft_Excel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0" i="0" u="none" strike="noStrike" kern="1200" cap="none" spc="0" normalizeH="0" baseline="0">
                <a:solidFill>
                  <a:schemeClr val="tx1">
                    <a:lumMod val="65000"/>
                    <a:lumOff val="35000"/>
                  </a:schemeClr>
                </a:solidFill>
                <a:latin typeface="+mj-lt"/>
                <a:ea typeface="+mj-ea"/>
                <a:cs typeface="+mj-cs"/>
              </a:defRPr>
            </a:pPr>
            <a:r>
              <a:rPr lang="es-CO"/>
              <a:t>CANALES DE ATENCIÓN</a:t>
            </a:r>
          </a:p>
        </c:rich>
      </c:tx>
      <c:layout/>
      <c:overlay val="0"/>
      <c:spPr>
        <a:noFill/>
        <a:ln>
          <a:noFill/>
        </a:ln>
        <a:effectLst/>
      </c:spPr>
      <c:txPr>
        <a:bodyPr rot="0" spcFirstLastPara="1" vertOverflow="ellipsis" vert="horz" wrap="square" anchor="ctr" anchorCtr="1"/>
        <a:lstStyle/>
        <a:p>
          <a:pPr>
            <a:defRPr sz="2000" b="0" i="0" u="none" strike="noStrike" kern="1200" cap="none" spc="0" normalizeH="0" baseline="0">
              <a:solidFill>
                <a:schemeClr val="tx1">
                  <a:lumMod val="65000"/>
                  <a:lumOff val="35000"/>
                </a:schemeClr>
              </a:solidFill>
              <a:latin typeface="+mj-lt"/>
              <a:ea typeface="+mj-ea"/>
              <a:cs typeface="+mj-cs"/>
            </a:defRPr>
          </a:pPr>
          <a:endParaRPr lang="es-CO"/>
        </a:p>
      </c:txPr>
    </c:title>
    <c:autoTitleDeleted val="0"/>
    <c:plotArea>
      <c:layout/>
      <c:barChart>
        <c:barDir val="col"/>
        <c:grouping val="clustered"/>
        <c:varyColors val="0"/>
        <c:ser>
          <c:idx val="0"/>
          <c:order val="0"/>
          <c:tx>
            <c:strRef>
              <c:f>'total canales de comu OCT'!$F$10</c:f>
              <c:strCache>
                <c:ptCount val="1"/>
                <c:pt idx="0">
                  <c:v>TELEFÓNICO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'total canales de comu OCT'!$G$9:$H$9</c:f>
              <c:strCache>
                <c:ptCount val="2"/>
                <c:pt idx="0">
                  <c:v>CANTIDAD</c:v>
                </c:pt>
                <c:pt idx="1">
                  <c:v>PORCENTAJE </c:v>
                </c:pt>
              </c:strCache>
            </c:strRef>
          </c:cat>
          <c:val>
            <c:numRef>
              <c:f>'total canales de comu OCT'!$G$10:$H$10</c:f>
              <c:numCache>
                <c:formatCode>0%</c:formatCode>
                <c:ptCount val="2"/>
                <c:pt idx="0" formatCode="General">
                  <c:v>205</c:v>
                </c:pt>
                <c:pt idx="1">
                  <c:v>0.39883268482490275</c:v>
                </c:pt>
              </c:numCache>
            </c:numRef>
          </c:val>
          <c:extLst>
            <c:ext xmlns:c16="http://schemas.microsoft.com/office/drawing/2014/chart" uri="{C3380CC4-5D6E-409C-BE32-E72D297353CC}">
              <c16:uniqueId val="{00000000-4D2A-446A-8DB2-B1D0A8E9F998}"/>
            </c:ext>
          </c:extLst>
        </c:ser>
        <c:ser>
          <c:idx val="1"/>
          <c:order val="1"/>
          <c:tx>
            <c:strRef>
              <c:f>'total canales de comu OCT'!$F$11</c:f>
              <c:strCache>
                <c:ptCount val="1"/>
                <c:pt idx="0">
                  <c:v>VIRTUAL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'total canales de comu OCT'!$G$9:$H$9</c:f>
              <c:strCache>
                <c:ptCount val="2"/>
                <c:pt idx="0">
                  <c:v>CANTIDAD</c:v>
                </c:pt>
                <c:pt idx="1">
                  <c:v>PORCENTAJE </c:v>
                </c:pt>
              </c:strCache>
            </c:strRef>
          </c:cat>
          <c:val>
            <c:numRef>
              <c:f>'total canales de comu OCT'!$G$11:$H$11</c:f>
              <c:numCache>
                <c:formatCode>0%</c:formatCode>
                <c:ptCount val="2"/>
                <c:pt idx="0" formatCode="General">
                  <c:v>274</c:v>
                </c:pt>
                <c:pt idx="1">
                  <c:v>0.53307392996108949</c:v>
                </c:pt>
              </c:numCache>
            </c:numRef>
          </c:val>
          <c:extLst>
            <c:ext xmlns:c16="http://schemas.microsoft.com/office/drawing/2014/chart" uri="{C3380CC4-5D6E-409C-BE32-E72D297353CC}">
              <c16:uniqueId val="{00000001-4D2A-446A-8DB2-B1D0A8E9F998}"/>
            </c:ext>
          </c:extLst>
        </c:ser>
        <c:ser>
          <c:idx val="2"/>
          <c:order val="2"/>
          <c:tx>
            <c:strRef>
              <c:f>'total canales de comu OCT'!$F$12</c:f>
              <c:strCache>
                <c:ptCount val="1"/>
                <c:pt idx="0">
                  <c:v>PRESENCIAL Y ESCRITO </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'total canales de comu OCT'!$G$9:$H$9</c:f>
              <c:strCache>
                <c:ptCount val="2"/>
                <c:pt idx="0">
                  <c:v>CANTIDAD</c:v>
                </c:pt>
                <c:pt idx="1">
                  <c:v>PORCENTAJE </c:v>
                </c:pt>
              </c:strCache>
            </c:strRef>
          </c:cat>
          <c:val>
            <c:numRef>
              <c:f>'total canales de comu OCT'!$G$12:$H$12</c:f>
              <c:numCache>
                <c:formatCode>0%</c:formatCode>
                <c:ptCount val="2"/>
                <c:pt idx="0" formatCode="General">
                  <c:v>35</c:v>
                </c:pt>
                <c:pt idx="1">
                  <c:v>6.8093385214007776E-2</c:v>
                </c:pt>
              </c:numCache>
            </c:numRef>
          </c:val>
          <c:extLst>
            <c:ext xmlns:c16="http://schemas.microsoft.com/office/drawing/2014/chart" uri="{C3380CC4-5D6E-409C-BE32-E72D297353CC}">
              <c16:uniqueId val="{00000002-4D2A-446A-8DB2-B1D0A8E9F998}"/>
            </c:ext>
          </c:extLst>
        </c:ser>
        <c:ser>
          <c:idx val="3"/>
          <c:order val="3"/>
          <c:tx>
            <c:strRef>
              <c:f>'total canales de comu OCT'!$F$13</c:f>
              <c:strCache>
                <c:ptCount val="1"/>
                <c:pt idx="0">
                  <c:v>TOTAL</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'total canales de comu OCT'!$G$9:$H$9</c:f>
              <c:strCache>
                <c:ptCount val="2"/>
                <c:pt idx="0">
                  <c:v>CANTIDAD</c:v>
                </c:pt>
                <c:pt idx="1">
                  <c:v>PORCENTAJE </c:v>
                </c:pt>
              </c:strCache>
            </c:strRef>
          </c:cat>
          <c:val>
            <c:numRef>
              <c:f>'total canales de comu OCT'!$G$13:$H$13</c:f>
              <c:numCache>
                <c:formatCode>0%</c:formatCode>
                <c:ptCount val="2"/>
                <c:pt idx="0" formatCode="General">
                  <c:v>514</c:v>
                </c:pt>
                <c:pt idx="1">
                  <c:v>1</c:v>
                </c:pt>
              </c:numCache>
            </c:numRef>
          </c:val>
          <c:extLst>
            <c:ext xmlns:c16="http://schemas.microsoft.com/office/drawing/2014/chart" uri="{C3380CC4-5D6E-409C-BE32-E72D297353CC}">
              <c16:uniqueId val="{00000003-4D2A-446A-8DB2-B1D0A8E9F998}"/>
            </c:ext>
          </c:extLst>
        </c:ser>
        <c:dLbls>
          <c:showLegendKey val="0"/>
          <c:showVal val="1"/>
          <c:showCatName val="0"/>
          <c:showSerName val="0"/>
          <c:showPercent val="0"/>
          <c:showBubbleSize val="0"/>
        </c:dLbls>
        <c:gapWidth val="150"/>
        <c:axId val="-217040160"/>
        <c:axId val="-217036352"/>
      </c:barChart>
      <c:catAx>
        <c:axId val="-21704016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cap="none" spc="0" normalizeH="0" baseline="0">
                <a:solidFill>
                  <a:schemeClr val="tx1">
                    <a:lumMod val="65000"/>
                    <a:lumOff val="35000"/>
                  </a:schemeClr>
                </a:solidFill>
                <a:latin typeface="+mn-lt"/>
                <a:ea typeface="+mn-ea"/>
                <a:cs typeface="+mn-cs"/>
              </a:defRPr>
            </a:pPr>
            <a:endParaRPr lang="es-CO"/>
          </a:p>
        </c:txPr>
        <c:crossAx val="-217036352"/>
        <c:crosses val="autoZero"/>
        <c:auto val="1"/>
        <c:lblAlgn val="ctr"/>
        <c:lblOffset val="100"/>
        <c:noMultiLvlLbl val="0"/>
      </c:catAx>
      <c:valAx>
        <c:axId val="-217036352"/>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4016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s-CO"/>
              <a:t>LINEA MOVIL 3138052807   </a:t>
            </a:r>
          </a:p>
        </c:rich>
      </c:tx>
      <c:layout>
        <c:manualLayout>
          <c:xMode val="edge"/>
          <c:yMode val="edge"/>
          <c:x val="0.12455418207058794"/>
          <c:y val="1.8518518518518517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percentStacked"/>
        <c:varyColors val="0"/>
        <c:ser>
          <c:idx val="0"/>
          <c:order val="0"/>
          <c:tx>
            <c:strRef>
              <c:f>'comunicacion telefonica'!$G$9</c:f>
              <c:strCache>
                <c:ptCount val="1"/>
                <c:pt idx="0">
                  <c:v>CANTIDAD</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'comunicacion telefonica'!$F$10:$F$13</c:f>
              <c:strCache>
                <c:ptCount val="4"/>
                <c:pt idx="0">
                  <c:v>LLAMADAS RECIBIDAS</c:v>
                </c:pt>
                <c:pt idx="1">
                  <c:v>LLAMADAS REALIZADAS</c:v>
                </c:pt>
                <c:pt idx="2">
                  <c:v>LLAMADAS PERDIDAS</c:v>
                </c:pt>
                <c:pt idx="3">
                  <c:v>TOTAL DE LLAMADAS</c:v>
                </c:pt>
              </c:strCache>
            </c:strRef>
          </c:cat>
          <c:val>
            <c:numRef>
              <c:f>'comunicacion telefonica'!$G$10:$G$13</c:f>
              <c:numCache>
                <c:formatCode>General</c:formatCode>
                <c:ptCount val="4"/>
                <c:pt idx="0">
                  <c:v>180</c:v>
                </c:pt>
                <c:pt idx="1">
                  <c:v>20</c:v>
                </c:pt>
                <c:pt idx="2">
                  <c:v>5</c:v>
                </c:pt>
                <c:pt idx="3">
                  <c:v>205</c:v>
                </c:pt>
              </c:numCache>
            </c:numRef>
          </c:val>
          <c:extLst>
            <c:ext xmlns:c16="http://schemas.microsoft.com/office/drawing/2014/chart" uri="{C3380CC4-5D6E-409C-BE32-E72D297353CC}">
              <c16:uniqueId val="{00000000-366F-498A-A78B-5792C04B0435}"/>
            </c:ext>
          </c:extLst>
        </c:ser>
        <c:ser>
          <c:idx val="1"/>
          <c:order val="1"/>
          <c:tx>
            <c:strRef>
              <c:f>'comunicacion telefonica'!$H$9</c:f>
              <c:strCache>
                <c:ptCount val="1"/>
                <c:pt idx="0">
                  <c:v>PORCENTAJE </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'comunicacion telefonica'!$F$10:$F$13</c:f>
              <c:strCache>
                <c:ptCount val="4"/>
                <c:pt idx="0">
                  <c:v>LLAMADAS RECIBIDAS</c:v>
                </c:pt>
                <c:pt idx="1">
                  <c:v>LLAMADAS REALIZADAS</c:v>
                </c:pt>
                <c:pt idx="2">
                  <c:v>LLAMADAS PERDIDAS</c:v>
                </c:pt>
                <c:pt idx="3">
                  <c:v>TOTAL DE LLAMADAS</c:v>
                </c:pt>
              </c:strCache>
            </c:strRef>
          </c:cat>
          <c:val>
            <c:numRef>
              <c:f>'comunicacion telefonica'!$H$10:$H$13</c:f>
              <c:numCache>
                <c:formatCode>0%</c:formatCode>
                <c:ptCount val="4"/>
                <c:pt idx="0">
                  <c:v>0.87804878048780488</c:v>
                </c:pt>
                <c:pt idx="1">
                  <c:v>9.7560975609756101E-2</c:v>
                </c:pt>
                <c:pt idx="2">
                  <c:v>2.4390243902439025E-2</c:v>
                </c:pt>
                <c:pt idx="3">
                  <c:v>1</c:v>
                </c:pt>
              </c:numCache>
            </c:numRef>
          </c:val>
          <c:extLst>
            <c:ext xmlns:c16="http://schemas.microsoft.com/office/drawing/2014/chart" uri="{C3380CC4-5D6E-409C-BE32-E72D297353CC}">
              <c16:uniqueId val="{00000001-366F-498A-A78B-5792C04B0435}"/>
            </c:ext>
          </c:extLst>
        </c:ser>
        <c:dLbls>
          <c:showLegendKey val="0"/>
          <c:showVal val="1"/>
          <c:showCatName val="0"/>
          <c:showSerName val="0"/>
          <c:showPercent val="0"/>
          <c:showBubbleSize val="0"/>
        </c:dLbls>
        <c:gapWidth val="150"/>
        <c:shape val="box"/>
        <c:axId val="-217036896"/>
        <c:axId val="-217039616"/>
        <c:axId val="0"/>
      </c:bar3DChart>
      <c:catAx>
        <c:axId val="-21703689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39616"/>
        <c:crosses val="autoZero"/>
        <c:auto val="1"/>
        <c:lblAlgn val="ctr"/>
        <c:lblOffset val="100"/>
        <c:noMultiLvlLbl val="0"/>
      </c:catAx>
      <c:valAx>
        <c:axId val="-2170396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3689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s-CO"/>
              <a:t>Correos Institucionales</a:t>
            </a:r>
          </a:p>
        </c:rich>
      </c:tx>
      <c:layout>
        <c:manualLayout>
          <c:xMode val="edge"/>
          <c:yMode val="edge"/>
          <c:x val="0.28244953101792508"/>
          <c:y val="4.0201005025125629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s-CO"/>
        </a:p>
      </c:txPr>
    </c:title>
    <c:autoTitleDeleted val="0"/>
    <c:plotArea>
      <c:layout/>
      <c:barChart>
        <c:barDir val="bar"/>
        <c:grouping val="percentStacked"/>
        <c:varyColors val="0"/>
        <c:ser>
          <c:idx val="0"/>
          <c:order val="0"/>
          <c:tx>
            <c:strRef>
              <c:f>'canales de comun virtual OCT'!$G$9</c:f>
              <c:strCache>
                <c:ptCount val="1"/>
                <c:pt idx="0">
                  <c:v>CANTIDAD</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strRef>
              <c:f>'canales de comun virtual OCT'!$F$10:$F$12</c:f>
              <c:strCache>
                <c:ptCount val="3"/>
                <c:pt idx="0">
                  <c:v>atencionalusuario@itp.edu.co</c:v>
                </c:pt>
                <c:pt idx="1">
                  <c:v>notificacionesjudiciales@itp.edu.co</c:v>
                </c:pt>
                <c:pt idx="2">
                  <c:v>TOTAL VIRTUAL </c:v>
                </c:pt>
              </c:strCache>
            </c:strRef>
          </c:cat>
          <c:val>
            <c:numRef>
              <c:f>'canales de comun virtual OCT'!$G$10:$G$12</c:f>
              <c:numCache>
                <c:formatCode>General</c:formatCode>
                <c:ptCount val="3"/>
                <c:pt idx="0">
                  <c:v>274</c:v>
                </c:pt>
                <c:pt idx="1">
                  <c:v>1</c:v>
                </c:pt>
                <c:pt idx="2">
                  <c:v>275</c:v>
                </c:pt>
              </c:numCache>
            </c:numRef>
          </c:val>
          <c:extLst>
            <c:ext xmlns:c16="http://schemas.microsoft.com/office/drawing/2014/chart" uri="{C3380CC4-5D6E-409C-BE32-E72D297353CC}">
              <c16:uniqueId val="{00000000-D115-485B-9C65-EDD84CA6718E}"/>
            </c:ext>
          </c:extLst>
        </c:ser>
        <c:ser>
          <c:idx val="1"/>
          <c:order val="1"/>
          <c:tx>
            <c:strRef>
              <c:f>'canales de comun virtual OCT'!$H$9</c:f>
              <c:strCache>
                <c:ptCount val="1"/>
                <c:pt idx="0">
                  <c:v>PORCENTAJE </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strRef>
              <c:f>'canales de comun virtual OCT'!$F$10:$F$12</c:f>
              <c:strCache>
                <c:ptCount val="3"/>
                <c:pt idx="0">
                  <c:v>atencionalusuario@itp.edu.co</c:v>
                </c:pt>
                <c:pt idx="1">
                  <c:v>notificacionesjudiciales@itp.edu.co</c:v>
                </c:pt>
                <c:pt idx="2">
                  <c:v>TOTAL VIRTUAL </c:v>
                </c:pt>
              </c:strCache>
            </c:strRef>
          </c:cat>
          <c:val>
            <c:numRef>
              <c:f>'canales de comun virtual OCT'!$H$10:$H$12</c:f>
              <c:numCache>
                <c:formatCode>0%</c:formatCode>
                <c:ptCount val="3"/>
                <c:pt idx="0">
                  <c:v>0.97399999999999998</c:v>
                </c:pt>
                <c:pt idx="1">
                  <c:v>2.5899999999999999E-2</c:v>
                </c:pt>
                <c:pt idx="2">
                  <c:v>1</c:v>
                </c:pt>
              </c:numCache>
            </c:numRef>
          </c:val>
          <c:extLst>
            <c:ext xmlns:c16="http://schemas.microsoft.com/office/drawing/2014/chart" uri="{C3380CC4-5D6E-409C-BE32-E72D297353CC}">
              <c16:uniqueId val="{00000001-D115-485B-9C65-EDD84CA6718E}"/>
            </c:ext>
          </c:extLst>
        </c:ser>
        <c:dLbls>
          <c:dLblPos val="ctr"/>
          <c:showLegendKey val="0"/>
          <c:showVal val="1"/>
          <c:showCatName val="0"/>
          <c:showSerName val="0"/>
          <c:showPercent val="0"/>
          <c:showBubbleSize val="0"/>
        </c:dLbls>
        <c:gapWidth val="150"/>
        <c:overlap val="100"/>
        <c:axId val="-217026560"/>
        <c:axId val="-217037984"/>
      </c:barChart>
      <c:catAx>
        <c:axId val="-217026560"/>
        <c:scaling>
          <c:orientation val="minMax"/>
        </c:scaling>
        <c:delete val="0"/>
        <c:axPos val="l"/>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CO"/>
          </a:p>
        </c:txPr>
        <c:crossAx val="-217037984"/>
        <c:crosses val="autoZero"/>
        <c:auto val="1"/>
        <c:lblAlgn val="ctr"/>
        <c:lblOffset val="100"/>
        <c:noMultiLvlLbl val="0"/>
      </c:catAx>
      <c:valAx>
        <c:axId val="-217037984"/>
        <c:scaling>
          <c:orientation val="minMax"/>
        </c:scaling>
        <c:delete val="0"/>
        <c:axPos val="b"/>
        <c:majorGridlines>
          <c:spPr>
            <a:ln w="9525" cap="flat" cmpd="sng" algn="ctr">
              <a:solidFill>
                <a:schemeClr val="tx2">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CO"/>
          </a:p>
        </c:txPr>
        <c:crossAx val="-21702656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s-CO"/>
              <a:t>PQRSD POR MODALIDAD DE PETICIÓN</a:t>
            </a:r>
          </a:p>
        </c:rich>
      </c:tx>
      <c:layout>
        <c:manualLayout>
          <c:xMode val="edge"/>
          <c:yMode val="edge"/>
          <c:x val="0.14518153371696849"/>
          <c:y val="6.8376042080877553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s-CO"/>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2055988735401969E-2"/>
          <c:y val="7.0640732722066474E-2"/>
          <c:w val="0.85575523610334536"/>
          <c:h val="0.75348202616009341"/>
        </c:manualLayout>
      </c:layout>
      <c:bar3DChart>
        <c:barDir val="col"/>
        <c:grouping val="clustered"/>
        <c:varyColors val="0"/>
        <c:ser>
          <c:idx val="0"/>
          <c:order val="0"/>
          <c:tx>
            <c:strRef>
              <c:f>'2024'!$G$9</c:f>
              <c:strCache>
                <c:ptCount val="1"/>
                <c:pt idx="0">
                  <c:v>CANTIDAD</c:v>
                </c:pt>
              </c:strCache>
            </c:strRef>
          </c:tx>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'2024'!$F$10:$F$16</c:f>
              <c:strCache>
                <c:ptCount val="7"/>
                <c:pt idx="0">
                  <c:v>PETICIONES DE INFORMACION</c:v>
                </c:pt>
                <c:pt idx="1">
                  <c:v>PETICIONES DE INTERES PARTICULAR </c:v>
                </c:pt>
                <c:pt idx="2">
                  <c:v>QUEJAS </c:v>
                </c:pt>
                <c:pt idx="3">
                  <c:v>RECLAMOS</c:v>
                </c:pt>
                <c:pt idx="4">
                  <c:v>SUGERENCIAS </c:v>
                </c:pt>
                <c:pt idx="5">
                  <c:v>DENUNCIAS</c:v>
                </c:pt>
                <c:pt idx="6">
                  <c:v>OTRO</c:v>
                </c:pt>
              </c:strCache>
            </c:strRef>
          </c:cat>
          <c:val>
            <c:numRef>
              <c:f>'2024'!$G$10:$G$16</c:f>
              <c:numCache>
                <c:formatCode>0</c:formatCode>
                <c:ptCount val="7"/>
                <c:pt idx="0">
                  <c:v>66</c:v>
                </c:pt>
                <c:pt idx="1">
                  <c:v>65</c:v>
                </c:pt>
                <c:pt idx="2">
                  <c:v>0</c:v>
                </c:pt>
                <c:pt idx="3">
                  <c:v>0</c:v>
                </c:pt>
                <c:pt idx="4">
                  <c:v>0</c:v>
                </c:pt>
                <c:pt idx="5">
                  <c:v>0</c:v>
                </c:pt>
                <c:pt idx="6">
                  <c:v>178</c:v>
                </c:pt>
              </c:numCache>
            </c:numRef>
          </c:val>
          <c:extLst>
            <c:ext xmlns:c16="http://schemas.microsoft.com/office/drawing/2014/chart" uri="{C3380CC4-5D6E-409C-BE32-E72D297353CC}">
              <c16:uniqueId val="{00000000-DB3A-4A10-9B4B-5E065B9F9BDE}"/>
            </c:ext>
          </c:extLst>
        </c:ser>
        <c:ser>
          <c:idx val="1"/>
          <c:order val="1"/>
          <c:tx>
            <c:strRef>
              <c:f>'2024'!$H$9</c:f>
              <c:strCache>
                <c:ptCount val="1"/>
                <c:pt idx="0">
                  <c:v>PORCENTAJE </c:v>
                </c:pt>
              </c:strCache>
            </c:strRef>
          </c:tx>
          <c:spPr>
            <a:solidFill>
              <a:schemeClr val="accent2">
                <a:alpha val="85000"/>
              </a:schemeClr>
            </a:solidFill>
            <a:ln w="9525" cap="flat" cmpd="sng" algn="ctr">
              <a:solidFill>
                <a:schemeClr val="accent2">
                  <a:lumMod val="75000"/>
                </a:schemeClr>
              </a:solidFill>
              <a:round/>
            </a:ln>
            <a:effectLst/>
            <a:sp3d contourW="9525">
              <a:contourClr>
                <a:schemeClr val="accent2">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'2024'!$F$10:$F$16</c:f>
              <c:strCache>
                <c:ptCount val="7"/>
                <c:pt idx="0">
                  <c:v>PETICIONES DE INFORMACION</c:v>
                </c:pt>
                <c:pt idx="1">
                  <c:v>PETICIONES DE INTERES PARTICULAR </c:v>
                </c:pt>
                <c:pt idx="2">
                  <c:v>QUEJAS </c:v>
                </c:pt>
                <c:pt idx="3">
                  <c:v>RECLAMOS</c:v>
                </c:pt>
                <c:pt idx="4">
                  <c:v>SUGERENCIAS </c:v>
                </c:pt>
                <c:pt idx="5">
                  <c:v>DENUNCIAS</c:v>
                </c:pt>
                <c:pt idx="6">
                  <c:v>OTRO</c:v>
                </c:pt>
              </c:strCache>
            </c:strRef>
          </c:cat>
          <c:val>
            <c:numRef>
              <c:f>'2024'!$H$10:$H$16</c:f>
              <c:numCache>
                <c:formatCode>0%</c:formatCode>
                <c:ptCount val="7"/>
                <c:pt idx="0">
                  <c:v>0.21359223300970873</c:v>
                </c:pt>
                <c:pt idx="1">
                  <c:v>0.21035598705501618</c:v>
                </c:pt>
                <c:pt idx="2">
                  <c:v>0</c:v>
                </c:pt>
                <c:pt idx="3">
                  <c:v>0</c:v>
                </c:pt>
                <c:pt idx="4">
                  <c:v>0</c:v>
                </c:pt>
                <c:pt idx="5">
                  <c:v>0</c:v>
                </c:pt>
                <c:pt idx="6">
                  <c:v>0.57605177993527512</c:v>
                </c:pt>
              </c:numCache>
            </c:numRef>
          </c:val>
          <c:extLst>
            <c:ext xmlns:c16="http://schemas.microsoft.com/office/drawing/2014/chart" uri="{C3380CC4-5D6E-409C-BE32-E72D297353CC}">
              <c16:uniqueId val="{00000001-DB3A-4A10-9B4B-5E065B9F9BDE}"/>
            </c:ext>
          </c:extLst>
        </c:ser>
        <c:dLbls>
          <c:showLegendKey val="0"/>
          <c:showVal val="1"/>
          <c:showCatName val="0"/>
          <c:showSerName val="0"/>
          <c:showPercent val="0"/>
          <c:showBubbleSize val="0"/>
        </c:dLbls>
        <c:gapWidth val="65"/>
        <c:shape val="box"/>
        <c:axId val="-217030368"/>
        <c:axId val="-217033088"/>
        <c:axId val="0"/>
      </c:bar3DChart>
      <c:catAx>
        <c:axId val="-21703036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s-CO"/>
          </a:p>
        </c:txPr>
        <c:crossAx val="-217033088"/>
        <c:crosses val="autoZero"/>
        <c:auto val="1"/>
        <c:lblAlgn val="ctr"/>
        <c:lblOffset val="100"/>
        <c:noMultiLvlLbl val="0"/>
      </c:catAx>
      <c:valAx>
        <c:axId val="-217033088"/>
        <c:scaling>
          <c:orientation val="minMax"/>
        </c:scaling>
        <c:delete val="0"/>
        <c:axPos val="l"/>
        <c:majorGridlines>
          <c:spPr>
            <a:ln w="9525" cap="flat" cmpd="sng" algn="ctr">
              <a:solidFill>
                <a:schemeClr val="dk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CO"/>
          </a:p>
        </c:txPr>
        <c:crossAx val="-217030368"/>
        <c:crosses val="autoZero"/>
        <c:crossBetween val="between"/>
      </c:valAx>
      <c:spPr>
        <a:noFill/>
        <a:ln>
          <a:noFill/>
        </a:ln>
        <a:effectLst/>
      </c:spPr>
    </c:plotArea>
    <c:legend>
      <c:legendPos val="b"/>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CO"/>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s-CO"/>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cap="all" spc="150" baseline="0">
                <a:solidFill>
                  <a:schemeClr val="tx1">
                    <a:lumMod val="50000"/>
                    <a:lumOff val="50000"/>
                  </a:schemeClr>
                </a:solidFill>
                <a:latin typeface="+mn-lt"/>
                <a:ea typeface="+mn-ea"/>
                <a:cs typeface="+mn-cs"/>
              </a:defRPr>
            </a:pPr>
            <a:r>
              <a:rPr lang="es-ES"/>
              <a:t>PETICIONES ATENDIDAS</a:t>
            </a:r>
          </a:p>
        </c:rich>
      </c:tx>
      <c:layout/>
      <c:overlay val="0"/>
      <c:spPr>
        <a:noFill/>
        <a:ln>
          <a:noFill/>
        </a:ln>
        <a:effectLst/>
      </c:spPr>
      <c:txPr>
        <a:bodyPr rot="0" spcFirstLastPara="1" vertOverflow="ellipsis" vert="horz" wrap="square" anchor="ctr" anchorCtr="1"/>
        <a:lstStyle/>
        <a:p>
          <a:pPr>
            <a:defRPr sz="1800" b="1" i="0" u="none" strike="noStrike" kern="1200" cap="all" spc="150" baseline="0">
              <a:solidFill>
                <a:schemeClr val="tx1">
                  <a:lumMod val="50000"/>
                  <a:lumOff val="50000"/>
                </a:schemeClr>
              </a:solidFill>
              <a:latin typeface="+mn-lt"/>
              <a:ea typeface="+mn-ea"/>
              <a:cs typeface="+mn-cs"/>
            </a:defRPr>
          </a:pPr>
          <a:endParaRPr lang="es-CO"/>
        </a:p>
      </c:txPr>
    </c:title>
    <c:autoTitleDeleted val="0"/>
    <c:view3D>
      <c:rotX val="10"/>
      <c:rotY val="0"/>
      <c:depthPercent val="100"/>
      <c:rAngAx val="0"/>
    </c:view3D>
    <c:floor>
      <c:thickness val="0"/>
      <c:spPr>
        <a:solidFill>
          <a:schemeClr val="lt1"/>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pattFill prst="ltDnDiag">
              <a:fgClr>
                <a:schemeClr val="accent1"/>
              </a:fgClr>
              <a:bgClr>
                <a:schemeClr val="accent1">
                  <a:lumMod val="20000"/>
                  <a:lumOff val="80000"/>
                </a:schemeClr>
              </a:bgClr>
            </a:pattFill>
            <a:ln>
              <a:solidFill>
                <a:schemeClr val="accent1"/>
              </a:solidFill>
            </a:ln>
            <a:effectLst/>
            <a:sp3d>
              <a:contourClr>
                <a:schemeClr val="accent1"/>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val>
            <c:numRef>
              <c:f>'Peticiones por dependencia'!$F$10:$F$22</c:f>
              <c:numCache>
                <c:formatCode>General</c:formatCode>
                <c:ptCount val="13"/>
                <c:pt idx="0">
                  <c:v>75</c:v>
                </c:pt>
                <c:pt idx="1">
                  <c:v>40</c:v>
                </c:pt>
                <c:pt idx="2">
                  <c:v>12</c:v>
                </c:pt>
                <c:pt idx="3">
                  <c:v>17</c:v>
                </c:pt>
                <c:pt idx="4">
                  <c:v>19</c:v>
                </c:pt>
                <c:pt idx="5">
                  <c:v>32</c:v>
                </c:pt>
                <c:pt idx="6">
                  <c:v>23</c:v>
                </c:pt>
                <c:pt idx="7">
                  <c:v>2</c:v>
                </c:pt>
                <c:pt idx="8">
                  <c:v>18</c:v>
                </c:pt>
                <c:pt idx="9">
                  <c:v>3</c:v>
                </c:pt>
                <c:pt idx="10">
                  <c:v>13</c:v>
                </c:pt>
                <c:pt idx="11">
                  <c:v>27</c:v>
                </c:pt>
                <c:pt idx="12">
                  <c:v>7</c:v>
                </c:pt>
              </c:numCache>
            </c:numRef>
          </c:val>
          <c:extLst>
            <c:ext xmlns:c16="http://schemas.microsoft.com/office/drawing/2014/chart" uri="{C3380CC4-5D6E-409C-BE32-E72D297353CC}">
              <c16:uniqueId val="{00000000-2D40-43CA-908B-FCCD4B54C8C9}"/>
            </c:ext>
          </c:extLst>
        </c:ser>
        <c:dLbls>
          <c:showLegendKey val="0"/>
          <c:showVal val="1"/>
          <c:showCatName val="0"/>
          <c:showSerName val="0"/>
          <c:showPercent val="0"/>
          <c:showBubbleSize val="0"/>
        </c:dLbls>
        <c:gapWidth val="160"/>
        <c:gapDepth val="0"/>
        <c:shape val="box"/>
        <c:axId val="-217032544"/>
        <c:axId val="-217029280"/>
        <c:axId val="0"/>
      </c:bar3DChart>
      <c:catAx>
        <c:axId val="-217032544"/>
        <c:scaling>
          <c:orientation val="minMax"/>
        </c:scaling>
        <c:delete val="0"/>
        <c:axPos val="b"/>
        <c:title>
          <c:tx>
            <c:rich>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r>
                  <a:rPr lang="es-CO"/>
                  <a:t>Dependencia </a:t>
                </a:r>
              </a:p>
            </c:rich>
          </c:tx>
          <c:layout/>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s-CO"/>
            </a:p>
          </c:txPr>
        </c:title>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29280"/>
        <c:crosses val="autoZero"/>
        <c:auto val="1"/>
        <c:lblAlgn val="ctr"/>
        <c:lblOffset val="100"/>
        <c:noMultiLvlLbl val="0"/>
      </c:catAx>
      <c:valAx>
        <c:axId val="-217029280"/>
        <c:scaling>
          <c:orientation val="minMax"/>
        </c:scaling>
        <c:delete val="0"/>
        <c:axPos val="l"/>
        <c:title>
          <c:layout/>
          <c:overlay val="0"/>
          <c:spPr>
            <a:noFill/>
            <a:ln>
              <a:noFill/>
            </a:ln>
            <a:effectLst/>
          </c:spPr>
          <c:txPr>
            <a:bodyPr rot="-54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s-CO"/>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3254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02">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4.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87">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styleClr val="auto"/>
    </cs:lnRef>
    <cs:fillRef idx="0">
      <cs:styleClr val="auto"/>
    </cs:fillRef>
    <cs:effectRef idx="0"/>
    <cs:fontRef idx="minor">
      <a:schemeClr val="tx1"/>
    </cs:fontRef>
    <cs:spPr>
      <a:pattFill prst="ltDnDiag">
        <a:fgClr>
          <a:schemeClr val="phClr"/>
        </a:fgClr>
        <a:bgClr>
          <a:schemeClr val="phClr">
            <a:lumMod val="20000"/>
            <a:lumOff val="80000"/>
          </a:schemeClr>
        </a:bgClr>
      </a:pattFill>
      <a:ln>
        <a:solidFill>
          <a:schemeClr val="phClr"/>
        </a:solidFill>
      </a:ln>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spPr>
      <a:solidFill>
        <a:schemeClr val="lt1"/>
      </a:solidFill>
      <a:sp3d/>
    </cs:spPr>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58750" indent="0">
              <a:buNone/>
            </a:pPr>
            <a:endParaRPr lang="es-CO" dirty="0"/>
          </a:p>
        </p:txBody>
      </p:sp>
    </p:spTree>
    <p:extLst>
      <p:ext uri="{BB962C8B-B14F-4D97-AF65-F5344CB8AC3E}">
        <p14:creationId xmlns:p14="http://schemas.microsoft.com/office/powerpoint/2010/main" val="33057262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11"/>
        <p:cNvGrpSpPr/>
        <p:nvPr/>
      </p:nvGrpSpPr>
      <p:grpSpPr>
        <a:xfrm>
          <a:off x="0" y="0"/>
          <a:ext cx="0" cy="0"/>
          <a:chOff x="0" y="0"/>
          <a:chExt cx="0" cy="0"/>
        </a:xfrm>
      </p:grpSpPr>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3"/>
        <p:cNvGrpSpPr/>
        <p:nvPr/>
      </p:nvGrpSpPr>
      <p:grpSpPr>
        <a:xfrm>
          <a:off x="0" y="0"/>
          <a:ext cx="0" cy="0"/>
          <a:chOff x="0" y="0"/>
          <a:chExt cx="0" cy="0"/>
        </a:xfrm>
      </p:grpSpPr>
      <p:sp>
        <p:nvSpPr>
          <p:cNvPr id="64" name="Google Shape;64;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14"/>
          <p:cNvSpPr>
            <a:spLocks noGrp="1"/>
          </p:cNvSpPr>
          <p:nvPr>
            <p:ph type="pic" idx="2"/>
          </p:nvPr>
        </p:nvSpPr>
        <p:spPr>
          <a:xfrm>
            <a:off x="5183188" y="987425"/>
            <a:ext cx="6172200" cy="4873625"/>
          </a:xfrm>
          <a:prstGeom prst="rect">
            <a:avLst/>
          </a:prstGeom>
          <a:noFill/>
          <a:ln>
            <a:noFill/>
          </a:ln>
        </p:spPr>
      </p:sp>
      <p:sp>
        <p:nvSpPr>
          <p:cNvPr id="66" name="Google Shape;66;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7" name="Google Shape;67;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70"/>
        <p:cNvGrpSpPr/>
        <p:nvPr/>
      </p:nvGrpSpPr>
      <p:grpSpPr>
        <a:xfrm>
          <a:off x="0" y="0"/>
          <a:ext cx="0" cy="0"/>
          <a:chOff x="0" y="0"/>
          <a:chExt cx="0" cy="0"/>
        </a:xfrm>
      </p:grpSpPr>
      <p:sp>
        <p:nvSpPr>
          <p:cNvPr id="71" name="Google Shape;71;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6"/>
        <p:cNvGrpSpPr/>
        <p:nvPr/>
      </p:nvGrpSpPr>
      <p:grpSpPr>
        <a:xfrm>
          <a:off x="0" y="0"/>
          <a:ext cx="0" cy="0"/>
          <a:chOff x="0" y="0"/>
          <a:chExt cx="0" cy="0"/>
        </a:xfrm>
      </p:grpSpPr>
      <p:sp>
        <p:nvSpPr>
          <p:cNvPr id="77" name="Google Shape;77;p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Diseño personalizado">
  <p:cSld name="1_Diseño personalizado">
    <p:spTree>
      <p:nvGrpSpPr>
        <p:cNvPr id="1" name="Shape 82"/>
        <p:cNvGrpSpPr/>
        <p:nvPr/>
      </p:nvGrpSpPr>
      <p:grpSpPr>
        <a:xfrm>
          <a:off x="0" y="0"/>
          <a:ext cx="0" cy="0"/>
          <a:chOff x="0" y="0"/>
          <a:chExt cx="0" cy="0"/>
        </a:xfrm>
      </p:grpSpPr>
      <p:pic>
        <p:nvPicPr>
          <p:cNvPr id="83" name="Google Shape;83;p17"/>
          <p:cNvPicPr preferRelativeResize="0"/>
          <p:nvPr/>
        </p:nvPicPr>
        <p:blipFill rotWithShape="1">
          <a:blip r:embed="rId2">
            <a:alphaModFix/>
          </a:blip>
          <a:srcRect/>
          <a:stretch/>
        </p:blipFill>
        <p:spPr>
          <a:xfrm>
            <a:off x="-1" y="3506372"/>
            <a:ext cx="12196275" cy="335162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seño personalizado">
  <p:cSld name="Diseño personalizado">
    <p:spTree>
      <p:nvGrpSpPr>
        <p:cNvPr id="1" name="Shape 15"/>
        <p:cNvGrpSpPr/>
        <p:nvPr/>
      </p:nvGrpSpPr>
      <p:grpSpPr>
        <a:xfrm>
          <a:off x="0" y="0"/>
          <a:ext cx="0" cy="0"/>
          <a:chOff x="0" y="0"/>
          <a:chExt cx="0" cy="0"/>
        </a:xfrm>
      </p:grpSpPr>
      <p:pic>
        <p:nvPicPr>
          <p:cNvPr id="16" name="Google Shape;16;p6"/>
          <p:cNvPicPr preferRelativeResize="0"/>
          <p:nvPr/>
        </p:nvPicPr>
        <p:blipFill rotWithShape="1">
          <a:blip r:embed="rId2">
            <a:alphaModFix/>
          </a:blip>
          <a:srcRect/>
          <a:stretch/>
        </p:blipFill>
        <p:spPr>
          <a:xfrm>
            <a:off x="18324" y="0"/>
            <a:ext cx="12173675" cy="686833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7"/>
        <p:cNvGrpSpPr/>
        <p:nvPr/>
      </p:nvGrpSpPr>
      <p:grpSpPr>
        <a:xfrm>
          <a:off x="0" y="0"/>
          <a:ext cx="0" cy="0"/>
          <a:chOff x="0" y="0"/>
          <a:chExt cx="0" cy="0"/>
        </a:xfrm>
      </p:grpSpPr>
      <p:sp>
        <p:nvSpPr>
          <p:cNvPr id="18" name="Google Shape;18;p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 name="Google Shape;20;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23"/>
        <p:cNvGrpSpPr/>
        <p:nvPr/>
      </p:nvGrpSpPr>
      <p:grpSpPr>
        <a:xfrm>
          <a:off x="0" y="0"/>
          <a:ext cx="0" cy="0"/>
          <a:chOff x="0" y="0"/>
          <a:chExt cx="0" cy="0"/>
        </a:xfrm>
      </p:grpSpPr>
      <p:sp>
        <p:nvSpPr>
          <p:cNvPr id="24" name="Google Shape;24;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9"/>
        <p:cNvGrpSpPr/>
        <p:nvPr/>
      </p:nvGrpSpPr>
      <p:grpSpPr>
        <a:xfrm>
          <a:off x="0" y="0"/>
          <a:ext cx="0" cy="0"/>
          <a:chOff x="0" y="0"/>
          <a:chExt cx="0" cy="0"/>
        </a:xfrm>
      </p:grpSpPr>
      <p:sp>
        <p:nvSpPr>
          <p:cNvPr id="30" name="Google Shape;30;p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2" name="Google Shape;3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35"/>
        <p:cNvGrpSpPr/>
        <p:nvPr/>
      </p:nvGrpSpPr>
      <p:grpSpPr>
        <a:xfrm>
          <a:off x="0" y="0"/>
          <a:ext cx="0" cy="0"/>
          <a:chOff x="0" y="0"/>
          <a:chExt cx="0" cy="0"/>
        </a:xfrm>
      </p:grpSpPr>
      <p:sp>
        <p:nvSpPr>
          <p:cNvPr id="36" name="Google Shape;36;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1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42"/>
        <p:cNvGrpSpPr/>
        <p:nvPr/>
      </p:nvGrpSpPr>
      <p:grpSpPr>
        <a:xfrm>
          <a:off x="0" y="0"/>
          <a:ext cx="0" cy="0"/>
          <a:chOff x="0" y="0"/>
          <a:chExt cx="0" cy="0"/>
        </a:xfrm>
      </p:grpSpPr>
      <p:sp>
        <p:nvSpPr>
          <p:cNvPr id="43" name="Google Shape;43;p1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1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1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51"/>
        <p:cNvGrpSpPr/>
        <p:nvPr/>
      </p:nvGrpSpPr>
      <p:grpSpPr>
        <a:xfrm>
          <a:off x="0" y="0"/>
          <a:ext cx="0" cy="0"/>
          <a:chOff x="0" y="0"/>
          <a:chExt cx="0" cy="0"/>
        </a:xfrm>
      </p:grpSpPr>
      <p:sp>
        <p:nvSpPr>
          <p:cNvPr id="52" name="Google Shape;52;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6"/>
        <p:cNvGrpSpPr/>
        <p:nvPr/>
      </p:nvGrpSpPr>
      <p:grpSpPr>
        <a:xfrm>
          <a:off x="0" y="0"/>
          <a:ext cx="0" cy="0"/>
          <a:chOff x="0" y="0"/>
          <a:chExt cx="0" cy="0"/>
        </a:xfrm>
      </p:grpSpPr>
      <p:sp>
        <p:nvSpPr>
          <p:cNvPr id="57" name="Google Shape;57;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9" name="Google Shape;59;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0" name="Google Shape;60;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hyperlink" Target="mailto:atencionalusuario@itp.edu.co" TargetMode="External"/><Relationship Id="rId1" Type="http://schemas.openxmlformats.org/officeDocument/2006/relationships/slideLayout" Target="../slideLayouts/slideLayout2.xml"/><Relationship Id="rId5" Type="http://schemas.openxmlformats.org/officeDocument/2006/relationships/hyperlink" Target="mailto:notificacionesjudiciales@itp.edu.co" TargetMode="External"/><Relationship Id="rId4" Type="http://schemas.openxmlformats.org/officeDocument/2006/relationships/chart" Target="../charts/chart3.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94" y="0"/>
            <a:ext cx="12175420" cy="6858000"/>
          </a:xfrm>
          <a:prstGeom prst="rect">
            <a:avLst/>
          </a:prstGeom>
        </p:spPr>
      </p:pic>
      <p:pic>
        <p:nvPicPr>
          <p:cNvPr id="89" name="Google Shape;89;p1"/>
          <p:cNvPicPr preferRelativeResize="0"/>
          <p:nvPr/>
        </p:nvPicPr>
        <p:blipFill rotWithShape="1">
          <a:blip r:embed="rId4">
            <a:alphaModFix/>
          </a:blip>
          <a:srcRect/>
          <a:stretch/>
        </p:blipFill>
        <p:spPr>
          <a:xfrm>
            <a:off x="5284177" y="2822331"/>
            <a:ext cx="6888549" cy="4035669"/>
          </a:xfrm>
          <a:prstGeom prst="rect">
            <a:avLst/>
          </a:prstGeom>
          <a:noFill/>
          <a:ln>
            <a:noFill/>
          </a:ln>
        </p:spPr>
      </p:pic>
      <p:sp>
        <p:nvSpPr>
          <p:cNvPr id="90" name="Google Shape;90;p1"/>
          <p:cNvSpPr txBox="1"/>
          <p:nvPr/>
        </p:nvSpPr>
        <p:spPr>
          <a:xfrm>
            <a:off x="237393" y="413238"/>
            <a:ext cx="5231423" cy="2554505"/>
          </a:xfrm>
          <a:prstGeom prst="rect">
            <a:avLst/>
          </a:prstGeom>
          <a:noFill/>
          <a:ln>
            <a:noFill/>
          </a:ln>
        </p:spPr>
        <p:txBody>
          <a:bodyPr spcFirstLastPara="1" wrap="square" lIns="91425" tIns="45700" rIns="91425" bIns="45700" anchor="t" anchorCtr="0">
            <a:spAutoFit/>
          </a:bodyPr>
          <a:lstStyle/>
          <a:p>
            <a:pPr lvl="0" algn="ctr"/>
            <a:r>
              <a:rPr lang="es-CO" sz="3200" b="1" dirty="0">
                <a:solidFill>
                  <a:schemeClr val="accent1">
                    <a:lumMod val="50000"/>
                  </a:schemeClr>
                </a:solidFill>
              </a:rPr>
              <a:t>Informe de Peticiones, Quejas, Reclamos,</a:t>
            </a:r>
          </a:p>
          <a:p>
            <a:pPr lvl="0" algn="ctr"/>
            <a:r>
              <a:rPr lang="es-CO" sz="3200" b="1" dirty="0">
                <a:solidFill>
                  <a:schemeClr val="accent1">
                    <a:lumMod val="50000"/>
                  </a:schemeClr>
                </a:solidFill>
              </a:rPr>
              <a:t>Sugerencias y Denuncias</a:t>
            </a:r>
          </a:p>
          <a:p>
            <a:pPr lvl="0" algn="ctr"/>
            <a:r>
              <a:rPr lang="es-CO" sz="3200" b="1" dirty="0">
                <a:solidFill>
                  <a:schemeClr val="accent1">
                    <a:lumMod val="50000"/>
                  </a:schemeClr>
                </a:solidFill>
              </a:rPr>
              <a:t>(PQRSD)</a:t>
            </a:r>
          </a:p>
          <a:p>
            <a:pPr lvl="0" algn="ctr"/>
            <a:r>
              <a:rPr lang="es-CO" sz="3200" b="1" dirty="0">
                <a:solidFill>
                  <a:schemeClr val="accent1">
                    <a:lumMod val="50000"/>
                  </a:schemeClr>
                </a:solidFill>
              </a:rPr>
              <a:t> </a:t>
            </a:r>
            <a:r>
              <a:rPr lang="es-CO" sz="3200" b="1" dirty="0" smtClean="0">
                <a:solidFill>
                  <a:schemeClr val="accent1">
                    <a:lumMod val="50000"/>
                  </a:schemeClr>
                </a:solidFill>
              </a:rPr>
              <a:t>Octubre/2024</a:t>
            </a:r>
            <a:endParaRPr sz="3200" b="1" i="0" u="none" strike="noStrike" cap="none" dirty="0">
              <a:solidFill>
                <a:schemeClr val="accent1">
                  <a:lumMod val="50000"/>
                </a:schemeClr>
              </a:solidFill>
              <a:sym typeface="Arial"/>
            </a:endParaRPr>
          </a:p>
        </p:txBody>
      </p:sp>
      <p:sp>
        <p:nvSpPr>
          <p:cNvPr id="7" name="Google Shape;90;p1"/>
          <p:cNvSpPr txBox="1"/>
          <p:nvPr/>
        </p:nvSpPr>
        <p:spPr>
          <a:xfrm>
            <a:off x="6832243" y="5196253"/>
            <a:ext cx="3792415" cy="784790"/>
          </a:xfrm>
          <a:prstGeom prst="rect">
            <a:avLst/>
          </a:prstGeom>
          <a:noFill/>
          <a:ln>
            <a:noFill/>
          </a:ln>
        </p:spPr>
        <p:txBody>
          <a:bodyPr spcFirstLastPara="1" wrap="square" lIns="91425" tIns="45700" rIns="91425" bIns="45700" anchor="t" anchorCtr="0">
            <a:spAutoFit/>
          </a:bodyPr>
          <a:lstStyle/>
          <a:p>
            <a:pPr algn="ctr"/>
            <a:r>
              <a:rPr lang="es-CO" sz="1100" b="1" dirty="0">
                <a:solidFill>
                  <a:schemeClr val="accent1">
                    <a:lumMod val="75000"/>
                  </a:schemeClr>
                </a:solidFill>
              </a:rPr>
              <a:t>OFICINA DE ATENCIÓN AL USUARIO INSTITUTO TECNOLÓGICO DEL PUTUMAYO</a:t>
            </a:r>
            <a:endParaRPr lang="es-CO" sz="1100" dirty="0">
              <a:solidFill>
                <a:schemeClr val="accent1">
                  <a:lumMod val="75000"/>
                </a:schemeClr>
              </a:solidFill>
            </a:endParaRPr>
          </a:p>
          <a:p>
            <a:pPr algn="ctr"/>
            <a:r>
              <a:rPr lang="es-CO" sz="1100" b="1" dirty="0">
                <a:solidFill>
                  <a:schemeClr val="accent1">
                    <a:lumMod val="75000"/>
                  </a:schemeClr>
                </a:solidFill>
              </a:rPr>
              <a:t>RESOLUCIONES </a:t>
            </a:r>
            <a:r>
              <a:rPr lang="es-CO" sz="1100" b="1" dirty="0" err="1">
                <a:solidFill>
                  <a:schemeClr val="accent1">
                    <a:lumMod val="75000"/>
                  </a:schemeClr>
                </a:solidFill>
              </a:rPr>
              <a:t>Nros</a:t>
            </a:r>
            <a:r>
              <a:rPr lang="es-CO" sz="1100" b="1" dirty="0">
                <a:solidFill>
                  <a:schemeClr val="accent1">
                    <a:lumMod val="75000"/>
                  </a:schemeClr>
                </a:solidFill>
              </a:rPr>
              <a:t>. 0316/2015 - 0070/2016</a:t>
            </a:r>
            <a:endParaRPr lang="es-CO" sz="1100" dirty="0">
              <a:solidFill>
                <a:schemeClr val="accent1">
                  <a:lumMod val="75000"/>
                </a:schemeClr>
              </a:solidFill>
            </a:endParaRPr>
          </a:p>
          <a:p>
            <a:pPr lvl="0" algn="ctr"/>
            <a:endParaRPr sz="1200" b="1" i="0" u="none" strike="noStrike" cap="none" dirty="0">
              <a:solidFill>
                <a:schemeClr val="accent1">
                  <a:lumMod val="75000"/>
                </a:schemeClr>
              </a:solidFil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Imagen 27"/>
          <p:cNvPicPr>
            <a:picLocks noChangeAspect="1"/>
          </p:cNvPicPr>
          <p:nvPr/>
        </p:nvPicPr>
        <p:blipFill>
          <a:blip r:embed="rId2"/>
          <a:stretch>
            <a:fillRect/>
          </a:stretch>
        </p:blipFill>
        <p:spPr>
          <a:xfrm>
            <a:off x="430623" y="2272413"/>
            <a:ext cx="4248727" cy="4018756"/>
          </a:xfrm>
          <a:prstGeom prst="rect">
            <a:avLst/>
          </a:prstGeom>
        </p:spPr>
      </p:pic>
      <p:sp>
        <p:nvSpPr>
          <p:cNvPr id="3" name="Freeform 1">
            <a:extLst>
              <a:ext uri="{FF2B5EF4-FFF2-40B4-BE49-F238E27FC236}">
                <a16:creationId xmlns:a16="http://schemas.microsoft.com/office/drawing/2014/main" id="{DB5E2079-2B1E-492E-8572-B1B0CF2834C1}"/>
              </a:ext>
            </a:extLst>
          </p:cNvPr>
          <p:cNvSpPr>
            <a:spLocks noChangeArrowheads="1"/>
          </p:cNvSpPr>
          <p:nvPr/>
        </p:nvSpPr>
        <p:spPr bwMode="auto">
          <a:xfrm>
            <a:off x="3102199" y="261352"/>
            <a:ext cx="8662004" cy="2388272"/>
          </a:xfrm>
          <a:custGeom>
            <a:avLst/>
            <a:gdLst>
              <a:gd name="T0" fmla="*/ 8738 w 9561"/>
              <a:gd name="T1" fmla="*/ 0 h 3221"/>
              <a:gd name="T2" fmla="*/ 9560 w 9561"/>
              <a:gd name="T3" fmla="*/ 1610 h 3221"/>
              <a:gd name="T4" fmla="*/ 8738 w 9561"/>
              <a:gd name="T5" fmla="*/ 3220 h 3221"/>
              <a:gd name="T6" fmla="*/ 0 w 9561"/>
              <a:gd name="T7" fmla="*/ 3220 h 3221"/>
              <a:gd name="T8" fmla="*/ 0 w 9561"/>
              <a:gd name="T9" fmla="*/ 0 h 3221"/>
              <a:gd name="T10" fmla="*/ 8738 w 9561"/>
              <a:gd name="T11" fmla="*/ 0 h 3221"/>
            </a:gdLst>
            <a:ahLst/>
            <a:cxnLst>
              <a:cxn ang="0">
                <a:pos x="T0" y="T1"/>
              </a:cxn>
              <a:cxn ang="0">
                <a:pos x="T2" y="T3"/>
              </a:cxn>
              <a:cxn ang="0">
                <a:pos x="T4" y="T5"/>
              </a:cxn>
              <a:cxn ang="0">
                <a:pos x="T6" y="T7"/>
              </a:cxn>
              <a:cxn ang="0">
                <a:pos x="T8" y="T9"/>
              </a:cxn>
              <a:cxn ang="0">
                <a:pos x="T10" y="T11"/>
              </a:cxn>
            </a:cxnLst>
            <a:rect l="0" t="0" r="r" b="b"/>
            <a:pathLst>
              <a:path w="9561" h="3221">
                <a:moveTo>
                  <a:pt x="8738" y="0"/>
                </a:moveTo>
                <a:lnTo>
                  <a:pt x="9560" y="1610"/>
                </a:lnTo>
                <a:lnTo>
                  <a:pt x="8738" y="3220"/>
                </a:lnTo>
                <a:lnTo>
                  <a:pt x="0" y="3220"/>
                </a:lnTo>
                <a:lnTo>
                  <a:pt x="0" y="0"/>
                </a:lnTo>
                <a:lnTo>
                  <a:pt x="8738" y="0"/>
                </a:lnTo>
              </a:path>
            </a:pathLst>
          </a:custGeom>
          <a:solidFill>
            <a:schemeClr val="accent1">
              <a:lumMod val="40000"/>
              <a:lumOff val="60000"/>
            </a:schemeClr>
          </a:solidFill>
          <a:ln>
            <a:noFill/>
          </a:ln>
          <a:effectLst/>
        </p:spPr>
        <p:txBody>
          <a:bodyPr wrap="none" anchor="ctr"/>
          <a:lstStyle/>
          <a:p>
            <a:pPr algn="just"/>
            <a:r>
              <a:rPr lang="es-CO" dirty="0"/>
              <a:t>              </a:t>
            </a:r>
          </a:p>
          <a:p>
            <a:pPr algn="just"/>
            <a:endParaRPr lang="es-CO" dirty="0"/>
          </a:p>
          <a:p>
            <a:pPr algn="just"/>
            <a:r>
              <a:rPr lang="es-CO" dirty="0"/>
              <a:t>              El presente documento corresponde al Informe de Peticiones, Quejas,</a:t>
            </a:r>
          </a:p>
          <a:p>
            <a:pPr algn="just"/>
            <a:r>
              <a:rPr lang="es-CO" dirty="0"/>
              <a:t>              Reclamos, Sugerencias y Denuncias (PQRSD) recibidas y atendidas por la</a:t>
            </a:r>
          </a:p>
          <a:p>
            <a:pPr algn="just"/>
            <a:r>
              <a:rPr lang="es-CO" dirty="0"/>
              <a:t>              Oficina de atención al usuario del Instituto Tecnológico del Putumayo </a:t>
            </a:r>
          </a:p>
          <a:p>
            <a:pPr algn="just"/>
            <a:r>
              <a:rPr lang="es-CO" dirty="0"/>
              <a:t>              Correspondiente al mes de Octubre de </a:t>
            </a:r>
            <a:r>
              <a:rPr lang="es-CO" dirty="0" smtClean="0"/>
              <a:t>2024. </a:t>
            </a:r>
            <a:endParaRPr lang="es-CO" dirty="0"/>
          </a:p>
          <a:p>
            <a:pPr algn="just"/>
            <a:endParaRPr lang="es-CO" dirty="0"/>
          </a:p>
          <a:p>
            <a:pPr algn="just"/>
            <a:r>
              <a:rPr lang="es-CO" dirty="0"/>
              <a:t>               De acuerdo con los datos arrojados por los canales de atención, </a:t>
            </a:r>
          </a:p>
          <a:p>
            <a:pPr algn="just"/>
            <a:r>
              <a:rPr lang="es-CO" dirty="0"/>
              <a:t>               durante en el mes de octubre, se </a:t>
            </a:r>
            <a:r>
              <a:rPr lang="es-CO" dirty="0">
                <a:solidFill>
                  <a:schemeClr val="tx1"/>
                </a:solidFill>
              </a:rPr>
              <a:t>recibieron </a:t>
            </a:r>
            <a:r>
              <a:rPr lang="es-CO" dirty="0" smtClean="0">
                <a:solidFill>
                  <a:schemeClr val="tx1"/>
                </a:solidFill>
              </a:rPr>
              <a:t>(514) </a:t>
            </a:r>
            <a:r>
              <a:rPr lang="es-CO" dirty="0"/>
              <a:t>PQRSD</a:t>
            </a:r>
          </a:p>
          <a:p>
            <a:pPr algn="just"/>
            <a:r>
              <a:rPr lang="es-CO" dirty="0"/>
              <a:t>               garantizando el registro del 100% y teniendo en cuenta lo reportado </a:t>
            </a:r>
          </a:p>
          <a:p>
            <a:pPr algn="just"/>
            <a:r>
              <a:rPr lang="es-CO" dirty="0"/>
              <a:t>               les fue asignado su trámite, no se negó el acceso a ninguna de ellas.</a:t>
            </a:r>
          </a:p>
          <a:p>
            <a:pPr algn="just"/>
            <a:r>
              <a:rPr lang="es-CO" dirty="0"/>
              <a:t> </a:t>
            </a:r>
          </a:p>
        </p:txBody>
      </p:sp>
      <p:sp>
        <p:nvSpPr>
          <p:cNvPr id="4" name="Freeform 2">
            <a:extLst>
              <a:ext uri="{FF2B5EF4-FFF2-40B4-BE49-F238E27FC236}">
                <a16:creationId xmlns:a16="http://schemas.microsoft.com/office/drawing/2014/main" id="{CC16497B-B8A4-4BE6-AA2B-35896462B7BA}"/>
              </a:ext>
            </a:extLst>
          </p:cNvPr>
          <p:cNvSpPr>
            <a:spLocks noChangeArrowheads="1"/>
          </p:cNvSpPr>
          <p:nvPr/>
        </p:nvSpPr>
        <p:spPr bwMode="auto">
          <a:xfrm>
            <a:off x="10675987" y="387927"/>
            <a:ext cx="944097" cy="2111393"/>
          </a:xfrm>
          <a:custGeom>
            <a:avLst/>
            <a:gdLst>
              <a:gd name="T0" fmla="*/ 779 w 1015"/>
              <a:gd name="T1" fmla="*/ 1525 h 3050"/>
              <a:gd name="T2" fmla="*/ 0 w 1015"/>
              <a:gd name="T3" fmla="*/ 3049 h 3050"/>
              <a:gd name="T4" fmla="*/ 235 w 1015"/>
              <a:gd name="T5" fmla="*/ 3049 h 3050"/>
              <a:gd name="T6" fmla="*/ 1014 w 1015"/>
              <a:gd name="T7" fmla="*/ 1525 h 3050"/>
              <a:gd name="T8" fmla="*/ 235 w 1015"/>
              <a:gd name="T9" fmla="*/ 0 h 3050"/>
              <a:gd name="T10" fmla="*/ 0 w 1015"/>
              <a:gd name="T11" fmla="*/ 0 h 3050"/>
              <a:gd name="T12" fmla="*/ 779 w 1015"/>
              <a:gd name="T13" fmla="*/ 1525 h 3050"/>
            </a:gdLst>
            <a:ahLst/>
            <a:cxnLst>
              <a:cxn ang="0">
                <a:pos x="T0" y="T1"/>
              </a:cxn>
              <a:cxn ang="0">
                <a:pos x="T2" y="T3"/>
              </a:cxn>
              <a:cxn ang="0">
                <a:pos x="T4" y="T5"/>
              </a:cxn>
              <a:cxn ang="0">
                <a:pos x="T6" y="T7"/>
              </a:cxn>
              <a:cxn ang="0">
                <a:pos x="T8" y="T9"/>
              </a:cxn>
              <a:cxn ang="0">
                <a:pos x="T10" y="T11"/>
              </a:cxn>
              <a:cxn ang="0">
                <a:pos x="T12" y="T13"/>
              </a:cxn>
            </a:cxnLst>
            <a:rect l="0" t="0" r="r" b="b"/>
            <a:pathLst>
              <a:path w="1015" h="3050">
                <a:moveTo>
                  <a:pt x="779" y="1525"/>
                </a:moveTo>
                <a:lnTo>
                  <a:pt x="0" y="3049"/>
                </a:lnTo>
                <a:lnTo>
                  <a:pt x="235" y="3049"/>
                </a:lnTo>
                <a:lnTo>
                  <a:pt x="1014" y="1525"/>
                </a:lnTo>
                <a:lnTo>
                  <a:pt x="235" y="0"/>
                </a:lnTo>
                <a:lnTo>
                  <a:pt x="0" y="0"/>
                </a:lnTo>
                <a:lnTo>
                  <a:pt x="779" y="1525"/>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5" name="Freeform 3">
            <a:extLst>
              <a:ext uri="{FF2B5EF4-FFF2-40B4-BE49-F238E27FC236}">
                <a16:creationId xmlns:a16="http://schemas.microsoft.com/office/drawing/2014/main" id="{9959884E-D2C2-41FD-80B7-6949F84FCC41}"/>
              </a:ext>
            </a:extLst>
          </p:cNvPr>
          <p:cNvSpPr>
            <a:spLocks noChangeArrowheads="1"/>
          </p:cNvSpPr>
          <p:nvPr/>
        </p:nvSpPr>
        <p:spPr bwMode="auto">
          <a:xfrm>
            <a:off x="1924718" y="261353"/>
            <a:ext cx="1906177" cy="2015660"/>
          </a:xfrm>
          <a:custGeom>
            <a:avLst/>
            <a:gdLst>
              <a:gd name="T0" fmla="*/ 1938 w 3877"/>
              <a:gd name="T1" fmla="*/ 3876 h 3877"/>
              <a:gd name="T2" fmla="*/ 0 w 3877"/>
              <a:gd name="T3" fmla="*/ 1938 h 3877"/>
              <a:gd name="T4" fmla="*/ 1938 w 3877"/>
              <a:gd name="T5" fmla="*/ 0 h 3877"/>
              <a:gd name="T6" fmla="*/ 3876 w 3877"/>
              <a:gd name="T7" fmla="*/ 1938 h 3877"/>
              <a:gd name="T8" fmla="*/ 1938 w 3877"/>
              <a:gd name="T9" fmla="*/ 3876 h 3877"/>
            </a:gdLst>
            <a:ahLst/>
            <a:cxnLst>
              <a:cxn ang="0">
                <a:pos x="T0" y="T1"/>
              </a:cxn>
              <a:cxn ang="0">
                <a:pos x="T2" y="T3"/>
              </a:cxn>
              <a:cxn ang="0">
                <a:pos x="T4" y="T5"/>
              </a:cxn>
              <a:cxn ang="0">
                <a:pos x="T6" y="T7"/>
              </a:cxn>
              <a:cxn ang="0">
                <a:pos x="T8" y="T9"/>
              </a:cxn>
            </a:cxnLst>
            <a:rect l="0" t="0" r="r" b="b"/>
            <a:pathLst>
              <a:path w="3877" h="3877">
                <a:moveTo>
                  <a:pt x="1938" y="3876"/>
                </a:moveTo>
                <a:lnTo>
                  <a:pt x="0" y="1938"/>
                </a:lnTo>
                <a:lnTo>
                  <a:pt x="1938" y="0"/>
                </a:lnTo>
                <a:lnTo>
                  <a:pt x="3876" y="1938"/>
                </a:lnTo>
                <a:lnTo>
                  <a:pt x="1938" y="3876"/>
                </a:lnTo>
              </a:path>
            </a:pathLst>
          </a:custGeom>
          <a:solidFill>
            <a:schemeClr val="accent1">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6" name="Freeform 4">
            <a:extLst>
              <a:ext uri="{FF2B5EF4-FFF2-40B4-BE49-F238E27FC236}">
                <a16:creationId xmlns:a16="http://schemas.microsoft.com/office/drawing/2014/main" id="{87BDE64C-E863-4924-9424-BCF2EDFB8EC5}"/>
              </a:ext>
            </a:extLst>
          </p:cNvPr>
          <p:cNvSpPr>
            <a:spLocks noChangeArrowheads="1"/>
          </p:cNvSpPr>
          <p:nvPr/>
        </p:nvSpPr>
        <p:spPr bwMode="auto">
          <a:xfrm>
            <a:off x="2132512" y="526517"/>
            <a:ext cx="1529529" cy="1464920"/>
          </a:xfrm>
          <a:custGeom>
            <a:avLst/>
            <a:gdLst>
              <a:gd name="T0" fmla="*/ 1610 w 3221"/>
              <a:gd name="T1" fmla="*/ 3220 h 3221"/>
              <a:gd name="T2" fmla="*/ 0 w 3221"/>
              <a:gd name="T3" fmla="*/ 1610 h 3221"/>
              <a:gd name="T4" fmla="*/ 1610 w 3221"/>
              <a:gd name="T5" fmla="*/ 0 h 3221"/>
              <a:gd name="T6" fmla="*/ 3220 w 3221"/>
              <a:gd name="T7" fmla="*/ 1610 h 3221"/>
              <a:gd name="T8" fmla="*/ 1610 w 3221"/>
              <a:gd name="T9" fmla="*/ 3220 h 3221"/>
            </a:gdLst>
            <a:ahLst/>
            <a:cxnLst>
              <a:cxn ang="0">
                <a:pos x="T0" y="T1"/>
              </a:cxn>
              <a:cxn ang="0">
                <a:pos x="T2" y="T3"/>
              </a:cxn>
              <a:cxn ang="0">
                <a:pos x="T4" y="T5"/>
              </a:cxn>
              <a:cxn ang="0">
                <a:pos x="T6" y="T7"/>
              </a:cxn>
              <a:cxn ang="0">
                <a:pos x="T8" y="T9"/>
              </a:cxn>
            </a:cxnLst>
            <a:rect l="0" t="0" r="r" b="b"/>
            <a:pathLst>
              <a:path w="3221" h="3221">
                <a:moveTo>
                  <a:pt x="1610" y="3220"/>
                </a:moveTo>
                <a:lnTo>
                  <a:pt x="0" y="1610"/>
                </a:lnTo>
                <a:lnTo>
                  <a:pt x="1610" y="0"/>
                </a:lnTo>
                <a:lnTo>
                  <a:pt x="3220" y="1610"/>
                </a:lnTo>
                <a:lnTo>
                  <a:pt x="1610" y="3220"/>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30" name="TextBox 44">
            <a:extLst>
              <a:ext uri="{FF2B5EF4-FFF2-40B4-BE49-F238E27FC236}">
                <a16:creationId xmlns:a16="http://schemas.microsoft.com/office/drawing/2014/main" id="{0426DBF9-95AF-404A-9BEC-DA4CD7468B5E}"/>
              </a:ext>
            </a:extLst>
          </p:cNvPr>
          <p:cNvSpPr txBox="1"/>
          <p:nvPr/>
        </p:nvSpPr>
        <p:spPr>
          <a:xfrm>
            <a:off x="2554987" y="807493"/>
            <a:ext cx="598241"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A</a:t>
            </a:r>
          </a:p>
        </p:txBody>
      </p:sp>
      <p:sp>
        <p:nvSpPr>
          <p:cNvPr id="32" name="TextBox 46">
            <a:extLst>
              <a:ext uri="{FF2B5EF4-FFF2-40B4-BE49-F238E27FC236}">
                <a16:creationId xmlns:a16="http://schemas.microsoft.com/office/drawing/2014/main" id="{4794AFEB-6C89-4E53-96F9-B5669614CA6B}"/>
              </a:ext>
            </a:extLst>
          </p:cNvPr>
          <p:cNvSpPr txBox="1"/>
          <p:nvPr/>
        </p:nvSpPr>
        <p:spPr>
          <a:xfrm>
            <a:off x="5906102" y="3798327"/>
            <a:ext cx="627096"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C</a:t>
            </a:r>
          </a:p>
        </p:txBody>
      </p:sp>
      <p:sp>
        <p:nvSpPr>
          <p:cNvPr id="48" name="TextBox 45">
            <a:extLst>
              <a:ext uri="{FF2B5EF4-FFF2-40B4-BE49-F238E27FC236}">
                <a16:creationId xmlns:a16="http://schemas.microsoft.com/office/drawing/2014/main" id="{7A8711F0-8A6E-4BC0-8176-CD0B87FE87C8}"/>
              </a:ext>
            </a:extLst>
          </p:cNvPr>
          <p:cNvSpPr txBox="1"/>
          <p:nvPr/>
        </p:nvSpPr>
        <p:spPr>
          <a:xfrm>
            <a:off x="2924538" y="3067119"/>
            <a:ext cx="184730" cy="784830"/>
          </a:xfrm>
          <a:prstGeom prst="rect">
            <a:avLst/>
          </a:prstGeom>
          <a:noFill/>
        </p:spPr>
        <p:txBody>
          <a:bodyPr wrap="none" rtlCol="0" anchor="ctr">
            <a:spAutoFit/>
          </a:bodyPr>
          <a:lstStyle/>
          <a:p>
            <a:pPr algn="ctr"/>
            <a:endParaRPr lang="en-US" sz="4500" b="1" dirty="0">
              <a:solidFill>
                <a:schemeClr val="bg1"/>
              </a:solidFill>
              <a:latin typeface="Poppins SemiBold" pitchFamily="2" charset="77"/>
              <a:ea typeface="League Spartan" charset="0"/>
              <a:cs typeface="Poppins SemiBold" pitchFamily="2" charset="77"/>
            </a:endParaRPr>
          </a:p>
        </p:txBody>
      </p:sp>
      <p:sp>
        <p:nvSpPr>
          <p:cNvPr id="49" name="Freeform 9">
            <a:extLst>
              <a:ext uri="{FF2B5EF4-FFF2-40B4-BE49-F238E27FC236}">
                <a16:creationId xmlns:a16="http://schemas.microsoft.com/office/drawing/2014/main" id="{3529F678-957C-4957-87B3-430C81EDD9EB}"/>
              </a:ext>
            </a:extLst>
          </p:cNvPr>
          <p:cNvSpPr>
            <a:spLocks noChangeArrowheads="1"/>
          </p:cNvSpPr>
          <p:nvPr/>
        </p:nvSpPr>
        <p:spPr bwMode="auto">
          <a:xfrm>
            <a:off x="929883" y="2810519"/>
            <a:ext cx="3236442" cy="2942543"/>
          </a:xfrm>
          <a:custGeom>
            <a:avLst/>
            <a:gdLst>
              <a:gd name="T0" fmla="*/ 1610 w 3220"/>
              <a:gd name="T1" fmla="*/ 3221 h 3222"/>
              <a:gd name="T2" fmla="*/ 0 w 3220"/>
              <a:gd name="T3" fmla="*/ 1611 h 3222"/>
              <a:gd name="T4" fmla="*/ 1610 w 3220"/>
              <a:gd name="T5" fmla="*/ 0 h 3222"/>
              <a:gd name="T6" fmla="*/ 3219 w 3220"/>
              <a:gd name="T7" fmla="*/ 1611 h 3222"/>
              <a:gd name="T8" fmla="*/ 1610 w 3220"/>
              <a:gd name="T9" fmla="*/ 3221 h 3222"/>
            </a:gdLst>
            <a:ahLst/>
            <a:cxnLst>
              <a:cxn ang="0">
                <a:pos x="T0" y="T1"/>
              </a:cxn>
              <a:cxn ang="0">
                <a:pos x="T2" y="T3"/>
              </a:cxn>
              <a:cxn ang="0">
                <a:pos x="T4" y="T5"/>
              </a:cxn>
              <a:cxn ang="0">
                <a:pos x="T6" y="T7"/>
              </a:cxn>
              <a:cxn ang="0">
                <a:pos x="T8" y="T9"/>
              </a:cxn>
            </a:cxnLst>
            <a:rect l="0" t="0" r="r" b="b"/>
            <a:pathLst>
              <a:path w="3220" h="3222">
                <a:moveTo>
                  <a:pt x="1610" y="3221"/>
                </a:moveTo>
                <a:lnTo>
                  <a:pt x="0" y="1611"/>
                </a:lnTo>
                <a:lnTo>
                  <a:pt x="1610" y="0"/>
                </a:lnTo>
                <a:lnTo>
                  <a:pt x="3219" y="1611"/>
                </a:lnTo>
                <a:lnTo>
                  <a:pt x="1610" y="3221"/>
                </a:lnTo>
              </a:path>
            </a:pathLst>
          </a:custGeom>
          <a:solidFill>
            <a:schemeClr val="accent2"/>
          </a:solidFill>
          <a:ln w="9525" cap="flat">
            <a:no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21" name="TextBox 29">
            <a:extLst>
              <a:ext uri="{FF2B5EF4-FFF2-40B4-BE49-F238E27FC236}">
                <a16:creationId xmlns:a16="http://schemas.microsoft.com/office/drawing/2014/main" id="{A03E2A1C-4743-478B-A867-725AA05FA7CE}"/>
              </a:ext>
            </a:extLst>
          </p:cNvPr>
          <p:cNvSpPr txBox="1"/>
          <p:nvPr/>
        </p:nvSpPr>
        <p:spPr>
          <a:xfrm>
            <a:off x="916932" y="3682910"/>
            <a:ext cx="3123117" cy="1015663"/>
          </a:xfrm>
          <a:prstGeom prst="rect">
            <a:avLst/>
          </a:prstGeom>
          <a:noFill/>
        </p:spPr>
        <p:txBody>
          <a:bodyPr wrap="square" rtlCol="0" anchor="ctr">
            <a:spAutoFit/>
          </a:bodyPr>
          <a:lstStyle/>
          <a:p>
            <a:pPr algn="ctr"/>
            <a:r>
              <a:rPr lang="es-CO" sz="2000" b="1" dirty="0">
                <a:solidFill>
                  <a:schemeClr val="accent1">
                    <a:lumMod val="50000"/>
                  </a:schemeClr>
                </a:solidFill>
                <a:latin typeface="Calibri"/>
                <a:ea typeface="Calibri"/>
                <a:cs typeface="Calibri"/>
                <a:sym typeface="Calibri"/>
              </a:rPr>
              <a:t>PQRS </a:t>
            </a:r>
          </a:p>
          <a:p>
            <a:pPr algn="ctr"/>
            <a:r>
              <a:rPr lang="es-CO" sz="2000" b="1" dirty="0">
                <a:solidFill>
                  <a:schemeClr val="accent1">
                    <a:lumMod val="50000"/>
                  </a:schemeClr>
                </a:solidFill>
                <a:latin typeface="Calibri"/>
                <a:ea typeface="Calibri"/>
                <a:cs typeface="Calibri"/>
                <a:sym typeface="Calibri"/>
              </a:rPr>
              <a:t>Recibidas por canal de atención</a:t>
            </a:r>
          </a:p>
        </p:txBody>
      </p:sp>
      <p:graphicFrame>
        <p:nvGraphicFramePr>
          <p:cNvPr id="13" name="Gráfico 12"/>
          <p:cNvGraphicFramePr>
            <a:graphicFrameLocks/>
          </p:cNvGraphicFramePr>
          <p:nvPr>
            <p:extLst>
              <p:ext uri="{D42A27DB-BD31-4B8C-83A1-F6EECF244321}">
                <p14:modId xmlns:p14="http://schemas.microsoft.com/office/powerpoint/2010/main" val="717753464"/>
              </p:ext>
            </p:extLst>
          </p:nvPr>
        </p:nvGraphicFramePr>
        <p:xfrm>
          <a:off x="5747359" y="2933662"/>
          <a:ext cx="5400676" cy="2819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603290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8">
            <a:extLst>
              <a:ext uri="{FF2B5EF4-FFF2-40B4-BE49-F238E27FC236}">
                <a16:creationId xmlns:a16="http://schemas.microsoft.com/office/drawing/2014/main" id="{6DD8D568-9528-402D-BFCA-A7F78668D179}"/>
              </a:ext>
            </a:extLst>
          </p:cNvPr>
          <p:cNvSpPr>
            <a:spLocks noChangeArrowheads="1"/>
          </p:cNvSpPr>
          <p:nvPr/>
        </p:nvSpPr>
        <p:spPr bwMode="auto">
          <a:xfrm>
            <a:off x="75648" y="670749"/>
            <a:ext cx="1426133" cy="1426135"/>
          </a:xfrm>
          <a:custGeom>
            <a:avLst/>
            <a:gdLst>
              <a:gd name="T0" fmla="*/ 1938 w 3875"/>
              <a:gd name="T1" fmla="*/ 3875 h 3876"/>
              <a:gd name="T2" fmla="*/ 0 w 3875"/>
              <a:gd name="T3" fmla="*/ 1938 h 3876"/>
              <a:gd name="T4" fmla="*/ 1938 w 3875"/>
              <a:gd name="T5" fmla="*/ 0 h 3876"/>
              <a:gd name="T6" fmla="*/ 3874 w 3875"/>
              <a:gd name="T7" fmla="*/ 1938 h 3876"/>
              <a:gd name="T8" fmla="*/ 1938 w 3875"/>
              <a:gd name="T9" fmla="*/ 3875 h 3876"/>
            </a:gdLst>
            <a:ahLst/>
            <a:cxnLst>
              <a:cxn ang="0">
                <a:pos x="T0" y="T1"/>
              </a:cxn>
              <a:cxn ang="0">
                <a:pos x="T2" y="T3"/>
              </a:cxn>
              <a:cxn ang="0">
                <a:pos x="T4" y="T5"/>
              </a:cxn>
              <a:cxn ang="0">
                <a:pos x="T6" y="T7"/>
              </a:cxn>
              <a:cxn ang="0">
                <a:pos x="T8" y="T9"/>
              </a:cxn>
            </a:cxnLst>
            <a:rect l="0" t="0" r="r" b="b"/>
            <a:pathLst>
              <a:path w="3875" h="3876">
                <a:moveTo>
                  <a:pt x="1938" y="3875"/>
                </a:moveTo>
                <a:lnTo>
                  <a:pt x="0" y="1938"/>
                </a:lnTo>
                <a:lnTo>
                  <a:pt x="1938" y="0"/>
                </a:lnTo>
                <a:lnTo>
                  <a:pt x="3874" y="1938"/>
                </a:lnTo>
                <a:lnTo>
                  <a:pt x="1938" y="3875"/>
                </a:lnTo>
              </a:path>
            </a:pathLst>
          </a:custGeom>
          <a:solidFill>
            <a:schemeClr val="accent2">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4" name="Freeform 6">
            <a:extLst>
              <a:ext uri="{FF2B5EF4-FFF2-40B4-BE49-F238E27FC236}">
                <a16:creationId xmlns:a16="http://schemas.microsoft.com/office/drawing/2014/main" id="{8FF5A817-8DFC-4288-B5DE-A4E55BC9C874}"/>
              </a:ext>
            </a:extLst>
          </p:cNvPr>
          <p:cNvSpPr>
            <a:spLocks noChangeArrowheads="1"/>
          </p:cNvSpPr>
          <p:nvPr/>
        </p:nvSpPr>
        <p:spPr bwMode="auto">
          <a:xfrm>
            <a:off x="881029" y="385476"/>
            <a:ext cx="10601725" cy="2670034"/>
          </a:xfrm>
          <a:custGeom>
            <a:avLst/>
            <a:gdLst>
              <a:gd name="T0" fmla="*/ 8737 w 9561"/>
              <a:gd name="T1" fmla="*/ 0 h 3222"/>
              <a:gd name="T2" fmla="*/ 9560 w 9561"/>
              <a:gd name="T3" fmla="*/ 1611 h 3222"/>
              <a:gd name="T4" fmla="*/ 8737 w 9561"/>
              <a:gd name="T5" fmla="*/ 3221 h 3222"/>
              <a:gd name="T6" fmla="*/ 0 w 9561"/>
              <a:gd name="T7" fmla="*/ 3221 h 3222"/>
              <a:gd name="T8" fmla="*/ 0 w 9561"/>
              <a:gd name="T9" fmla="*/ 0 h 3222"/>
              <a:gd name="T10" fmla="*/ 8737 w 9561"/>
              <a:gd name="T11" fmla="*/ 0 h 3222"/>
            </a:gdLst>
            <a:ahLst/>
            <a:cxnLst>
              <a:cxn ang="0">
                <a:pos x="T0" y="T1"/>
              </a:cxn>
              <a:cxn ang="0">
                <a:pos x="T2" y="T3"/>
              </a:cxn>
              <a:cxn ang="0">
                <a:pos x="T4" y="T5"/>
              </a:cxn>
              <a:cxn ang="0">
                <a:pos x="T6" y="T7"/>
              </a:cxn>
              <a:cxn ang="0">
                <a:pos x="T8" y="T9"/>
              </a:cxn>
              <a:cxn ang="0">
                <a:pos x="T10" y="T11"/>
              </a:cxn>
            </a:cxnLst>
            <a:rect l="0" t="0" r="r" b="b"/>
            <a:pathLst>
              <a:path w="9561" h="3222">
                <a:moveTo>
                  <a:pt x="8737" y="0"/>
                </a:moveTo>
                <a:lnTo>
                  <a:pt x="9560" y="1611"/>
                </a:lnTo>
                <a:lnTo>
                  <a:pt x="8737" y="3221"/>
                </a:lnTo>
                <a:lnTo>
                  <a:pt x="0" y="3221"/>
                </a:lnTo>
                <a:lnTo>
                  <a:pt x="0" y="0"/>
                </a:lnTo>
                <a:lnTo>
                  <a:pt x="8737" y="0"/>
                </a:lnTo>
              </a:path>
            </a:pathLst>
          </a:custGeom>
          <a:solidFill>
            <a:schemeClr val="accent2">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5" name="Freeform 7">
            <a:extLst>
              <a:ext uri="{FF2B5EF4-FFF2-40B4-BE49-F238E27FC236}">
                <a16:creationId xmlns:a16="http://schemas.microsoft.com/office/drawing/2014/main" id="{D05919DA-DB46-4896-B674-224146B3BA51}"/>
              </a:ext>
            </a:extLst>
          </p:cNvPr>
          <p:cNvSpPr>
            <a:spLocks noChangeArrowheads="1"/>
          </p:cNvSpPr>
          <p:nvPr/>
        </p:nvSpPr>
        <p:spPr bwMode="auto">
          <a:xfrm>
            <a:off x="10266198" y="618326"/>
            <a:ext cx="973683" cy="2204334"/>
          </a:xfrm>
          <a:custGeom>
            <a:avLst/>
            <a:gdLst>
              <a:gd name="T0" fmla="*/ 779 w 1014"/>
              <a:gd name="T1" fmla="*/ 1526 h 3052"/>
              <a:gd name="T2" fmla="*/ 0 w 1014"/>
              <a:gd name="T3" fmla="*/ 3051 h 3052"/>
              <a:gd name="T4" fmla="*/ 235 w 1014"/>
              <a:gd name="T5" fmla="*/ 3051 h 3052"/>
              <a:gd name="T6" fmla="*/ 1013 w 1014"/>
              <a:gd name="T7" fmla="*/ 1526 h 3052"/>
              <a:gd name="T8" fmla="*/ 235 w 1014"/>
              <a:gd name="T9" fmla="*/ 0 h 3052"/>
              <a:gd name="T10" fmla="*/ 0 w 1014"/>
              <a:gd name="T11" fmla="*/ 0 h 3052"/>
              <a:gd name="T12" fmla="*/ 779 w 1014"/>
              <a:gd name="T13" fmla="*/ 1526 h 3052"/>
            </a:gdLst>
            <a:ahLst/>
            <a:cxnLst>
              <a:cxn ang="0">
                <a:pos x="T0" y="T1"/>
              </a:cxn>
              <a:cxn ang="0">
                <a:pos x="T2" y="T3"/>
              </a:cxn>
              <a:cxn ang="0">
                <a:pos x="T4" y="T5"/>
              </a:cxn>
              <a:cxn ang="0">
                <a:pos x="T6" y="T7"/>
              </a:cxn>
              <a:cxn ang="0">
                <a:pos x="T8" y="T9"/>
              </a:cxn>
              <a:cxn ang="0">
                <a:pos x="T10" y="T11"/>
              </a:cxn>
              <a:cxn ang="0">
                <a:pos x="T12" y="T13"/>
              </a:cxn>
            </a:cxnLst>
            <a:rect l="0" t="0" r="r" b="b"/>
            <a:pathLst>
              <a:path w="1014" h="3052">
                <a:moveTo>
                  <a:pt x="779" y="1526"/>
                </a:moveTo>
                <a:lnTo>
                  <a:pt x="0" y="3051"/>
                </a:lnTo>
                <a:lnTo>
                  <a:pt x="235" y="3051"/>
                </a:lnTo>
                <a:lnTo>
                  <a:pt x="1013" y="1526"/>
                </a:lnTo>
                <a:lnTo>
                  <a:pt x="235" y="0"/>
                </a:lnTo>
                <a:lnTo>
                  <a:pt x="0" y="0"/>
                </a:lnTo>
                <a:lnTo>
                  <a:pt x="779" y="1526"/>
                </a:lnTo>
              </a:path>
            </a:pathLst>
          </a:custGeom>
          <a:solidFill>
            <a:schemeClr val="accent2"/>
          </a:solidFill>
          <a:ln w="9525" cap="flat">
            <a:no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6" name="Freeform 9">
            <a:extLst>
              <a:ext uri="{FF2B5EF4-FFF2-40B4-BE49-F238E27FC236}">
                <a16:creationId xmlns:a16="http://schemas.microsoft.com/office/drawing/2014/main" id="{3529F678-957C-4957-87B3-430C81EDD9EB}"/>
              </a:ext>
            </a:extLst>
          </p:cNvPr>
          <p:cNvSpPr>
            <a:spLocks noChangeArrowheads="1"/>
          </p:cNvSpPr>
          <p:nvPr/>
        </p:nvSpPr>
        <p:spPr bwMode="auto">
          <a:xfrm>
            <a:off x="260486" y="790098"/>
            <a:ext cx="1184389" cy="1186012"/>
          </a:xfrm>
          <a:custGeom>
            <a:avLst/>
            <a:gdLst>
              <a:gd name="T0" fmla="*/ 1610 w 3220"/>
              <a:gd name="T1" fmla="*/ 3221 h 3222"/>
              <a:gd name="T2" fmla="*/ 0 w 3220"/>
              <a:gd name="T3" fmla="*/ 1611 h 3222"/>
              <a:gd name="T4" fmla="*/ 1610 w 3220"/>
              <a:gd name="T5" fmla="*/ 0 h 3222"/>
              <a:gd name="T6" fmla="*/ 3219 w 3220"/>
              <a:gd name="T7" fmla="*/ 1611 h 3222"/>
              <a:gd name="T8" fmla="*/ 1610 w 3220"/>
              <a:gd name="T9" fmla="*/ 3221 h 3222"/>
            </a:gdLst>
            <a:ahLst/>
            <a:cxnLst>
              <a:cxn ang="0">
                <a:pos x="T0" y="T1"/>
              </a:cxn>
              <a:cxn ang="0">
                <a:pos x="T2" y="T3"/>
              </a:cxn>
              <a:cxn ang="0">
                <a:pos x="T4" y="T5"/>
              </a:cxn>
              <a:cxn ang="0">
                <a:pos x="T6" y="T7"/>
              </a:cxn>
              <a:cxn ang="0">
                <a:pos x="T8" y="T9"/>
              </a:cxn>
            </a:cxnLst>
            <a:rect l="0" t="0" r="r" b="b"/>
            <a:pathLst>
              <a:path w="3220" h="3222">
                <a:moveTo>
                  <a:pt x="1610" y="3221"/>
                </a:moveTo>
                <a:lnTo>
                  <a:pt x="0" y="1611"/>
                </a:lnTo>
                <a:lnTo>
                  <a:pt x="1610" y="0"/>
                </a:lnTo>
                <a:lnTo>
                  <a:pt x="3219" y="1611"/>
                </a:lnTo>
                <a:lnTo>
                  <a:pt x="1610" y="3221"/>
                </a:lnTo>
              </a:path>
            </a:pathLst>
          </a:custGeom>
          <a:solidFill>
            <a:schemeClr val="accent2"/>
          </a:solidFill>
          <a:ln w="9525" cap="flat">
            <a:no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7" name="TextBox 45">
            <a:extLst>
              <a:ext uri="{FF2B5EF4-FFF2-40B4-BE49-F238E27FC236}">
                <a16:creationId xmlns:a16="http://schemas.microsoft.com/office/drawing/2014/main" id="{7A8711F0-8A6E-4BC0-8176-CD0B87FE87C8}"/>
              </a:ext>
            </a:extLst>
          </p:cNvPr>
          <p:cNvSpPr txBox="1"/>
          <p:nvPr/>
        </p:nvSpPr>
        <p:spPr>
          <a:xfrm>
            <a:off x="6127284" y="2252943"/>
            <a:ext cx="184730" cy="784830"/>
          </a:xfrm>
          <a:prstGeom prst="rect">
            <a:avLst/>
          </a:prstGeom>
          <a:noFill/>
        </p:spPr>
        <p:txBody>
          <a:bodyPr wrap="none" rtlCol="0" anchor="ctr">
            <a:spAutoFit/>
          </a:bodyPr>
          <a:lstStyle/>
          <a:p>
            <a:pPr algn="ctr"/>
            <a:endParaRPr lang="en-US" sz="4500" b="1" dirty="0">
              <a:solidFill>
                <a:schemeClr val="bg1"/>
              </a:solidFill>
              <a:latin typeface="Poppins SemiBold" pitchFamily="2" charset="77"/>
              <a:ea typeface="League Spartan" charset="0"/>
              <a:cs typeface="Poppins SemiBold" pitchFamily="2" charset="77"/>
            </a:endParaRPr>
          </a:p>
        </p:txBody>
      </p:sp>
      <p:sp>
        <p:nvSpPr>
          <p:cNvPr id="9" name="Subtitle 2">
            <a:extLst>
              <a:ext uri="{FF2B5EF4-FFF2-40B4-BE49-F238E27FC236}">
                <a16:creationId xmlns:a16="http://schemas.microsoft.com/office/drawing/2014/main" id="{9DC74189-4BAA-4563-9537-543388EA0EB0}"/>
              </a:ext>
            </a:extLst>
          </p:cNvPr>
          <p:cNvSpPr txBox="1">
            <a:spLocks/>
          </p:cNvSpPr>
          <p:nvPr/>
        </p:nvSpPr>
        <p:spPr>
          <a:xfrm>
            <a:off x="5243525" y="504685"/>
            <a:ext cx="3317730" cy="25853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just">
              <a:lnSpc>
                <a:spcPct val="90000"/>
              </a:lnSpc>
              <a:spcBef>
                <a:spcPts val="0"/>
              </a:spcBef>
            </a:pPr>
            <a:r>
              <a:rPr lang="es-ES" sz="1200" dirty="0">
                <a:solidFill>
                  <a:schemeClr val="tx1"/>
                </a:solidFill>
                <a:latin typeface="Calibri"/>
                <a:ea typeface="Calibri"/>
                <a:cs typeface="Calibri"/>
                <a:sym typeface="Calibri"/>
              </a:rPr>
              <a:t> </a:t>
            </a:r>
            <a:endParaRPr lang="es-ES" sz="1200" i="0" u="none" strike="noStrike" cap="none" dirty="0">
              <a:solidFill>
                <a:schemeClr val="tx1"/>
              </a:solidFill>
              <a:latin typeface="Calibri"/>
              <a:ea typeface="Calibri"/>
              <a:cs typeface="Calibri"/>
              <a:sym typeface="Calibri"/>
            </a:endParaRPr>
          </a:p>
        </p:txBody>
      </p:sp>
      <p:sp>
        <p:nvSpPr>
          <p:cNvPr id="11" name="TextBox 44">
            <a:extLst>
              <a:ext uri="{FF2B5EF4-FFF2-40B4-BE49-F238E27FC236}">
                <a16:creationId xmlns:a16="http://schemas.microsoft.com/office/drawing/2014/main" id="{0426DBF9-95AF-404A-9BEC-DA4CD7468B5E}"/>
              </a:ext>
            </a:extLst>
          </p:cNvPr>
          <p:cNvSpPr txBox="1"/>
          <p:nvPr/>
        </p:nvSpPr>
        <p:spPr>
          <a:xfrm>
            <a:off x="522975" y="993563"/>
            <a:ext cx="554960"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B</a:t>
            </a:r>
          </a:p>
        </p:txBody>
      </p:sp>
      <p:sp>
        <p:nvSpPr>
          <p:cNvPr id="15" name="Freeform 11">
            <a:extLst>
              <a:ext uri="{FF2B5EF4-FFF2-40B4-BE49-F238E27FC236}">
                <a16:creationId xmlns:a16="http://schemas.microsoft.com/office/drawing/2014/main" id="{DF8D4B28-B349-4FE6-9944-1158E9E01977}"/>
              </a:ext>
            </a:extLst>
          </p:cNvPr>
          <p:cNvSpPr>
            <a:spLocks noChangeArrowheads="1"/>
          </p:cNvSpPr>
          <p:nvPr/>
        </p:nvSpPr>
        <p:spPr bwMode="auto">
          <a:xfrm>
            <a:off x="881028" y="3152277"/>
            <a:ext cx="10601726" cy="2779098"/>
          </a:xfrm>
          <a:custGeom>
            <a:avLst/>
            <a:gdLst>
              <a:gd name="T0" fmla="*/ 8737 w 9561"/>
              <a:gd name="T1" fmla="*/ 0 h 3221"/>
              <a:gd name="T2" fmla="*/ 9560 w 9561"/>
              <a:gd name="T3" fmla="*/ 1610 h 3221"/>
              <a:gd name="T4" fmla="*/ 8737 w 9561"/>
              <a:gd name="T5" fmla="*/ 3220 h 3221"/>
              <a:gd name="T6" fmla="*/ 0 w 9561"/>
              <a:gd name="T7" fmla="*/ 3220 h 3221"/>
              <a:gd name="T8" fmla="*/ 0 w 9561"/>
              <a:gd name="T9" fmla="*/ 0 h 3221"/>
              <a:gd name="T10" fmla="*/ 8737 w 9561"/>
              <a:gd name="T11" fmla="*/ 0 h 3221"/>
            </a:gdLst>
            <a:ahLst/>
            <a:cxnLst>
              <a:cxn ang="0">
                <a:pos x="T0" y="T1"/>
              </a:cxn>
              <a:cxn ang="0">
                <a:pos x="T2" y="T3"/>
              </a:cxn>
              <a:cxn ang="0">
                <a:pos x="T4" y="T5"/>
              </a:cxn>
              <a:cxn ang="0">
                <a:pos x="T6" y="T7"/>
              </a:cxn>
              <a:cxn ang="0">
                <a:pos x="T8" y="T9"/>
              </a:cxn>
              <a:cxn ang="0">
                <a:pos x="T10" y="T11"/>
              </a:cxn>
            </a:cxnLst>
            <a:rect l="0" t="0" r="r" b="b"/>
            <a:pathLst>
              <a:path w="9561" h="3221">
                <a:moveTo>
                  <a:pt x="8737" y="0"/>
                </a:moveTo>
                <a:lnTo>
                  <a:pt x="9560" y="1610"/>
                </a:lnTo>
                <a:lnTo>
                  <a:pt x="8737" y="3220"/>
                </a:lnTo>
                <a:lnTo>
                  <a:pt x="0" y="3220"/>
                </a:lnTo>
                <a:lnTo>
                  <a:pt x="0" y="0"/>
                </a:lnTo>
                <a:lnTo>
                  <a:pt x="8737" y="0"/>
                </a:lnTo>
              </a:path>
            </a:pathLst>
          </a:custGeom>
          <a:solidFill>
            <a:schemeClr val="accent3">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16" name="Freeform 12">
            <a:extLst>
              <a:ext uri="{FF2B5EF4-FFF2-40B4-BE49-F238E27FC236}">
                <a16:creationId xmlns:a16="http://schemas.microsoft.com/office/drawing/2014/main" id="{ACA7DAB3-9321-46FB-8863-014B47301487}"/>
              </a:ext>
            </a:extLst>
          </p:cNvPr>
          <p:cNvSpPr>
            <a:spLocks noChangeArrowheads="1"/>
          </p:cNvSpPr>
          <p:nvPr/>
        </p:nvSpPr>
        <p:spPr bwMode="auto">
          <a:xfrm>
            <a:off x="10266198" y="3313538"/>
            <a:ext cx="937937" cy="2376188"/>
          </a:xfrm>
          <a:custGeom>
            <a:avLst/>
            <a:gdLst>
              <a:gd name="T0" fmla="*/ 779 w 1014"/>
              <a:gd name="T1" fmla="*/ 1525 h 3051"/>
              <a:gd name="T2" fmla="*/ 0 w 1014"/>
              <a:gd name="T3" fmla="*/ 3050 h 3051"/>
              <a:gd name="T4" fmla="*/ 235 w 1014"/>
              <a:gd name="T5" fmla="*/ 3050 h 3051"/>
              <a:gd name="T6" fmla="*/ 1013 w 1014"/>
              <a:gd name="T7" fmla="*/ 1525 h 3051"/>
              <a:gd name="T8" fmla="*/ 235 w 1014"/>
              <a:gd name="T9" fmla="*/ 0 h 3051"/>
              <a:gd name="T10" fmla="*/ 0 w 1014"/>
              <a:gd name="T11" fmla="*/ 0 h 3051"/>
              <a:gd name="T12" fmla="*/ 779 w 1014"/>
              <a:gd name="T13" fmla="*/ 1525 h 3051"/>
            </a:gdLst>
            <a:ahLst/>
            <a:cxnLst>
              <a:cxn ang="0">
                <a:pos x="T0" y="T1"/>
              </a:cxn>
              <a:cxn ang="0">
                <a:pos x="T2" y="T3"/>
              </a:cxn>
              <a:cxn ang="0">
                <a:pos x="T4" y="T5"/>
              </a:cxn>
              <a:cxn ang="0">
                <a:pos x="T6" y="T7"/>
              </a:cxn>
              <a:cxn ang="0">
                <a:pos x="T8" y="T9"/>
              </a:cxn>
              <a:cxn ang="0">
                <a:pos x="T10" y="T11"/>
              </a:cxn>
              <a:cxn ang="0">
                <a:pos x="T12" y="T13"/>
              </a:cxn>
            </a:cxnLst>
            <a:rect l="0" t="0" r="r" b="b"/>
            <a:pathLst>
              <a:path w="1014" h="3051">
                <a:moveTo>
                  <a:pt x="779" y="1525"/>
                </a:moveTo>
                <a:lnTo>
                  <a:pt x="0" y="3050"/>
                </a:lnTo>
                <a:lnTo>
                  <a:pt x="235" y="3050"/>
                </a:lnTo>
                <a:lnTo>
                  <a:pt x="1013" y="1525"/>
                </a:lnTo>
                <a:lnTo>
                  <a:pt x="235" y="0"/>
                </a:lnTo>
                <a:lnTo>
                  <a:pt x="0" y="0"/>
                </a:lnTo>
                <a:lnTo>
                  <a:pt x="779" y="1525"/>
                </a:lnTo>
              </a:path>
            </a:pathLst>
          </a:custGeom>
          <a:solidFill>
            <a:schemeClr val="accent3"/>
          </a:solidFill>
          <a:ln>
            <a:noFill/>
          </a:ln>
          <a:effectLst/>
        </p:spPr>
        <p:txBody>
          <a:bodyPr wrap="none" anchor="ctr"/>
          <a:lstStyle/>
          <a:p>
            <a:endParaRPr lang="en-US" sz="3266" dirty="0">
              <a:latin typeface="Open Sans Light" panose="020B0306030504020204" pitchFamily="34" charset="0"/>
            </a:endParaRPr>
          </a:p>
        </p:txBody>
      </p:sp>
      <p:sp>
        <p:nvSpPr>
          <p:cNvPr id="17" name="Freeform 13">
            <a:extLst>
              <a:ext uri="{FF2B5EF4-FFF2-40B4-BE49-F238E27FC236}">
                <a16:creationId xmlns:a16="http://schemas.microsoft.com/office/drawing/2014/main" id="{33B24E21-14DA-4E1D-9189-738A452658B8}"/>
              </a:ext>
            </a:extLst>
          </p:cNvPr>
          <p:cNvSpPr>
            <a:spLocks noChangeArrowheads="1"/>
          </p:cNvSpPr>
          <p:nvPr/>
        </p:nvSpPr>
        <p:spPr bwMode="auto">
          <a:xfrm>
            <a:off x="28366" y="3654057"/>
            <a:ext cx="1648628" cy="1696754"/>
          </a:xfrm>
          <a:custGeom>
            <a:avLst/>
            <a:gdLst>
              <a:gd name="T0" fmla="*/ 1938 w 3875"/>
              <a:gd name="T1" fmla="*/ 3876 h 3877"/>
              <a:gd name="T2" fmla="*/ 0 w 3875"/>
              <a:gd name="T3" fmla="*/ 1938 h 3877"/>
              <a:gd name="T4" fmla="*/ 1938 w 3875"/>
              <a:gd name="T5" fmla="*/ 0 h 3877"/>
              <a:gd name="T6" fmla="*/ 3874 w 3875"/>
              <a:gd name="T7" fmla="*/ 1938 h 3877"/>
              <a:gd name="T8" fmla="*/ 1938 w 3875"/>
              <a:gd name="T9" fmla="*/ 3876 h 3877"/>
            </a:gdLst>
            <a:ahLst/>
            <a:cxnLst>
              <a:cxn ang="0">
                <a:pos x="T0" y="T1"/>
              </a:cxn>
              <a:cxn ang="0">
                <a:pos x="T2" y="T3"/>
              </a:cxn>
              <a:cxn ang="0">
                <a:pos x="T4" y="T5"/>
              </a:cxn>
              <a:cxn ang="0">
                <a:pos x="T6" y="T7"/>
              </a:cxn>
              <a:cxn ang="0">
                <a:pos x="T8" y="T9"/>
              </a:cxn>
            </a:cxnLst>
            <a:rect l="0" t="0" r="r" b="b"/>
            <a:pathLst>
              <a:path w="3875" h="3877">
                <a:moveTo>
                  <a:pt x="1938" y="3876"/>
                </a:moveTo>
                <a:lnTo>
                  <a:pt x="0" y="1938"/>
                </a:lnTo>
                <a:lnTo>
                  <a:pt x="1938" y="0"/>
                </a:lnTo>
                <a:lnTo>
                  <a:pt x="3874" y="1938"/>
                </a:lnTo>
                <a:lnTo>
                  <a:pt x="1938" y="3876"/>
                </a:lnTo>
              </a:path>
            </a:pathLst>
          </a:custGeom>
          <a:solidFill>
            <a:schemeClr val="accent3">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18" name="Freeform 14">
            <a:extLst>
              <a:ext uri="{FF2B5EF4-FFF2-40B4-BE49-F238E27FC236}">
                <a16:creationId xmlns:a16="http://schemas.microsoft.com/office/drawing/2014/main" id="{633D2021-5E31-4A8D-9E79-616FC4ECD106}"/>
              </a:ext>
            </a:extLst>
          </p:cNvPr>
          <p:cNvSpPr>
            <a:spLocks noChangeArrowheads="1"/>
          </p:cNvSpPr>
          <p:nvPr/>
        </p:nvSpPr>
        <p:spPr bwMode="auto">
          <a:xfrm>
            <a:off x="193746" y="3845686"/>
            <a:ext cx="1308035" cy="1311893"/>
          </a:xfrm>
          <a:custGeom>
            <a:avLst/>
            <a:gdLst>
              <a:gd name="T0" fmla="*/ 1610 w 3220"/>
              <a:gd name="T1" fmla="*/ 3220 h 3221"/>
              <a:gd name="T2" fmla="*/ 0 w 3220"/>
              <a:gd name="T3" fmla="*/ 1610 h 3221"/>
              <a:gd name="T4" fmla="*/ 1610 w 3220"/>
              <a:gd name="T5" fmla="*/ 0 h 3221"/>
              <a:gd name="T6" fmla="*/ 3219 w 3220"/>
              <a:gd name="T7" fmla="*/ 1610 h 3221"/>
              <a:gd name="T8" fmla="*/ 1610 w 3220"/>
              <a:gd name="T9" fmla="*/ 3220 h 3221"/>
            </a:gdLst>
            <a:ahLst/>
            <a:cxnLst>
              <a:cxn ang="0">
                <a:pos x="T0" y="T1"/>
              </a:cxn>
              <a:cxn ang="0">
                <a:pos x="T2" y="T3"/>
              </a:cxn>
              <a:cxn ang="0">
                <a:pos x="T4" y="T5"/>
              </a:cxn>
              <a:cxn ang="0">
                <a:pos x="T6" y="T7"/>
              </a:cxn>
              <a:cxn ang="0">
                <a:pos x="T8" y="T9"/>
              </a:cxn>
            </a:cxnLst>
            <a:rect l="0" t="0" r="r" b="b"/>
            <a:pathLst>
              <a:path w="3220" h="3221">
                <a:moveTo>
                  <a:pt x="1610" y="3220"/>
                </a:moveTo>
                <a:lnTo>
                  <a:pt x="0" y="1610"/>
                </a:lnTo>
                <a:lnTo>
                  <a:pt x="1610" y="0"/>
                </a:lnTo>
                <a:lnTo>
                  <a:pt x="3219" y="1610"/>
                </a:lnTo>
                <a:lnTo>
                  <a:pt x="1610" y="3220"/>
                </a:lnTo>
              </a:path>
            </a:pathLst>
          </a:custGeom>
          <a:solidFill>
            <a:schemeClr val="accent3"/>
          </a:solidFill>
          <a:ln>
            <a:noFill/>
          </a:ln>
          <a:effectLst/>
        </p:spPr>
        <p:txBody>
          <a:bodyPr wrap="none" anchor="ctr"/>
          <a:lstStyle/>
          <a:p>
            <a:endParaRPr lang="en-US" sz="3266" dirty="0">
              <a:latin typeface="Open Sans Light" panose="020B0306030504020204" pitchFamily="34" charset="0"/>
            </a:endParaRPr>
          </a:p>
        </p:txBody>
      </p:sp>
      <p:sp>
        <p:nvSpPr>
          <p:cNvPr id="20" name="TextBox 46">
            <a:extLst>
              <a:ext uri="{FF2B5EF4-FFF2-40B4-BE49-F238E27FC236}">
                <a16:creationId xmlns:a16="http://schemas.microsoft.com/office/drawing/2014/main" id="{4794AFEB-6C89-4E53-96F9-B5669614CA6B}"/>
              </a:ext>
            </a:extLst>
          </p:cNvPr>
          <p:cNvSpPr txBox="1"/>
          <p:nvPr/>
        </p:nvSpPr>
        <p:spPr>
          <a:xfrm>
            <a:off x="312590" y="4042249"/>
            <a:ext cx="912975" cy="784830"/>
          </a:xfrm>
          <a:prstGeom prst="rect">
            <a:avLst/>
          </a:prstGeom>
          <a:noFill/>
        </p:spPr>
        <p:txBody>
          <a:bodyPr wrap="squar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C</a:t>
            </a:r>
          </a:p>
        </p:txBody>
      </p:sp>
      <p:sp>
        <p:nvSpPr>
          <p:cNvPr id="24" name="Rectángulo 23"/>
          <p:cNvSpPr/>
          <p:nvPr/>
        </p:nvSpPr>
        <p:spPr>
          <a:xfrm>
            <a:off x="5626767" y="463196"/>
            <a:ext cx="4512736" cy="1277273"/>
          </a:xfrm>
          <a:prstGeom prst="rect">
            <a:avLst/>
          </a:prstGeom>
        </p:spPr>
        <p:txBody>
          <a:bodyPr wrap="square">
            <a:spAutoFit/>
          </a:bodyPr>
          <a:lstStyle/>
          <a:p>
            <a:pPr algn="just"/>
            <a:r>
              <a:rPr lang="es-CO" sz="1100" dirty="0">
                <a:solidFill>
                  <a:schemeClr val="tx1"/>
                </a:solidFill>
              </a:rPr>
              <a:t>Llamadas Recibidas: Representan la mayoría de las interacciones con el </a:t>
            </a:r>
            <a:r>
              <a:rPr lang="es-CO" sz="1100" dirty="0" smtClean="0">
                <a:solidFill>
                  <a:schemeClr val="tx1"/>
                </a:solidFill>
              </a:rPr>
              <a:t>88%, </a:t>
            </a:r>
            <a:r>
              <a:rPr lang="es-CO" sz="1100" dirty="0">
                <a:solidFill>
                  <a:schemeClr val="tx1"/>
                </a:solidFill>
              </a:rPr>
              <a:t>lo que indica que este canal es el principal punto de contacto para los usuarios que buscan comunicarse con el Instituto. Brindando información respecto de fechas de segundos parciales, supletorios, reporte de notas SIGEDIN, feria de emprendimiento, sustentación de opciones de grado, inscripción de opciones de grado y entrega de informes finales. </a:t>
            </a:r>
          </a:p>
        </p:txBody>
      </p:sp>
      <p:sp>
        <p:nvSpPr>
          <p:cNvPr id="31" name="Rectángulo 30"/>
          <p:cNvSpPr/>
          <p:nvPr/>
        </p:nvSpPr>
        <p:spPr>
          <a:xfrm>
            <a:off x="5681212" y="3152277"/>
            <a:ext cx="4589722" cy="2800767"/>
          </a:xfrm>
          <a:prstGeom prst="rect">
            <a:avLst/>
          </a:prstGeom>
        </p:spPr>
        <p:txBody>
          <a:bodyPr wrap="square">
            <a:spAutoFit/>
          </a:bodyPr>
          <a:lstStyle/>
          <a:p>
            <a:pPr algn="just"/>
            <a:r>
              <a:rPr lang="es-CO" sz="1100" dirty="0">
                <a:latin typeface="Arial" panose="020B0604020202020204" pitchFamily="34" charset="0"/>
                <a:cs typeface="Arial" panose="020B0604020202020204" pitchFamily="34" charset="0"/>
              </a:rPr>
              <a:t>El canal </a:t>
            </a:r>
            <a:r>
              <a:rPr lang="es-CO" sz="1100" dirty="0" smtClean="0">
                <a:latin typeface="Arial" panose="020B0604020202020204" pitchFamily="34" charset="0"/>
                <a:cs typeface="Arial" panose="020B0604020202020204" pitchFamily="34" charset="0"/>
                <a:hlinkClick r:id="rId2"/>
              </a:rPr>
              <a:t>atencionalusuario@itp.edu.co</a:t>
            </a:r>
            <a:r>
              <a:rPr lang="es-CO" sz="1100" dirty="0" smtClean="0">
                <a:latin typeface="Arial" panose="020B0604020202020204" pitchFamily="34" charset="0"/>
                <a:cs typeface="Arial" panose="020B0604020202020204" pitchFamily="34" charset="0"/>
              </a:rPr>
              <a:t> </a:t>
            </a:r>
            <a:r>
              <a:rPr lang="es-CO" sz="1100" dirty="0">
                <a:latin typeface="Arial" panose="020B0604020202020204" pitchFamily="34" charset="0"/>
                <a:cs typeface="Arial" panose="020B0604020202020204" pitchFamily="34" charset="0"/>
              </a:rPr>
              <a:t>recibió un total de 357 solicitudes, lo que representa el 97% del total de solicitudes. Plantea  que es el canal utilizado por la mayoría de los usuarios para comunicarse con el Instituto Tecnológico del Putumayo. Esto puede sugerir que es un canal eficaz y accesible para los usuarios.</a:t>
            </a:r>
          </a:p>
          <a:p>
            <a:pPr algn="just"/>
            <a:endParaRPr lang="es-CO" sz="1100" dirty="0">
              <a:latin typeface="Arial" panose="020B0604020202020204" pitchFamily="34" charset="0"/>
              <a:cs typeface="Arial" panose="020B0604020202020204" pitchFamily="34" charset="0"/>
            </a:endParaRPr>
          </a:p>
          <a:p>
            <a:pPr algn="just"/>
            <a:r>
              <a:rPr lang="es-CO" sz="1100" dirty="0">
                <a:latin typeface="Arial" panose="020B0604020202020204" pitchFamily="34" charset="0"/>
                <a:cs typeface="Arial" panose="020B0604020202020204" pitchFamily="34" charset="0"/>
              </a:rPr>
              <a:t>El canal "notificacionesjudiciales@itp.edu.co" recibió solo </a:t>
            </a:r>
            <a:r>
              <a:rPr lang="es-CO" sz="1100" dirty="0" smtClean="0">
                <a:latin typeface="Arial" panose="020B0604020202020204" pitchFamily="34" charset="0"/>
                <a:cs typeface="Arial" panose="020B0604020202020204" pitchFamily="34" charset="0"/>
              </a:rPr>
              <a:t>1 solicitud, </a:t>
            </a:r>
            <a:r>
              <a:rPr lang="es-CO" sz="1100" dirty="0">
                <a:latin typeface="Arial" panose="020B0604020202020204" pitchFamily="34" charset="0"/>
                <a:cs typeface="Arial" panose="020B0604020202020204" pitchFamily="34" charset="0"/>
              </a:rPr>
              <a:t>lo que equivale al 3% del total.</a:t>
            </a:r>
            <a:r>
              <a:rPr lang="es-ES" sz="1100" dirty="0">
                <a:latin typeface="Arial" panose="020B0604020202020204" pitchFamily="34" charset="0"/>
                <a:cs typeface="Arial" panose="020B0604020202020204" pitchFamily="34" charset="0"/>
              </a:rPr>
              <a:t> Esto indica que, en comparación con las consultas de los usuarios, las comunicaciones relacionadas con asuntos judiciales son relativamente bajas</a:t>
            </a:r>
            <a:endParaRPr lang="es-CO" sz="1100" dirty="0">
              <a:latin typeface="Arial" panose="020B0604020202020204" pitchFamily="34" charset="0"/>
              <a:cs typeface="Arial" panose="020B0604020202020204" pitchFamily="34" charset="0"/>
            </a:endParaRPr>
          </a:p>
          <a:p>
            <a:pPr algn="just"/>
            <a:endParaRPr lang="es-CO" sz="1100" dirty="0">
              <a:latin typeface="Arial" panose="020B0604020202020204" pitchFamily="34" charset="0"/>
              <a:cs typeface="Arial" panose="020B0604020202020204" pitchFamily="34" charset="0"/>
            </a:endParaRPr>
          </a:p>
          <a:p>
            <a:pPr algn="just"/>
            <a:r>
              <a:rPr lang="es-CO" sz="1100" dirty="0">
                <a:latin typeface="Arial" panose="020B0604020202020204" pitchFamily="34" charset="0"/>
                <a:cs typeface="Arial" panose="020B0604020202020204" pitchFamily="34" charset="0"/>
              </a:rPr>
              <a:t>Estos datos muestran una clara preferencia por el canal de correo electrónico </a:t>
            </a:r>
            <a:r>
              <a:rPr lang="es-CO" sz="1100" dirty="0" smtClean="0">
                <a:latin typeface="Arial" panose="020B0604020202020204" pitchFamily="34" charset="0"/>
                <a:cs typeface="Arial" panose="020B0604020202020204" pitchFamily="34" charset="0"/>
                <a:hlinkClick r:id="rId2"/>
              </a:rPr>
              <a:t>atencionalusuario@itp.edu.co</a:t>
            </a:r>
            <a:r>
              <a:rPr lang="es-CO" sz="1100" dirty="0" smtClean="0">
                <a:latin typeface="Arial" panose="020B0604020202020204" pitchFamily="34" charset="0"/>
                <a:cs typeface="Arial" panose="020B0604020202020204" pitchFamily="34" charset="0"/>
              </a:rPr>
              <a:t> </a:t>
            </a:r>
            <a:r>
              <a:rPr lang="es-CO" sz="1100" dirty="0">
                <a:latin typeface="Arial" panose="020B0604020202020204" pitchFamily="34" charset="0"/>
                <a:cs typeface="Arial" panose="020B0604020202020204" pitchFamily="34" charset="0"/>
              </a:rPr>
              <a:t>como el principal medio de comunicación para los usuarios que desean contactar al Instituto Tecnológico del Putumayo. Esto subraya la importancia de mantener y mejorar este canal para satisfacer las necesidades de los usuarios..</a:t>
            </a:r>
            <a:endParaRPr lang="es-CO" sz="1100" dirty="0">
              <a:solidFill>
                <a:srgbClr val="FF0000"/>
              </a:solidFill>
              <a:latin typeface="Arial" panose="020B0604020202020204" pitchFamily="34" charset="0"/>
              <a:cs typeface="Arial" panose="020B0604020202020204" pitchFamily="34" charset="0"/>
            </a:endParaRPr>
          </a:p>
        </p:txBody>
      </p:sp>
      <p:graphicFrame>
        <p:nvGraphicFramePr>
          <p:cNvPr id="22" name="Gráfico 21"/>
          <p:cNvGraphicFramePr>
            <a:graphicFrameLocks/>
          </p:cNvGraphicFramePr>
          <p:nvPr>
            <p:extLst>
              <p:ext uri="{D42A27DB-BD31-4B8C-83A1-F6EECF244321}">
                <p14:modId xmlns:p14="http://schemas.microsoft.com/office/powerpoint/2010/main" val="1967240658"/>
              </p:ext>
            </p:extLst>
          </p:nvPr>
        </p:nvGraphicFramePr>
        <p:xfrm>
          <a:off x="1118539" y="420200"/>
          <a:ext cx="4638674" cy="233362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Tabla 7"/>
          <p:cNvGraphicFramePr>
            <a:graphicFrameLocks noGrp="1"/>
          </p:cNvGraphicFramePr>
          <p:nvPr>
            <p:extLst>
              <p:ext uri="{D42A27DB-BD31-4B8C-83A1-F6EECF244321}">
                <p14:modId xmlns:p14="http://schemas.microsoft.com/office/powerpoint/2010/main" val="1295542757"/>
              </p:ext>
            </p:extLst>
          </p:nvPr>
        </p:nvGraphicFramePr>
        <p:xfrm>
          <a:off x="5757213" y="1881194"/>
          <a:ext cx="4076282" cy="1083945"/>
        </p:xfrm>
        <a:graphic>
          <a:graphicData uri="http://schemas.openxmlformats.org/drawingml/2006/table">
            <a:tbl>
              <a:tblPr/>
              <a:tblGrid>
                <a:gridCol w="1630513">
                  <a:extLst>
                    <a:ext uri="{9D8B030D-6E8A-4147-A177-3AD203B41FA5}">
                      <a16:colId xmlns:a16="http://schemas.microsoft.com/office/drawing/2014/main" val="945260481"/>
                    </a:ext>
                  </a:extLst>
                </a:gridCol>
                <a:gridCol w="1087008">
                  <a:extLst>
                    <a:ext uri="{9D8B030D-6E8A-4147-A177-3AD203B41FA5}">
                      <a16:colId xmlns:a16="http://schemas.microsoft.com/office/drawing/2014/main" val="862816506"/>
                    </a:ext>
                  </a:extLst>
                </a:gridCol>
                <a:gridCol w="1358761">
                  <a:extLst>
                    <a:ext uri="{9D8B030D-6E8A-4147-A177-3AD203B41FA5}">
                      <a16:colId xmlns:a16="http://schemas.microsoft.com/office/drawing/2014/main" val="2915944517"/>
                    </a:ext>
                  </a:extLst>
                </a:gridCol>
              </a:tblGrid>
              <a:tr h="372008">
                <a:tc>
                  <a:txBody>
                    <a:bodyPr/>
                    <a:lstStyle/>
                    <a:p>
                      <a:pPr algn="ctr" rtl="0" fontAlgn="ctr"/>
                      <a:r>
                        <a:rPr lang="es-CO" sz="1400" b="1" i="0" u="none" strike="noStrike">
                          <a:solidFill>
                            <a:srgbClr val="FFFFFF"/>
                          </a:solidFill>
                          <a:effectLst/>
                          <a:latin typeface="Calibri" panose="020F0502020204030204" pitchFamily="34" charset="0"/>
                        </a:rPr>
                        <a:t>CANALES DE ATENCIÓN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algn="ctr" rtl="0" fontAlgn="ctr"/>
                      <a:r>
                        <a:rPr lang="es-CO" sz="1400" b="1" i="0" u="none" strike="noStrike">
                          <a:solidFill>
                            <a:srgbClr val="FFFFFF"/>
                          </a:solidFill>
                          <a:effectLst/>
                          <a:latin typeface="Calibri" panose="020F0502020204030204" pitchFamily="34" charset="0"/>
                        </a:rPr>
                        <a:t>CANTIDAD</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algn="ctr" rtl="0" fontAlgn="ctr"/>
                      <a:r>
                        <a:rPr lang="es-CO" sz="1400" b="1" i="0" u="none" strike="noStrike">
                          <a:solidFill>
                            <a:srgbClr val="FFFFFF"/>
                          </a:solidFill>
                          <a:effectLst/>
                          <a:latin typeface="Calibri" panose="020F0502020204030204" pitchFamily="34" charset="0"/>
                        </a:rPr>
                        <a:t>PORCENTAJE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extLst>
                  <a:ext uri="{0D108BD9-81ED-4DB2-BD59-A6C34878D82A}">
                    <a16:rowId xmlns:a16="http://schemas.microsoft.com/office/drawing/2014/main" val="168405947"/>
                  </a:ext>
                </a:extLst>
              </a:tr>
              <a:tr h="160474">
                <a:tc>
                  <a:txBody>
                    <a:bodyPr/>
                    <a:lstStyle/>
                    <a:p>
                      <a:pPr algn="l" rtl="0" fontAlgn="ctr"/>
                      <a:r>
                        <a:rPr lang="es-CO" sz="1000" b="0" i="0" u="none" strike="noStrike">
                          <a:solidFill>
                            <a:srgbClr val="000000"/>
                          </a:solidFill>
                          <a:effectLst/>
                          <a:latin typeface="Calibri" panose="020F0502020204030204" pitchFamily="34" charset="0"/>
                        </a:rPr>
                        <a:t>LLAMADAS RECIBIDAS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t"/>
                      <a:r>
                        <a:rPr lang="es-CO" sz="1000" b="0" i="0" u="none" strike="noStrike">
                          <a:solidFill>
                            <a:srgbClr val="000000"/>
                          </a:solidFill>
                          <a:effectLst/>
                          <a:latin typeface="Arial" panose="020B0604020202020204" pitchFamily="34" charset="0"/>
                        </a:rPr>
                        <a:t>180</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s-CO" sz="1000" b="0" i="0" u="none" strike="noStrike">
                          <a:solidFill>
                            <a:srgbClr val="000000"/>
                          </a:solidFill>
                          <a:effectLst/>
                          <a:latin typeface="Arial" panose="020B0604020202020204" pitchFamily="34" charset="0"/>
                        </a:rPr>
                        <a:t>88%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948935388"/>
                  </a:ext>
                </a:extLst>
              </a:tr>
              <a:tr h="160474">
                <a:tc>
                  <a:txBody>
                    <a:bodyPr/>
                    <a:lstStyle/>
                    <a:p>
                      <a:pPr algn="l" rtl="0" fontAlgn="ctr"/>
                      <a:r>
                        <a:rPr lang="es-CO" sz="1000" b="0" i="0" u="none" strike="noStrike">
                          <a:solidFill>
                            <a:srgbClr val="000000"/>
                          </a:solidFill>
                          <a:effectLst/>
                          <a:latin typeface="Calibri" panose="020F0502020204030204" pitchFamily="34" charset="0"/>
                        </a:rPr>
                        <a:t>LLAMADAS REALIZADAS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t"/>
                      <a:r>
                        <a:rPr lang="es-CO" sz="1000" b="0" i="0" u="none" strike="noStrike">
                          <a:solidFill>
                            <a:srgbClr val="000000"/>
                          </a:solidFill>
                          <a:effectLst/>
                          <a:latin typeface="Arial" panose="020B0604020202020204" pitchFamily="34" charset="0"/>
                        </a:rPr>
                        <a:t>20</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s-CO" sz="1000" b="0" i="0" u="none" strike="noStrike">
                          <a:solidFill>
                            <a:srgbClr val="000000"/>
                          </a:solidFill>
                          <a:effectLst/>
                          <a:latin typeface="Arial" panose="020B0604020202020204" pitchFamily="34" charset="0"/>
                        </a:rPr>
                        <a:t>10%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3454472327"/>
                  </a:ext>
                </a:extLst>
              </a:tr>
              <a:tr h="160474">
                <a:tc>
                  <a:txBody>
                    <a:bodyPr/>
                    <a:lstStyle/>
                    <a:p>
                      <a:pPr algn="l" rtl="0" fontAlgn="ctr"/>
                      <a:r>
                        <a:rPr lang="es-CO" sz="1000" b="0" i="0" u="none" strike="noStrike">
                          <a:solidFill>
                            <a:srgbClr val="000000"/>
                          </a:solidFill>
                          <a:effectLst/>
                          <a:latin typeface="Calibri" panose="020F0502020204030204" pitchFamily="34" charset="0"/>
                        </a:rPr>
                        <a:t>LLAMADAS PERDIDAS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t"/>
                      <a:r>
                        <a:rPr lang="es-CO" sz="1000" b="0" i="0" u="none" strike="noStrike">
                          <a:solidFill>
                            <a:srgbClr val="000000"/>
                          </a:solidFill>
                          <a:effectLst/>
                          <a:latin typeface="Arial" panose="020B0604020202020204" pitchFamily="34" charset="0"/>
                        </a:rPr>
                        <a:t>5</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s-CO" sz="1000" b="0" i="0" u="none" strike="noStrike">
                          <a:solidFill>
                            <a:srgbClr val="000000"/>
                          </a:solidFill>
                          <a:effectLst/>
                          <a:latin typeface="Arial" panose="020B0604020202020204" pitchFamily="34" charset="0"/>
                        </a:rPr>
                        <a:t>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3837697120"/>
                  </a:ext>
                </a:extLst>
              </a:tr>
              <a:tr h="160474">
                <a:tc>
                  <a:txBody>
                    <a:bodyPr/>
                    <a:lstStyle/>
                    <a:p>
                      <a:pPr algn="l" rtl="0" fontAlgn="ctr"/>
                      <a:r>
                        <a:rPr lang="es-CO" sz="1000" b="0" i="0" u="none" strike="noStrike">
                          <a:solidFill>
                            <a:srgbClr val="000000"/>
                          </a:solidFill>
                          <a:effectLst/>
                          <a:latin typeface="Calibri" panose="020F0502020204030204" pitchFamily="34" charset="0"/>
                        </a:rPr>
                        <a:t>TOTAL DE LLAMADAS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s-CO" sz="1000" b="0" i="0" u="none" strike="noStrike">
                          <a:solidFill>
                            <a:srgbClr val="000000"/>
                          </a:solidFill>
                          <a:effectLst/>
                          <a:latin typeface="Calibri" panose="020F0502020204030204" pitchFamily="34" charset="0"/>
                        </a:rPr>
                        <a:t>205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s-CO" sz="1000" b="0" i="0" u="none" strike="noStrike" dirty="0">
                          <a:solidFill>
                            <a:srgbClr val="000000"/>
                          </a:solidFill>
                          <a:effectLst/>
                          <a:latin typeface="Arial" panose="020B0604020202020204" pitchFamily="34" charset="0"/>
                        </a:rPr>
                        <a:t>100%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23742356"/>
                  </a:ext>
                </a:extLst>
              </a:tr>
            </a:tbl>
          </a:graphicData>
        </a:graphic>
      </p:graphicFrame>
      <p:graphicFrame>
        <p:nvGraphicFramePr>
          <p:cNvPr id="23" name="Gráfico 22"/>
          <p:cNvGraphicFramePr>
            <a:graphicFrameLocks/>
          </p:cNvGraphicFramePr>
          <p:nvPr>
            <p:extLst>
              <p:ext uri="{D42A27DB-BD31-4B8C-83A1-F6EECF244321}">
                <p14:modId xmlns:p14="http://schemas.microsoft.com/office/powerpoint/2010/main" val="315862928"/>
              </p:ext>
            </p:extLst>
          </p:nvPr>
        </p:nvGraphicFramePr>
        <p:xfrm>
          <a:off x="1667161" y="3104192"/>
          <a:ext cx="3431719" cy="189201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Tabla 11"/>
          <p:cNvGraphicFramePr>
            <a:graphicFrameLocks noGrp="1"/>
          </p:cNvGraphicFramePr>
          <p:nvPr>
            <p:extLst>
              <p:ext uri="{D42A27DB-BD31-4B8C-83A1-F6EECF244321}">
                <p14:modId xmlns:p14="http://schemas.microsoft.com/office/powerpoint/2010/main" val="3684963104"/>
              </p:ext>
            </p:extLst>
          </p:nvPr>
        </p:nvGraphicFramePr>
        <p:xfrm>
          <a:off x="1530370" y="4908450"/>
          <a:ext cx="3897705" cy="940962"/>
        </p:xfrm>
        <a:graphic>
          <a:graphicData uri="http://schemas.openxmlformats.org/drawingml/2006/table">
            <a:tbl>
              <a:tblPr/>
              <a:tblGrid>
                <a:gridCol w="1811906">
                  <a:extLst>
                    <a:ext uri="{9D8B030D-6E8A-4147-A177-3AD203B41FA5}">
                      <a16:colId xmlns:a16="http://schemas.microsoft.com/office/drawing/2014/main" val="2274975109"/>
                    </a:ext>
                  </a:extLst>
                </a:gridCol>
                <a:gridCol w="927022">
                  <a:extLst>
                    <a:ext uri="{9D8B030D-6E8A-4147-A177-3AD203B41FA5}">
                      <a16:colId xmlns:a16="http://schemas.microsoft.com/office/drawing/2014/main" val="2224844963"/>
                    </a:ext>
                  </a:extLst>
                </a:gridCol>
                <a:gridCol w="1158777">
                  <a:extLst>
                    <a:ext uri="{9D8B030D-6E8A-4147-A177-3AD203B41FA5}">
                      <a16:colId xmlns:a16="http://schemas.microsoft.com/office/drawing/2014/main" val="1014538689"/>
                    </a:ext>
                  </a:extLst>
                </a:gridCol>
              </a:tblGrid>
              <a:tr h="217093">
                <a:tc>
                  <a:txBody>
                    <a:bodyPr/>
                    <a:lstStyle/>
                    <a:p>
                      <a:pPr algn="ctr" rtl="0" fontAlgn="ctr"/>
                      <a:r>
                        <a:rPr lang="es-CO" sz="1400" b="1" i="0" u="none" strike="noStrike">
                          <a:solidFill>
                            <a:srgbClr val="FFFFFF"/>
                          </a:solidFill>
                          <a:effectLst/>
                          <a:latin typeface="Calibri" panose="020F0502020204030204" pitchFamily="34" charset="0"/>
                        </a:rPr>
                        <a:t>CANALES DE ATENCIÓN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algn="ctr" rtl="0" fontAlgn="ctr"/>
                      <a:r>
                        <a:rPr lang="es-CO" sz="1400" b="1" i="0" u="none" strike="noStrike">
                          <a:solidFill>
                            <a:srgbClr val="FFFFFF"/>
                          </a:solidFill>
                          <a:effectLst/>
                          <a:latin typeface="Calibri" panose="020F0502020204030204" pitchFamily="34" charset="0"/>
                        </a:rPr>
                        <a:t>CANTIDAD</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algn="ctr" rtl="0" fontAlgn="ctr"/>
                      <a:r>
                        <a:rPr lang="es-CO" sz="1400" b="1" i="0" u="none" strike="noStrike">
                          <a:solidFill>
                            <a:srgbClr val="FFFFFF"/>
                          </a:solidFill>
                          <a:effectLst/>
                          <a:latin typeface="Calibri" panose="020F0502020204030204" pitchFamily="34" charset="0"/>
                        </a:rPr>
                        <a:t>PORCENTAJE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extLst>
                  <a:ext uri="{0D108BD9-81ED-4DB2-BD59-A6C34878D82A}">
                    <a16:rowId xmlns:a16="http://schemas.microsoft.com/office/drawing/2014/main" val="3629311404"/>
                  </a:ext>
                </a:extLst>
              </a:tr>
              <a:tr h="183694">
                <a:tc>
                  <a:txBody>
                    <a:bodyPr/>
                    <a:lstStyle/>
                    <a:p>
                      <a:pPr algn="l" rtl="0" fontAlgn="ctr"/>
                      <a:r>
                        <a:rPr lang="es-CO" sz="1100" b="0" i="0" u="sng" strike="noStrike">
                          <a:solidFill>
                            <a:srgbClr val="0563C1"/>
                          </a:solidFill>
                          <a:effectLst/>
                          <a:latin typeface="Calibri" panose="020F0502020204030204" pitchFamily="34" charset="0"/>
                          <a:hlinkClick r:id="rId2"/>
                        </a:rPr>
                        <a:t>atencionalusuario@itp.edu.co</a:t>
                      </a:r>
                      <a:endParaRPr lang="es-CO" sz="1100" b="0" i="0" u="sng" strike="noStrike">
                        <a:solidFill>
                          <a:srgbClr val="0563C1"/>
                        </a:solidFill>
                        <a:effectLst/>
                        <a:latin typeface="Calibri" panose="020F0502020204030204" pitchFamily="34" charset="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t"/>
                      <a:r>
                        <a:rPr lang="es-CO" sz="1000" b="0" i="0" u="none" strike="noStrike">
                          <a:solidFill>
                            <a:srgbClr val="000000"/>
                          </a:solidFill>
                          <a:effectLst/>
                          <a:latin typeface="Arial" panose="020B0604020202020204" pitchFamily="34" charset="0"/>
                        </a:rPr>
                        <a:t>274</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r" fontAlgn="t"/>
                      <a:r>
                        <a:rPr lang="es-CO" sz="1000" b="0" i="0" u="none" strike="noStrike">
                          <a:solidFill>
                            <a:srgbClr val="000000"/>
                          </a:solidFill>
                          <a:effectLst/>
                          <a:latin typeface="Arial" panose="020B0604020202020204" pitchFamily="34" charset="0"/>
                        </a:rPr>
                        <a:t>97%</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2320294799"/>
                  </a:ext>
                </a:extLst>
              </a:tr>
              <a:tr h="350689">
                <a:tc>
                  <a:txBody>
                    <a:bodyPr/>
                    <a:lstStyle/>
                    <a:p>
                      <a:pPr algn="l" rtl="0" fontAlgn="ctr"/>
                      <a:r>
                        <a:rPr lang="es-CO" sz="1100" b="0" i="0" u="sng" strike="noStrike">
                          <a:solidFill>
                            <a:srgbClr val="0563C1"/>
                          </a:solidFill>
                          <a:effectLst/>
                          <a:latin typeface="Calibri" panose="020F0502020204030204" pitchFamily="34" charset="0"/>
                          <a:hlinkClick r:id="rId5"/>
                        </a:rPr>
                        <a:t>notificacionesjudiciales@itp.edu.co</a:t>
                      </a:r>
                      <a:endParaRPr lang="es-CO" sz="1100" b="0" i="0" u="sng" strike="noStrike">
                        <a:solidFill>
                          <a:srgbClr val="0563C1"/>
                        </a:solidFill>
                        <a:effectLst/>
                        <a:latin typeface="Calibri" panose="020F0502020204030204" pitchFamily="34" charset="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t"/>
                      <a:r>
                        <a:rPr lang="es-CO" sz="1000" b="0" i="0" u="none" strike="noStrike">
                          <a:solidFill>
                            <a:srgbClr val="000000"/>
                          </a:solidFill>
                          <a:effectLst/>
                          <a:latin typeface="Arial" panose="020B0604020202020204" pitchFamily="34" charset="0"/>
                        </a:rPr>
                        <a:t>1</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r" fontAlgn="t"/>
                      <a:r>
                        <a:rPr lang="es-CO" sz="1000" b="0" i="0" u="none" strike="noStrike">
                          <a:solidFill>
                            <a:srgbClr val="000000"/>
                          </a:solidFill>
                          <a:effectLst/>
                          <a:latin typeface="Arial" panose="020B0604020202020204" pitchFamily="34" charset="0"/>
                        </a:rPr>
                        <a:t>3%</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3827092697"/>
                  </a:ext>
                </a:extLst>
              </a:tr>
              <a:tr h="183694">
                <a:tc>
                  <a:txBody>
                    <a:bodyPr/>
                    <a:lstStyle/>
                    <a:p>
                      <a:pPr algn="l" rtl="0" fontAlgn="ctr"/>
                      <a:r>
                        <a:rPr lang="es-CO" sz="1000" b="0" i="0" u="none" strike="noStrike">
                          <a:solidFill>
                            <a:srgbClr val="000000"/>
                          </a:solidFill>
                          <a:effectLst/>
                          <a:latin typeface="Calibri" panose="020F0502020204030204" pitchFamily="34" charset="0"/>
                        </a:rPr>
                        <a:t>TOTAL VIRTUAL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t"/>
                      <a:r>
                        <a:rPr lang="es-CO" sz="1000" b="0" i="0" u="none" strike="noStrike">
                          <a:solidFill>
                            <a:srgbClr val="000000"/>
                          </a:solidFill>
                          <a:effectLst/>
                          <a:latin typeface="Arial" panose="020B0604020202020204" pitchFamily="34" charset="0"/>
                        </a:rPr>
                        <a:t>275</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r" fontAlgn="t"/>
                      <a:r>
                        <a:rPr lang="es-CO" sz="1000" b="0" i="0" u="none" strike="noStrike" dirty="0">
                          <a:solidFill>
                            <a:srgbClr val="000000"/>
                          </a:solidFill>
                          <a:effectLst/>
                          <a:latin typeface="Arial" panose="020B0604020202020204" pitchFamily="34" charset="0"/>
                        </a:rPr>
                        <a:t>100%</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4270592014"/>
                  </a:ext>
                </a:extLst>
              </a:tr>
            </a:tbl>
          </a:graphicData>
        </a:graphic>
      </p:graphicFrame>
    </p:spTree>
    <p:extLst>
      <p:ext uri="{BB962C8B-B14F-4D97-AF65-F5344CB8AC3E}">
        <p14:creationId xmlns:p14="http://schemas.microsoft.com/office/powerpoint/2010/main" val="6426445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4">
            <a:extLst>
              <a:ext uri="{FF2B5EF4-FFF2-40B4-BE49-F238E27FC236}">
                <a16:creationId xmlns:a16="http://schemas.microsoft.com/office/drawing/2014/main" id="{CBE94ECF-D8EB-43AB-9E04-F7BAFD2CA675}"/>
              </a:ext>
            </a:extLst>
          </p:cNvPr>
          <p:cNvSpPr txBox="1"/>
          <p:nvPr/>
        </p:nvSpPr>
        <p:spPr>
          <a:xfrm>
            <a:off x="1147876" y="265309"/>
            <a:ext cx="8901288" cy="707886"/>
          </a:xfrm>
          <a:prstGeom prst="rect">
            <a:avLst/>
          </a:prstGeom>
          <a:noFill/>
        </p:spPr>
        <p:txBody>
          <a:bodyPr wrap="square" rtlCol="0">
            <a:spAutoFit/>
          </a:bodyPr>
          <a:lstStyle/>
          <a:p>
            <a:pPr algn="ctr">
              <a:buClr>
                <a:schemeClr val="lt1"/>
              </a:buClr>
              <a:buSzPts val="1800"/>
              <a:buFont typeface="Calibri"/>
              <a:buNone/>
            </a:pPr>
            <a:r>
              <a:rPr lang="es-ES" sz="2000" b="1" dirty="0">
                <a:solidFill>
                  <a:schemeClr val="tx1"/>
                </a:solidFill>
                <a:latin typeface="+mn-lt"/>
                <a:ea typeface="Calibri"/>
                <a:cs typeface="Calibri"/>
                <a:sym typeface="Calibri"/>
              </a:rPr>
              <a:t>PQRSD </a:t>
            </a:r>
          </a:p>
          <a:p>
            <a:pPr algn="ctr">
              <a:buClr>
                <a:schemeClr val="lt1"/>
              </a:buClr>
              <a:buSzPts val="1800"/>
              <a:buFont typeface="Calibri"/>
              <a:buNone/>
            </a:pPr>
            <a:r>
              <a:rPr lang="es-ES" sz="2000" b="1" dirty="0">
                <a:solidFill>
                  <a:schemeClr val="tx1"/>
                </a:solidFill>
                <a:latin typeface="+mn-lt"/>
                <a:ea typeface="Calibri"/>
                <a:cs typeface="Calibri"/>
                <a:sym typeface="Calibri"/>
              </a:rPr>
              <a:t>recibidas por modalidad de petición  </a:t>
            </a:r>
          </a:p>
        </p:txBody>
      </p:sp>
      <p:grpSp>
        <p:nvGrpSpPr>
          <p:cNvPr id="22" name="Grupo 21"/>
          <p:cNvGrpSpPr/>
          <p:nvPr/>
        </p:nvGrpSpPr>
        <p:grpSpPr>
          <a:xfrm>
            <a:off x="515801" y="1134741"/>
            <a:ext cx="3227000" cy="1716761"/>
            <a:chOff x="841067" y="1917832"/>
            <a:chExt cx="3227000" cy="1716761"/>
          </a:xfrm>
        </p:grpSpPr>
        <p:sp>
          <p:nvSpPr>
            <p:cNvPr id="2" name="Freeform 1">
              <a:extLst>
                <a:ext uri="{FF2B5EF4-FFF2-40B4-BE49-F238E27FC236}">
                  <a16:creationId xmlns:a16="http://schemas.microsoft.com/office/drawing/2014/main" id="{ACC54A79-6517-4AD0-A7EF-0568FBC5D159}"/>
                </a:ext>
              </a:extLst>
            </p:cNvPr>
            <p:cNvSpPr>
              <a:spLocks noChangeArrowheads="1"/>
            </p:cNvSpPr>
            <p:nvPr/>
          </p:nvSpPr>
          <p:spPr bwMode="auto">
            <a:xfrm>
              <a:off x="1659163" y="1917832"/>
              <a:ext cx="2408904" cy="1716761"/>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3" name="Freeform 3">
              <a:extLst>
                <a:ext uri="{FF2B5EF4-FFF2-40B4-BE49-F238E27FC236}">
                  <a16:creationId xmlns:a16="http://schemas.microsoft.com/office/drawing/2014/main" id="{B5A2E50C-38B2-4E39-B969-A9AC3BC4E937}"/>
                </a:ext>
              </a:extLst>
            </p:cNvPr>
            <p:cNvSpPr>
              <a:spLocks noChangeArrowheads="1"/>
            </p:cNvSpPr>
            <p:nvPr/>
          </p:nvSpPr>
          <p:spPr bwMode="auto">
            <a:xfrm>
              <a:off x="841067" y="2082710"/>
              <a:ext cx="878256" cy="1168841"/>
            </a:xfrm>
            <a:custGeom>
              <a:avLst/>
              <a:gdLst>
                <a:gd name="T0" fmla="*/ 1785 w 1786"/>
                <a:gd name="T1" fmla="*/ 2218 h 2379"/>
                <a:gd name="T2" fmla="*/ 1785 w 1786"/>
                <a:gd name="T3" fmla="*/ 2218 h 2379"/>
                <a:gd name="T4" fmla="*/ 1189 w 1786"/>
                <a:gd name="T5" fmla="*/ 2378 h 2379"/>
                <a:gd name="T6" fmla="*/ 1189 w 1786"/>
                <a:gd name="T7" fmla="*/ 2378 h 2379"/>
                <a:gd name="T8" fmla="*/ 0 w 1786"/>
                <a:gd name="T9" fmla="*/ 1189 h 2379"/>
                <a:gd name="T10" fmla="*/ 0 w 1786"/>
                <a:gd name="T11" fmla="*/ 1189 h 2379"/>
                <a:gd name="T12" fmla="*/ 1189 w 1786"/>
                <a:gd name="T13" fmla="*/ 0 h 2379"/>
                <a:gd name="T14" fmla="*/ 1189 w 1786"/>
                <a:gd name="T15" fmla="*/ 0 h 2379"/>
                <a:gd name="T16" fmla="*/ 1785 w 1786"/>
                <a:gd name="T17" fmla="*/ 160 h 2379"/>
                <a:gd name="T18" fmla="*/ 1785 w 1786"/>
                <a:gd name="T19" fmla="*/ 2218 h 2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86" h="2379">
                  <a:moveTo>
                    <a:pt x="1785" y="2218"/>
                  </a:moveTo>
                  <a:lnTo>
                    <a:pt x="1785" y="2218"/>
                  </a:lnTo>
                  <a:cubicBezTo>
                    <a:pt x="1612" y="2316"/>
                    <a:pt x="1403" y="2378"/>
                    <a:pt x="1189" y="2378"/>
                  </a:cubicBezTo>
                  <a:lnTo>
                    <a:pt x="1189" y="2378"/>
                  </a:lnTo>
                  <a:cubicBezTo>
                    <a:pt x="532" y="2378"/>
                    <a:pt x="0" y="1846"/>
                    <a:pt x="0" y="1189"/>
                  </a:cubicBezTo>
                  <a:lnTo>
                    <a:pt x="0" y="1189"/>
                  </a:lnTo>
                  <a:cubicBezTo>
                    <a:pt x="0" y="532"/>
                    <a:pt x="532" y="0"/>
                    <a:pt x="1189" y="0"/>
                  </a:cubicBezTo>
                  <a:lnTo>
                    <a:pt x="1189" y="0"/>
                  </a:lnTo>
                  <a:cubicBezTo>
                    <a:pt x="1406" y="0"/>
                    <a:pt x="1610" y="59"/>
                    <a:pt x="1785" y="160"/>
                  </a:cubicBezTo>
                  <a:lnTo>
                    <a:pt x="1785" y="2218"/>
                  </a:lnTo>
                </a:path>
              </a:pathLst>
            </a:custGeom>
            <a:solidFill>
              <a:schemeClr val="accent1"/>
            </a:solidFill>
            <a:ln>
              <a:noFill/>
            </a:ln>
            <a:effectLst/>
          </p:spPr>
          <p:txBody>
            <a:bodyPr wrap="none" anchor="ctr"/>
            <a:lstStyle/>
            <a:p>
              <a:endParaRPr lang="en-US" sz="3266" dirty="0">
                <a:latin typeface="Open Sans Light" panose="020B0306030504020204" pitchFamily="34" charset="0"/>
              </a:endParaRPr>
            </a:p>
          </p:txBody>
        </p:sp>
        <p:sp>
          <p:nvSpPr>
            <p:cNvPr id="16" name="TextBox 19">
              <a:extLst>
                <a:ext uri="{FF2B5EF4-FFF2-40B4-BE49-F238E27FC236}">
                  <a16:creationId xmlns:a16="http://schemas.microsoft.com/office/drawing/2014/main" id="{CABB8CDE-52B6-4869-943A-E9A31A1A0B9F}"/>
                </a:ext>
              </a:extLst>
            </p:cNvPr>
            <p:cNvSpPr txBox="1"/>
            <p:nvPr/>
          </p:nvSpPr>
          <p:spPr>
            <a:xfrm>
              <a:off x="1027491" y="2199131"/>
              <a:ext cx="505268" cy="1154162"/>
            </a:xfrm>
            <a:prstGeom prst="rect">
              <a:avLst/>
            </a:prstGeom>
            <a:noFill/>
          </p:spPr>
          <p:txBody>
            <a:bodyPr wrap="none" rtlCol="0" anchor="ctr">
              <a:spAutoFit/>
            </a:bodyPr>
            <a:lstStyle/>
            <a:p>
              <a:pPr algn="r"/>
              <a:r>
                <a:rPr lang="en-US" sz="6900" b="1" dirty="0">
                  <a:solidFill>
                    <a:schemeClr val="accent1">
                      <a:lumMod val="50000"/>
                    </a:schemeClr>
                  </a:solidFill>
                  <a:latin typeface="Poppins SemiBold" pitchFamily="2" charset="77"/>
                  <a:ea typeface="League Spartan" charset="0"/>
                  <a:cs typeface="Poppins SemiBold" pitchFamily="2" charset="77"/>
                </a:rPr>
                <a:t>1</a:t>
              </a:r>
            </a:p>
          </p:txBody>
        </p:sp>
        <p:sp>
          <p:nvSpPr>
            <p:cNvPr id="23" name="Subtitle 2">
              <a:extLst>
                <a:ext uri="{FF2B5EF4-FFF2-40B4-BE49-F238E27FC236}">
                  <a16:creationId xmlns:a16="http://schemas.microsoft.com/office/drawing/2014/main" id="{17E8788B-BB4B-4B6B-90BC-C204B2AAD379}"/>
                </a:ext>
              </a:extLst>
            </p:cNvPr>
            <p:cNvSpPr txBox="1">
              <a:spLocks/>
            </p:cNvSpPr>
            <p:nvPr/>
          </p:nvSpPr>
          <p:spPr>
            <a:xfrm>
              <a:off x="1938930" y="2532709"/>
              <a:ext cx="1854658" cy="109876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400" b="1" kern="0" dirty="0">
                  <a:solidFill>
                    <a:schemeClr val="tx1"/>
                  </a:solidFill>
                  <a:latin typeface="Calibri"/>
                  <a:ea typeface="Calibri"/>
                  <a:cs typeface="Calibri"/>
                  <a:sym typeface="Calibri"/>
                </a:rPr>
                <a:t>PETICIONES DE INFORMACION</a:t>
              </a:r>
            </a:p>
            <a:p>
              <a:pPr lvl="0" defTabSz="914400">
                <a:lnSpc>
                  <a:spcPct val="90000"/>
                </a:lnSpc>
                <a:spcBef>
                  <a:spcPts val="0"/>
                </a:spcBef>
                <a:buClrTx/>
                <a:defRPr/>
              </a:pPr>
              <a:r>
                <a:rPr lang="es-CO" sz="1600" b="1" dirty="0" smtClean="0">
                  <a:solidFill>
                    <a:srgbClr val="000000"/>
                  </a:solidFill>
                  <a:latin typeface="Calibri" panose="020F0502020204030204" pitchFamily="34" charset="0"/>
                </a:rPr>
                <a:t>66</a:t>
              </a:r>
              <a:endParaRPr lang="es-CO" sz="1600" b="1" dirty="0">
                <a:solidFill>
                  <a:srgbClr val="000000"/>
                </a:solidFill>
                <a:latin typeface="Calibri" panose="020F0502020204030204" pitchFamily="34" charset="0"/>
              </a:endParaRPr>
            </a:p>
            <a:p>
              <a:pPr lvl="0" defTabSz="914400">
                <a:lnSpc>
                  <a:spcPct val="90000"/>
                </a:lnSpc>
                <a:spcBef>
                  <a:spcPts val="0"/>
                </a:spcBef>
                <a:buClrTx/>
                <a:defRPr/>
              </a:pPr>
              <a:r>
                <a:rPr lang="es-CO" sz="1600" b="1" dirty="0" smtClean="0">
                  <a:solidFill>
                    <a:srgbClr val="000000"/>
                  </a:solidFill>
                  <a:latin typeface="Arial" panose="020B0604020202020204" pitchFamily="34" charset="0"/>
                </a:rPr>
                <a:t>21%</a:t>
              </a:r>
              <a:endParaRPr lang="es-CO" sz="1600" b="1" dirty="0">
                <a:solidFill>
                  <a:srgbClr val="000000"/>
                </a:solidFill>
                <a:latin typeface="Arial" panose="020B0604020202020204" pitchFamily="34" charset="0"/>
              </a:endParaRPr>
            </a:p>
            <a:p>
              <a:pPr lvl="0" defTabSz="914400">
                <a:lnSpc>
                  <a:spcPct val="90000"/>
                </a:lnSpc>
                <a:spcBef>
                  <a:spcPts val="0"/>
                </a:spcBef>
                <a:buClrTx/>
                <a:defRPr/>
              </a:pPr>
              <a:r>
                <a:rPr lang="es-CO" sz="1600" dirty="0"/>
                <a:t>  </a:t>
              </a:r>
              <a:endPar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sp>
        <p:nvSpPr>
          <p:cNvPr id="10" name="Freeform 4">
            <a:extLst>
              <a:ext uri="{FF2B5EF4-FFF2-40B4-BE49-F238E27FC236}">
                <a16:creationId xmlns:a16="http://schemas.microsoft.com/office/drawing/2014/main" id="{47EE9595-8053-4D3F-B95C-8C3F830BD37D}"/>
              </a:ext>
            </a:extLst>
          </p:cNvPr>
          <p:cNvSpPr>
            <a:spLocks noChangeArrowheads="1"/>
          </p:cNvSpPr>
          <p:nvPr/>
        </p:nvSpPr>
        <p:spPr bwMode="auto">
          <a:xfrm>
            <a:off x="4610241" y="1169669"/>
            <a:ext cx="2408904" cy="1716761"/>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11" name="Freeform 6">
            <a:extLst>
              <a:ext uri="{FF2B5EF4-FFF2-40B4-BE49-F238E27FC236}">
                <a16:creationId xmlns:a16="http://schemas.microsoft.com/office/drawing/2014/main" id="{0493ED3D-50FF-4D52-8C34-6A1D5377D4FD}"/>
              </a:ext>
            </a:extLst>
          </p:cNvPr>
          <p:cNvSpPr>
            <a:spLocks noChangeArrowheads="1"/>
          </p:cNvSpPr>
          <p:nvPr/>
        </p:nvSpPr>
        <p:spPr bwMode="auto">
          <a:xfrm>
            <a:off x="4022568" y="1355371"/>
            <a:ext cx="587672" cy="1175345"/>
          </a:xfrm>
          <a:custGeom>
            <a:avLst/>
            <a:gdLst>
              <a:gd name="T0" fmla="*/ 1194 w 1195"/>
              <a:gd name="T1" fmla="*/ 2388 h 2389"/>
              <a:gd name="T2" fmla="*/ 1194 w 1195"/>
              <a:gd name="T3" fmla="*/ 2388 h 2389"/>
              <a:gd name="T4" fmla="*/ 0 w 1195"/>
              <a:gd name="T5" fmla="*/ 1194 h 2389"/>
              <a:gd name="T6" fmla="*/ 0 w 1195"/>
              <a:gd name="T7" fmla="*/ 1194 h 2389"/>
              <a:gd name="T8" fmla="*/ 1194 w 1195"/>
              <a:gd name="T9" fmla="*/ 0 h 2389"/>
              <a:gd name="T10" fmla="*/ 1194 w 1195"/>
              <a:gd name="T11" fmla="*/ 2388 h 2389"/>
            </a:gdLst>
            <a:ahLst/>
            <a:cxnLst>
              <a:cxn ang="0">
                <a:pos x="T0" y="T1"/>
              </a:cxn>
              <a:cxn ang="0">
                <a:pos x="T2" y="T3"/>
              </a:cxn>
              <a:cxn ang="0">
                <a:pos x="T4" y="T5"/>
              </a:cxn>
              <a:cxn ang="0">
                <a:pos x="T6" y="T7"/>
              </a:cxn>
              <a:cxn ang="0">
                <a:pos x="T8" y="T9"/>
              </a:cxn>
              <a:cxn ang="0">
                <a:pos x="T10" y="T11"/>
              </a:cxn>
            </a:cxnLst>
            <a:rect l="0" t="0" r="r" b="b"/>
            <a:pathLst>
              <a:path w="1195" h="2389">
                <a:moveTo>
                  <a:pt x="1194" y="2388"/>
                </a:moveTo>
                <a:lnTo>
                  <a:pt x="1194" y="2388"/>
                </a:lnTo>
                <a:cubicBezTo>
                  <a:pt x="535" y="2388"/>
                  <a:pt x="0" y="1853"/>
                  <a:pt x="0" y="1194"/>
                </a:cubicBezTo>
                <a:lnTo>
                  <a:pt x="0" y="1194"/>
                </a:lnTo>
                <a:cubicBezTo>
                  <a:pt x="0" y="535"/>
                  <a:pt x="535" y="0"/>
                  <a:pt x="1194" y="0"/>
                </a:cubicBezTo>
                <a:lnTo>
                  <a:pt x="1194" y="2388"/>
                </a:lnTo>
              </a:path>
            </a:pathLst>
          </a:custGeom>
          <a:solidFill>
            <a:schemeClr val="accent2"/>
          </a:solidFill>
          <a:ln>
            <a:noFill/>
          </a:ln>
          <a:effectLst/>
        </p:spPr>
        <p:txBody>
          <a:bodyPr wrap="none" anchor="ctr"/>
          <a:lstStyle/>
          <a:p>
            <a:endParaRPr lang="en-US" sz="3266" dirty="0">
              <a:latin typeface="Open Sans Light" panose="020B0306030504020204" pitchFamily="34" charset="0"/>
            </a:endParaRPr>
          </a:p>
        </p:txBody>
      </p:sp>
      <p:sp>
        <p:nvSpPr>
          <p:cNvPr id="18" name="TextBox 21">
            <a:extLst>
              <a:ext uri="{FF2B5EF4-FFF2-40B4-BE49-F238E27FC236}">
                <a16:creationId xmlns:a16="http://schemas.microsoft.com/office/drawing/2014/main" id="{EED0BD1C-BB58-45A8-80DA-294A9AEBC031}"/>
              </a:ext>
            </a:extLst>
          </p:cNvPr>
          <p:cNvSpPr txBox="1"/>
          <p:nvPr/>
        </p:nvSpPr>
        <p:spPr>
          <a:xfrm>
            <a:off x="4027595" y="1348322"/>
            <a:ext cx="692818" cy="1154162"/>
          </a:xfrm>
          <a:prstGeom prst="rect">
            <a:avLst/>
          </a:prstGeom>
          <a:noFill/>
        </p:spPr>
        <p:txBody>
          <a:bodyPr wrap="none" rtlCol="0" anchor="ctr">
            <a:spAutoFit/>
          </a:bodyPr>
          <a:lstStyle/>
          <a:p>
            <a:pPr algn="r"/>
            <a:r>
              <a:rPr lang="en-US" sz="6900" b="1" dirty="0">
                <a:solidFill>
                  <a:schemeClr val="accent2">
                    <a:lumMod val="50000"/>
                  </a:schemeClr>
                </a:solidFill>
                <a:latin typeface="Poppins SemiBold" pitchFamily="2" charset="77"/>
                <a:ea typeface="League Spartan" charset="0"/>
                <a:cs typeface="Poppins SemiBold" pitchFamily="2" charset="77"/>
              </a:rPr>
              <a:t>2</a:t>
            </a:r>
          </a:p>
        </p:txBody>
      </p:sp>
      <p:sp>
        <p:nvSpPr>
          <p:cNvPr id="25" name="Subtitle 2">
            <a:extLst>
              <a:ext uri="{FF2B5EF4-FFF2-40B4-BE49-F238E27FC236}">
                <a16:creationId xmlns:a16="http://schemas.microsoft.com/office/drawing/2014/main" id="{1FFD9365-C691-452E-B625-5E86CD0A3EE2}"/>
              </a:ext>
            </a:extLst>
          </p:cNvPr>
          <p:cNvSpPr txBox="1">
            <a:spLocks/>
          </p:cNvSpPr>
          <p:nvPr/>
        </p:nvSpPr>
        <p:spPr>
          <a:xfrm>
            <a:off x="4774744" y="1784546"/>
            <a:ext cx="2113145" cy="10156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400" b="1" kern="0" dirty="0">
                <a:solidFill>
                  <a:schemeClr val="tx1"/>
                </a:solidFill>
                <a:latin typeface="Calibri"/>
                <a:ea typeface="Calibri"/>
                <a:cs typeface="Calibri"/>
                <a:sym typeface="Calibri"/>
              </a:rPr>
              <a:t>PETICIONES DE </a:t>
            </a:r>
          </a:p>
          <a:p>
            <a:pPr lvl="0" defTabSz="914400">
              <a:lnSpc>
                <a:spcPct val="90000"/>
              </a:lnSpc>
              <a:spcBef>
                <a:spcPts val="0"/>
              </a:spcBef>
              <a:buClrTx/>
              <a:defRPr/>
            </a:pPr>
            <a:r>
              <a:rPr lang="es-CO" sz="1400" b="1" kern="0" dirty="0">
                <a:solidFill>
                  <a:schemeClr val="tx1"/>
                </a:solidFill>
                <a:latin typeface="Calibri"/>
                <a:ea typeface="Calibri"/>
                <a:cs typeface="Calibri"/>
                <a:sym typeface="Calibri"/>
              </a:rPr>
              <a:t>  INTERES </a:t>
            </a:r>
          </a:p>
          <a:p>
            <a:pPr lvl="0" defTabSz="914400">
              <a:lnSpc>
                <a:spcPct val="90000"/>
              </a:lnSpc>
              <a:spcBef>
                <a:spcPts val="0"/>
              </a:spcBef>
              <a:buClrTx/>
              <a:defRPr/>
            </a:pPr>
            <a:r>
              <a:rPr lang="es-CO" sz="1400" b="1" kern="0" dirty="0">
                <a:solidFill>
                  <a:schemeClr val="tx1"/>
                </a:solidFill>
                <a:latin typeface="Calibri"/>
                <a:ea typeface="Calibri"/>
                <a:cs typeface="Calibri"/>
                <a:sym typeface="Calibri"/>
              </a:rPr>
              <a:t>            PARTICULAR	</a:t>
            </a:r>
          </a:p>
          <a:p>
            <a:pPr lvl="0" defTabSz="914400">
              <a:lnSpc>
                <a:spcPct val="90000"/>
              </a:lnSpc>
              <a:spcBef>
                <a:spcPts val="0"/>
              </a:spcBef>
              <a:buClrTx/>
              <a:defRPr/>
            </a:pPr>
            <a:r>
              <a:rPr lang="es-CO" sz="1400" kern="0" dirty="0">
                <a:solidFill>
                  <a:schemeClr val="tx1"/>
                </a:solidFill>
                <a:latin typeface="Calibri"/>
                <a:ea typeface="Calibri"/>
                <a:cs typeface="Calibri"/>
                <a:sym typeface="Calibri"/>
              </a:rPr>
              <a:t>     </a:t>
            </a:r>
            <a:r>
              <a:rPr lang="es-CO" sz="1400" kern="0" dirty="0" smtClean="0">
                <a:solidFill>
                  <a:schemeClr val="tx1"/>
                </a:solidFill>
                <a:latin typeface="Calibri"/>
                <a:ea typeface="Calibri"/>
                <a:cs typeface="Calibri"/>
                <a:sym typeface="Calibri"/>
              </a:rPr>
              <a:t>  65</a:t>
            </a:r>
            <a:r>
              <a:rPr lang="es-CO" sz="1400" dirty="0" smtClean="0"/>
              <a:t>  </a:t>
            </a:r>
            <a:r>
              <a:rPr lang="es-CO" sz="1400" b="1" kern="0" dirty="0">
                <a:solidFill>
                  <a:schemeClr val="tx1"/>
                </a:solidFill>
                <a:latin typeface="Calibri"/>
                <a:ea typeface="Calibri"/>
                <a:cs typeface="Calibri"/>
                <a:sym typeface="Calibri"/>
              </a:rPr>
              <a:t>	</a:t>
            </a:r>
          </a:p>
          <a:p>
            <a:pPr lvl="0" defTabSz="914400">
              <a:lnSpc>
                <a:spcPct val="90000"/>
              </a:lnSpc>
              <a:spcBef>
                <a:spcPts val="0"/>
              </a:spcBef>
              <a:buClrTx/>
              <a:defRPr/>
            </a:pPr>
            <a:r>
              <a:rPr lang="es-CO" sz="1400" dirty="0" smtClean="0">
                <a:solidFill>
                  <a:srgbClr val="000000"/>
                </a:solidFill>
                <a:latin typeface="Arial" panose="020B0604020202020204" pitchFamily="34" charset="0"/>
              </a:rPr>
              <a:t>21%</a:t>
            </a:r>
            <a:r>
              <a:rPr lang="es-CO" sz="1400" dirty="0" smtClean="0"/>
              <a:t> </a:t>
            </a:r>
            <a:r>
              <a:rPr lang="es-CO" sz="1400" b="1" dirty="0" smtClean="0"/>
              <a:t>  </a:t>
            </a:r>
            <a:endParaRPr lang="es-CO" sz="1400" b="1" kern="0" dirty="0">
              <a:solidFill>
                <a:schemeClr val="tx1"/>
              </a:solidFill>
              <a:latin typeface="Calibri"/>
              <a:ea typeface="Calibri"/>
              <a:cs typeface="Calibri"/>
              <a:sym typeface="Calibri"/>
            </a:endParaRPr>
          </a:p>
        </p:txBody>
      </p:sp>
      <p:grpSp>
        <p:nvGrpSpPr>
          <p:cNvPr id="28" name="Grupo 27"/>
          <p:cNvGrpSpPr/>
          <p:nvPr/>
        </p:nvGrpSpPr>
        <p:grpSpPr>
          <a:xfrm>
            <a:off x="7345514" y="1169669"/>
            <a:ext cx="3171328" cy="1716761"/>
            <a:chOff x="7932443" y="1668904"/>
            <a:chExt cx="3171328" cy="1716761"/>
          </a:xfrm>
        </p:grpSpPr>
        <p:sp>
          <p:nvSpPr>
            <p:cNvPr id="6" name="Freeform 7">
              <a:extLst>
                <a:ext uri="{FF2B5EF4-FFF2-40B4-BE49-F238E27FC236}">
                  <a16:creationId xmlns:a16="http://schemas.microsoft.com/office/drawing/2014/main" id="{4E8EA2AD-9D73-4D17-BC66-15AAC41E61D0}"/>
                </a:ext>
              </a:extLst>
            </p:cNvPr>
            <p:cNvSpPr>
              <a:spLocks noChangeArrowheads="1"/>
            </p:cNvSpPr>
            <p:nvPr/>
          </p:nvSpPr>
          <p:spPr bwMode="auto">
            <a:xfrm>
              <a:off x="8681500" y="1668904"/>
              <a:ext cx="2408904" cy="1716761"/>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7" name="Freeform 9">
              <a:extLst>
                <a:ext uri="{FF2B5EF4-FFF2-40B4-BE49-F238E27FC236}">
                  <a16:creationId xmlns:a16="http://schemas.microsoft.com/office/drawing/2014/main" id="{0FC6F0CB-2C07-4833-9AF5-74B0B1B94BD1}"/>
                </a:ext>
              </a:extLst>
            </p:cNvPr>
            <p:cNvSpPr>
              <a:spLocks noChangeArrowheads="1"/>
            </p:cNvSpPr>
            <p:nvPr/>
          </p:nvSpPr>
          <p:spPr bwMode="auto">
            <a:xfrm>
              <a:off x="7966240" y="1917832"/>
              <a:ext cx="728628" cy="1099448"/>
            </a:xfrm>
            <a:custGeom>
              <a:avLst/>
              <a:gdLst>
                <a:gd name="T0" fmla="*/ 1481 w 1482"/>
                <a:gd name="T1" fmla="*/ 2174 h 2237"/>
                <a:gd name="T2" fmla="*/ 1481 w 1482"/>
                <a:gd name="T3" fmla="*/ 2174 h 2237"/>
                <a:gd name="T4" fmla="*/ 1118 w 1482"/>
                <a:gd name="T5" fmla="*/ 2236 h 2237"/>
                <a:gd name="T6" fmla="*/ 1118 w 1482"/>
                <a:gd name="T7" fmla="*/ 2236 h 2237"/>
                <a:gd name="T8" fmla="*/ 0 w 1482"/>
                <a:gd name="T9" fmla="*/ 1118 h 2237"/>
                <a:gd name="T10" fmla="*/ 0 w 1482"/>
                <a:gd name="T11" fmla="*/ 1118 h 2237"/>
                <a:gd name="T12" fmla="*/ 1118 w 1482"/>
                <a:gd name="T13" fmla="*/ 0 h 2237"/>
                <a:gd name="T14" fmla="*/ 1118 w 1482"/>
                <a:gd name="T15" fmla="*/ 0 h 2237"/>
                <a:gd name="T16" fmla="*/ 1481 w 1482"/>
                <a:gd name="T17" fmla="*/ 60 h 2237"/>
                <a:gd name="T18" fmla="*/ 1481 w 1482"/>
                <a:gd name="T19" fmla="*/ 2174 h 2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82" h="2237">
                  <a:moveTo>
                    <a:pt x="1481" y="2174"/>
                  </a:moveTo>
                  <a:lnTo>
                    <a:pt x="1481" y="2174"/>
                  </a:lnTo>
                  <a:cubicBezTo>
                    <a:pt x="1367" y="2214"/>
                    <a:pt x="1243" y="2236"/>
                    <a:pt x="1118" y="2236"/>
                  </a:cubicBezTo>
                  <a:lnTo>
                    <a:pt x="1118" y="2236"/>
                  </a:lnTo>
                  <a:cubicBezTo>
                    <a:pt x="500" y="2236"/>
                    <a:pt x="0" y="1735"/>
                    <a:pt x="0" y="1118"/>
                  </a:cubicBezTo>
                  <a:lnTo>
                    <a:pt x="0" y="1118"/>
                  </a:lnTo>
                  <a:cubicBezTo>
                    <a:pt x="0" y="500"/>
                    <a:pt x="500" y="0"/>
                    <a:pt x="1118" y="0"/>
                  </a:cubicBezTo>
                  <a:lnTo>
                    <a:pt x="1118" y="0"/>
                  </a:lnTo>
                  <a:cubicBezTo>
                    <a:pt x="1245" y="0"/>
                    <a:pt x="1368" y="21"/>
                    <a:pt x="1481" y="60"/>
                  </a:cubicBezTo>
                  <a:lnTo>
                    <a:pt x="1481" y="2174"/>
                  </a:lnTo>
                </a:path>
              </a:pathLst>
            </a:custGeom>
            <a:solidFill>
              <a:schemeClr val="accent3"/>
            </a:solidFill>
            <a:ln>
              <a:noFill/>
            </a:ln>
            <a:effectLst/>
          </p:spPr>
          <p:txBody>
            <a:bodyPr wrap="none" anchor="ctr"/>
            <a:lstStyle/>
            <a:p>
              <a:endParaRPr lang="en-US" sz="3266" dirty="0">
                <a:latin typeface="Open Sans Light" panose="020B0306030504020204" pitchFamily="34" charset="0"/>
              </a:endParaRPr>
            </a:p>
          </p:txBody>
        </p:sp>
        <p:sp>
          <p:nvSpPr>
            <p:cNvPr id="20" name="TextBox 23">
              <a:extLst>
                <a:ext uri="{FF2B5EF4-FFF2-40B4-BE49-F238E27FC236}">
                  <a16:creationId xmlns:a16="http://schemas.microsoft.com/office/drawing/2014/main" id="{E1B19456-24B4-409B-921B-885C6B1E9723}"/>
                </a:ext>
              </a:extLst>
            </p:cNvPr>
            <p:cNvSpPr txBox="1"/>
            <p:nvPr/>
          </p:nvSpPr>
          <p:spPr>
            <a:xfrm>
              <a:off x="7932443" y="1958989"/>
              <a:ext cx="715260" cy="1154162"/>
            </a:xfrm>
            <a:prstGeom prst="rect">
              <a:avLst/>
            </a:prstGeom>
            <a:noFill/>
          </p:spPr>
          <p:txBody>
            <a:bodyPr wrap="none" rtlCol="0" anchor="ctr">
              <a:spAutoFit/>
            </a:bodyPr>
            <a:lstStyle/>
            <a:p>
              <a:pPr algn="r"/>
              <a:r>
                <a:rPr lang="en-US" sz="6900" b="1" dirty="0">
                  <a:solidFill>
                    <a:schemeClr val="accent3">
                      <a:lumMod val="50000"/>
                    </a:schemeClr>
                  </a:solidFill>
                  <a:latin typeface="Poppins SemiBold" pitchFamily="2" charset="77"/>
                  <a:ea typeface="League Spartan" charset="0"/>
                  <a:cs typeface="Poppins SemiBold" pitchFamily="2" charset="77"/>
                </a:rPr>
                <a:t>3</a:t>
              </a:r>
            </a:p>
          </p:txBody>
        </p:sp>
        <p:sp>
          <p:nvSpPr>
            <p:cNvPr id="27" name="Subtitle 2">
              <a:extLst>
                <a:ext uri="{FF2B5EF4-FFF2-40B4-BE49-F238E27FC236}">
                  <a16:creationId xmlns:a16="http://schemas.microsoft.com/office/drawing/2014/main" id="{3B9CA683-ADE5-4933-863E-5D36955C4BB2}"/>
                </a:ext>
              </a:extLst>
            </p:cNvPr>
            <p:cNvSpPr txBox="1">
              <a:spLocks/>
            </p:cNvSpPr>
            <p:nvPr/>
          </p:nvSpPr>
          <p:spPr>
            <a:xfrm>
              <a:off x="8852867" y="2230866"/>
              <a:ext cx="2250904" cy="65556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ES" sz="1600" b="1" kern="0" dirty="0">
                  <a:solidFill>
                    <a:schemeClr val="tx1"/>
                  </a:solidFill>
                  <a:latin typeface="Calibri"/>
                  <a:ea typeface="Calibri"/>
                  <a:cs typeface="Calibri"/>
                  <a:sym typeface="Calibri"/>
                </a:rPr>
                <a:t>   </a:t>
              </a:r>
              <a:r>
                <a:rPr lang="es-ES" sz="1400" b="1" kern="0" dirty="0">
                  <a:solidFill>
                    <a:schemeClr val="tx1"/>
                  </a:solidFill>
                  <a:latin typeface="Calibri"/>
                  <a:ea typeface="Calibri"/>
                  <a:cs typeface="Calibri"/>
                  <a:sym typeface="Calibri"/>
                </a:rPr>
                <a:t>QUEJAS 	</a:t>
              </a:r>
            </a:p>
            <a:p>
              <a:pPr lvl="0" defTabSz="914400">
                <a:lnSpc>
                  <a:spcPct val="90000"/>
                </a:lnSpc>
                <a:spcBef>
                  <a:spcPts val="0"/>
                </a:spcBef>
                <a:buClrTx/>
                <a:defRPr/>
              </a:pPr>
              <a:r>
                <a:rPr lang="es-ES" sz="1400" b="1" kern="0" dirty="0">
                  <a:solidFill>
                    <a:schemeClr val="tx1"/>
                  </a:solidFill>
                  <a:latin typeface="Calibri"/>
                  <a:ea typeface="Calibri"/>
                  <a:cs typeface="Calibri"/>
                  <a:sym typeface="Calibri"/>
                </a:rPr>
                <a:t>        0	</a:t>
              </a:r>
            </a:p>
            <a:p>
              <a:pPr lvl="0" defTabSz="914400">
                <a:lnSpc>
                  <a:spcPct val="90000"/>
                </a:lnSpc>
                <a:spcBef>
                  <a:spcPts val="0"/>
                </a:spcBef>
                <a:buClrTx/>
                <a:defRPr/>
              </a:pPr>
              <a:r>
                <a:rPr lang="es-ES" sz="1400" b="1" kern="0" dirty="0">
                  <a:solidFill>
                    <a:schemeClr val="tx1"/>
                  </a:solidFill>
                  <a:latin typeface="Calibri"/>
                  <a:ea typeface="Calibri"/>
                  <a:cs typeface="Calibri"/>
                  <a:sym typeface="Calibri"/>
                </a:rPr>
                <a:t>0%</a:t>
              </a:r>
            </a:p>
          </p:txBody>
        </p:sp>
      </p:grpSp>
      <p:grpSp>
        <p:nvGrpSpPr>
          <p:cNvPr id="30" name="Grupo 29"/>
          <p:cNvGrpSpPr/>
          <p:nvPr/>
        </p:nvGrpSpPr>
        <p:grpSpPr>
          <a:xfrm>
            <a:off x="608695" y="3010504"/>
            <a:ext cx="3144850" cy="1716762"/>
            <a:chOff x="955744" y="4448511"/>
            <a:chExt cx="3144850" cy="1716762"/>
          </a:xfrm>
        </p:grpSpPr>
        <p:sp>
          <p:nvSpPr>
            <p:cNvPr id="4" name="Freeform 10">
              <a:extLst>
                <a:ext uri="{FF2B5EF4-FFF2-40B4-BE49-F238E27FC236}">
                  <a16:creationId xmlns:a16="http://schemas.microsoft.com/office/drawing/2014/main" id="{A0FE4677-7FF2-478B-889A-FF67E6B8E9BF}"/>
                </a:ext>
              </a:extLst>
            </p:cNvPr>
            <p:cNvSpPr>
              <a:spLocks noChangeArrowheads="1"/>
            </p:cNvSpPr>
            <p:nvPr/>
          </p:nvSpPr>
          <p:spPr bwMode="auto">
            <a:xfrm>
              <a:off x="1691690" y="4448511"/>
              <a:ext cx="2408904" cy="1716762"/>
            </a:xfrm>
            <a:prstGeom prst="rect">
              <a:avLst/>
            </a:prstGeom>
            <a:solidFill>
              <a:schemeClr val="bg1">
                <a:lumMod val="95000"/>
              </a:schemeClr>
            </a:solidFill>
            <a:ln>
              <a:noFill/>
            </a:ln>
            <a:effectLst/>
          </p:spPr>
          <p:txBody>
            <a:bodyPr wrap="none" anchor="ctr"/>
            <a:lstStyle/>
            <a:p>
              <a:endParaRPr lang="en-US" sz="1600" dirty="0">
                <a:solidFill>
                  <a:schemeClr val="tx1"/>
                </a:solidFill>
                <a:latin typeface="Open Sans Light" panose="020B0306030504020204" pitchFamily="34" charset="0"/>
              </a:endParaRPr>
            </a:p>
          </p:txBody>
        </p:sp>
        <p:sp>
          <p:nvSpPr>
            <p:cNvPr id="5" name="Freeform 12">
              <a:extLst>
                <a:ext uri="{FF2B5EF4-FFF2-40B4-BE49-F238E27FC236}">
                  <a16:creationId xmlns:a16="http://schemas.microsoft.com/office/drawing/2014/main" id="{2AE75B3E-B8B8-4401-B6FD-505A943F388D}"/>
                </a:ext>
              </a:extLst>
            </p:cNvPr>
            <p:cNvSpPr>
              <a:spLocks noChangeArrowheads="1"/>
            </p:cNvSpPr>
            <p:nvPr/>
          </p:nvSpPr>
          <p:spPr bwMode="auto">
            <a:xfrm>
              <a:off x="975227" y="4585902"/>
              <a:ext cx="730797" cy="1099446"/>
            </a:xfrm>
            <a:custGeom>
              <a:avLst/>
              <a:gdLst>
                <a:gd name="T0" fmla="*/ 1483 w 1484"/>
                <a:gd name="T1" fmla="*/ 2174 h 2237"/>
                <a:gd name="T2" fmla="*/ 1483 w 1484"/>
                <a:gd name="T3" fmla="*/ 2174 h 2237"/>
                <a:gd name="T4" fmla="*/ 1118 w 1484"/>
                <a:gd name="T5" fmla="*/ 2236 h 2237"/>
                <a:gd name="T6" fmla="*/ 1118 w 1484"/>
                <a:gd name="T7" fmla="*/ 2236 h 2237"/>
                <a:gd name="T8" fmla="*/ 0 w 1484"/>
                <a:gd name="T9" fmla="*/ 1117 h 2237"/>
                <a:gd name="T10" fmla="*/ 0 w 1484"/>
                <a:gd name="T11" fmla="*/ 1117 h 2237"/>
                <a:gd name="T12" fmla="*/ 1118 w 1484"/>
                <a:gd name="T13" fmla="*/ 0 h 2237"/>
                <a:gd name="T14" fmla="*/ 1118 w 1484"/>
                <a:gd name="T15" fmla="*/ 0 h 2237"/>
                <a:gd name="T16" fmla="*/ 1482 w 1484"/>
                <a:gd name="T17" fmla="*/ 60 h 2237"/>
                <a:gd name="T18" fmla="*/ 1483 w 1484"/>
                <a:gd name="T19" fmla="*/ 2174 h 2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84" h="2237">
                  <a:moveTo>
                    <a:pt x="1483" y="2174"/>
                  </a:moveTo>
                  <a:lnTo>
                    <a:pt x="1483" y="2174"/>
                  </a:lnTo>
                  <a:cubicBezTo>
                    <a:pt x="1367" y="2213"/>
                    <a:pt x="1244" y="2236"/>
                    <a:pt x="1118" y="2236"/>
                  </a:cubicBezTo>
                  <a:lnTo>
                    <a:pt x="1118" y="2236"/>
                  </a:lnTo>
                  <a:cubicBezTo>
                    <a:pt x="501" y="2236"/>
                    <a:pt x="0" y="1735"/>
                    <a:pt x="0" y="1117"/>
                  </a:cubicBezTo>
                  <a:lnTo>
                    <a:pt x="0" y="1117"/>
                  </a:lnTo>
                  <a:cubicBezTo>
                    <a:pt x="0" y="499"/>
                    <a:pt x="501" y="0"/>
                    <a:pt x="1118" y="0"/>
                  </a:cubicBezTo>
                  <a:lnTo>
                    <a:pt x="1118" y="0"/>
                  </a:lnTo>
                  <a:cubicBezTo>
                    <a:pt x="1246" y="0"/>
                    <a:pt x="1368" y="20"/>
                    <a:pt x="1482" y="60"/>
                  </a:cubicBezTo>
                  <a:lnTo>
                    <a:pt x="1483" y="2174"/>
                  </a:lnTo>
                </a:path>
              </a:pathLst>
            </a:custGeom>
            <a:solidFill>
              <a:schemeClr val="accent4"/>
            </a:solidFill>
            <a:ln>
              <a:noFill/>
            </a:ln>
            <a:effectLst/>
          </p:spPr>
          <p:txBody>
            <a:bodyPr wrap="none" anchor="ctr"/>
            <a:lstStyle/>
            <a:p>
              <a:endParaRPr lang="en-US" sz="3266" dirty="0">
                <a:latin typeface="Open Sans Light" panose="020B0306030504020204" pitchFamily="34" charset="0"/>
              </a:endParaRPr>
            </a:p>
          </p:txBody>
        </p:sp>
        <p:sp>
          <p:nvSpPr>
            <p:cNvPr id="17" name="TextBox 20">
              <a:extLst>
                <a:ext uri="{FF2B5EF4-FFF2-40B4-BE49-F238E27FC236}">
                  <a16:creationId xmlns:a16="http://schemas.microsoft.com/office/drawing/2014/main" id="{ADF34DC6-B348-43B3-A58D-59BEF752D813}"/>
                </a:ext>
              </a:extLst>
            </p:cNvPr>
            <p:cNvSpPr txBox="1"/>
            <p:nvPr/>
          </p:nvSpPr>
          <p:spPr>
            <a:xfrm>
              <a:off x="955744" y="4568222"/>
              <a:ext cx="769763" cy="1154162"/>
            </a:xfrm>
            <a:prstGeom prst="rect">
              <a:avLst/>
            </a:prstGeom>
            <a:noFill/>
          </p:spPr>
          <p:txBody>
            <a:bodyPr wrap="none" rtlCol="0" anchor="ctr">
              <a:spAutoFit/>
            </a:bodyPr>
            <a:lstStyle/>
            <a:p>
              <a:pPr algn="r"/>
              <a:r>
                <a:rPr lang="en-US" sz="6900" b="1" dirty="0">
                  <a:solidFill>
                    <a:schemeClr val="accent4">
                      <a:lumMod val="50000"/>
                    </a:schemeClr>
                  </a:solidFill>
                  <a:latin typeface="Poppins SemiBold" pitchFamily="2" charset="77"/>
                  <a:ea typeface="League Spartan" charset="0"/>
                  <a:cs typeface="Poppins SemiBold" pitchFamily="2" charset="77"/>
                </a:rPr>
                <a:t>4</a:t>
              </a:r>
            </a:p>
          </p:txBody>
        </p:sp>
        <p:sp>
          <p:nvSpPr>
            <p:cNvPr id="29" name="Subtitle 2">
              <a:extLst>
                <a:ext uri="{FF2B5EF4-FFF2-40B4-BE49-F238E27FC236}">
                  <a16:creationId xmlns:a16="http://schemas.microsoft.com/office/drawing/2014/main" id="{100BD07C-5F6D-496F-B6C6-97C6D42CB4DD}"/>
                </a:ext>
              </a:extLst>
            </p:cNvPr>
            <p:cNvSpPr txBox="1">
              <a:spLocks/>
            </p:cNvSpPr>
            <p:nvPr/>
          </p:nvSpPr>
          <p:spPr>
            <a:xfrm>
              <a:off x="1813543" y="4695930"/>
              <a:ext cx="2235452" cy="9325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         RECLAMOS	</a:t>
              </a:r>
            </a:p>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      0	</a:t>
              </a:r>
            </a:p>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0%</a:t>
              </a:r>
            </a:p>
            <a:p>
              <a:pPr marL="0" marR="0" lvl="0" indent="0" defTabSz="914400" eaLnBrk="1" fontAlgn="auto" latinLnBrk="0" hangingPunct="1">
                <a:lnSpc>
                  <a:spcPct val="90000"/>
                </a:lnSpc>
                <a:spcBef>
                  <a:spcPts val="0"/>
                </a:spcBef>
                <a:spcAft>
                  <a:spcPts val="0"/>
                </a:spcAft>
                <a:buClrTx/>
                <a:buSzTx/>
                <a:buFontTx/>
                <a:buNone/>
                <a:tabLst/>
                <a:defRPr/>
              </a:pPr>
              <a:endPar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grpSp>
        <p:nvGrpSpPr>
          <p:cNvPr id="32" name="Grupo 31"/>
          <p:cNvGrpSpPr/>
          <p:nvPr/>
        </p:nvGrpSpPr>
        <p:grpSpPr>
          <a:xfrm>
            <a:off x="3886687" y="3032955"/>
            <a:ext cx="3132458" cy="1716762"/>
            <a:chOff x="4335949" y="4448511"/>
            <a:chExt cx="3132458" cy="1716762"/>
          </a:xfrm>
        </p:grpSpPr>
        <p:sp>
          <p:nvSpPr>
            <p:cNvPr id="12" name="Freeform 16">
              <a:extLst>
                <a:ext uri="{FF2B5EF4-FFF2-40B4-BE49-F238E27FC236}">
                  <a16:creationId xmlns:a16="http://schemas.microsoft.com/office/drawing/2014/main" id="{CD1CF841-6204-43DD-9919-89156C7F93A5}"/>
                </a:ext>
              </a:extLst>
            </p:cNvPr>
            <p:cNvSpPr>
              <a:spLocks noChangeArrowheads="1"/>
            </p:cNvSpPr>
            <p:nvPr/>
          </p:nvSpPr>
          <p:spPr bwMode="auto">
            <a:xfrm>
              <a:off x="5046429" y="4448511"/>
              <a:ext cx="2408904" cy="1716762"/>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13" name="Freeform 18">
              <a:extLst>
                <a:ext uri="{FF2B5EF4-FFF2-40B4-BE49-F238E27FC236}">
                  <a16:creationId xmlns:a16="http://schemas.microsoft.com/office/drawing/2014/main" id="{6D3F9F80-C3B2-4D13-9DDE-23F1EA751D56}"/>
                </a:ext>
              </a:extLst>
            </p:cNvPr>
            <p:cNvSpPr>
              <a:spLocks noChangeArrowheads="1"/>
            </p:cNvSpPr>
            <p:nvPr/>
          </p:nvSpPr>
          <p:spPr bwMode="auto">
            <a:xfrm>
              <a:off x="4335949" y="4725443"/>
              <a:ext cx="830548" cy="1105952"/>
            </a:xfrm>
            <a:custGeom>
              <a:avLst/>
              <a:gdLst>
                <a:gd name="T0" fmla="*/ 1686 w 1687"/>
                <a:gd name="T1" fmla="*/ 2094 h 2247"/>
                <a:gd name="T2" fmla="*/ 1686 w 1687"/>
                <a:gd name="T3" fmla="*/ 2094 h 2247"/>
                <a:gd name="T4" fmla="*/ 1123 w 1687"/>
                <a:gd name="T5" fmla="*/ 2246 h 2247"/>
                <a:gd name="T6" fmla="*/ 1123 w 1687"/>
                <a:gd name="T7" fmla="*/ 2246 h 2247"/>
                <a:gd name="T8" fmla="*/ 0 w 1687"/>
                <a:gd name="T9" fmla="*/ 1123 h 2247"/>
                <a:gd name="T10" fmla="*/ 0 w 1687"/>
                <a:gd name="T11" fmla="*/ 1123 h 2247"/>
                <a:gd name="T12" fmla="*/ 1123 w 1687"/>
                <a:gd name="T13" fmla="*/ 0 h 2247"/>
                <a:gd name="T14" fmla="*/ 1123 w 1687"/>
                <a:gd name="T15" fmla="*/ 0 h 2247"/>
                <a:gd name="T16" fmla="*/ 1686 w 1687"/>
                <a:gd name="T17" fmla="*/ 151 h 2247"/>
                <a:gd name="T18" fmla="*/ 1686 w 1687"/>
                <a:gd name="T19" fmla="*/ 2094 h 2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87" h="2247">
                  <a:moveTo>
                    <a:pt x="1686" y="2094"/>
                  </a:moveTo>
                  <a:lnTo>
                    <a:pt x="1686" y="2094"/>
                  </a:lnTo>
                  <a:cubicBezTo>
                    <a:pt x="1522" y="2188"/>
                    <a:pt x="1325" y="2246"/>
                    <a:pt x="1123" y="2246"/>
                  </a:cubicBezTo>
                  <a:lnTo>
                    <a:pt x="1123" y="2246"/>
                  </a:lnTo>
                  <a:cubicBezTo>
                    <a:pt x="503" y="2246"/>
                    <a:pt x="0" y="1743"/>
                    <a:pt x="0" y="1123"/>
                  </a:cubicBezTo>
                  <a:lnTo>
                    <a:pt x="0" y="1123"/>
                  </a:lnTo>
                  <a:cubicBezTo>
                    <a:pt x="0" y="503"/>
                    <a:pt x="503" y="0"/>
                    <a:pt x="1123" y="0"/>
                  </a:cubicBezTo>
                  <a:lnTo>
                    <a:pt x="1123" y="0"/>
                  </a:lnTo>
                  <a:cubicBezTo>
                    <a:pt x="1328" y="0"/>
                    <a:pt x="1521" y="55"/>
                    <a:pt x="1686" y="151"/>
                  </a:cubicBezTo>
                  <a:lnTo>
                    <a:pt x="1686" y="2094"/>
                  </a:lnTo>
                </a:path>
              </a:pathLst>
            </a:custGeom>
            <a:solidFill>
              <a:schemeClr val="accent5"/>
            </a:solidFill>
            <a:ln>
              <a:noFill/>
            </a:ln>
            <a:effectLst/>
          </p:spPr>
          <p:txBody>
            <a:bodyPr wrap="none" anchor="ctr"/>
            <a:lstStyle/>
            <a:p>
              <a:endParaRPr lang="en-US" sz="3266" dirty="0">
                <a:latin typeface="Open Sans Light" panose="020B0306030504020204" pitchFamily="34" charset="0"/>
              </a:endParaRPr>
            </a:p>
          </p:txBody>
        </p:sp>
        <p:sp>
          <p:nvSpPr>
            <p:cNvPr id="19" name="TextBox 22">
              <a:extLst>
                <a:ext uri="{FF2B5EF4-FFF2-40B4-BE49-F238E27FC236}">
                  <a16:creationId xmlns:a16="http://schemas.microsoft.com/office/drawing/2014/main" id="{82287C18-F7CC-43B1-AE12-8B04FD860A8B}"/>
                </a:ext>
              </a:extLst>
            </p:cNvPr>
            <p:cNvSpPr txBox="1"/>
            <p:nvPr/>
          </p:nvSpPr>
          <p:spPr>
            <a:xfrm>
              <a:off x="4355571" y="4729811"/>
              <a:ext cx="753732" cy="1154162"/>
            </a:xfrm>
            <a:prstGeom prst="rect">
              <a:avLst/>
            </a:prstGeom>
            <a:noFill/>
          </p:spPr>
          <p:txBody>
            <a:bodyPr wrap="none" rtlCol="0" anchor="ctr">
              <a:spAutoFit/>
            </a:bodyPr>
            <a:lstStyle/>
            <a:p>
              <a:pPr algn="r"/>
              <a:r>
                <a:rPr lang="en-US" sz="6900" b="1" dirty="0">
                  <a:solidFill>
                    <a:schemeClr val="accent5">
                      <a:lumMod val="50000"/>
                    </a:schemeClr>
                  </a:solidFill>
                  <a:latin typeface="Poppins SemiBold" pitchFamily="2" charset="77"/>
                  <a:ea typeface="League Spartan" charset="0"/>
                  <a:cs typeface="Poppins SemiBold" pitchFamily="2" charset="77"/>
                </a:rPr>
                <a:t>5</a:t>
              </a:r>
            </a:p>
          </p:txBody>
        </p:sp>
        <p:sp>
          <p:nvSpPr>
            <p:cNvPr id="31" name="Subtitle 2">
              <a:extLst>
                <a:ext uri="{FF2B5EF4-FFF2-40B4-BE49-F238E27FC236}">
                  <a16:creationId xmlns:a16="http://schemas.microsoft.com/office/drawing/2014/main" id="{0C03989B-C1DB-4F9F-983A-B4F94031C634}"/>
                </a:ext>
              </a:extLst>
            </p:cNvPr>
            <p:cNvSpPr txBox="1">
              <a:spLocks/>
            </p:cNvSpPr>
            <p:nvPr/>
          </p:nvSpPr>
          <p:spPr>
            <a:xfrm>
              <a:off x="5290914" y="4914081"/>
              <a:ext cx="2177493" cy="9325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ES" sz="1600" b="1" kern="0" dirty="0">
                  <a:solidFill>
                    <a:schemeClr val="tx1"/>
                  </a:solidFill>
                  <a:latin typeface="Calibri"/>
                  <a:ea typeface="Calibri"/>
                  <a:cs typeface="Calibri"/>
                  <a:sym typeface="Calibri"/>
                </a:rPr>
                <a:t>           SUGERENCIAS 	</a:t>
              </a:r>
            </a:p>
            <a:p>
              <a:pPr lvl="0" defTabSz="914400">
                <a:lnSpc>
                  <a:spcPct val="90000"/>
                </a:lnSpc>
                <a:spcBef>
                  <a:spcPts val="0"/>
                </a:spcBef>
                <a:buClrTx/>
                <a:defRPr/>
              </a:pPr>
              <a:r>
                <a:rPr lang="es-ES" sz="1600" b="1" kern="0" dirty="0">
                  <a:solidFill>
                    <a:schemeClr val="tx1"/>
                  </a:solidFill>
                  <a:latin typeface="Calibri"/>
                  <a:ea typeface="Calibri"/>
                  <a:cs typeface="Calibri"/>
                  <a:sym typeface="Calibri"/>
                </a:rPr>
                <a:t>       0	</a:t>
              </a:r>
            </a:p>
            <a:p>
              <a:pPr lvl="0" defTabSz="914400">
                <a:lnSpc>
                  <a:spcPct val="90000"/>
                </a:lnSpc>
                <a:spcBef>
                  <a:spcPts val="0"/>
                </a:spcBef>
                <a:buClrTx/>
                <a:defRPr/>
              </a:pPr>
              <a:r>
                <a:rPr lang="es-ES" sz="1600" b="1" kern="0" dirty="0">
                  <a:solidFill>
                    <a:schemeClr val="tx1"/>
                  </a:solidFill>
                  <a:latin typeface="Calibri"/>
                  <a:ea typeface="Calibri"/>
                  <a:cs typeface="Calibri"/>
                  <a:sym typeface="Calibri"/>
                </a:rPr>
                <a:t>0%</a:t>
              </a:r>
            </a:p>
            <a:p>
              <a:pPr marL="0" marR="0" lvl="0" indent="0" algn="ctr" defTabSz="914400" eaLnBrk="1" fontAlgn="auto" latinLnBrk="0" hangingPunct="1">
                <a:lnSpc>
                  <a:spcPct val="90000"/>
                </a:lnSpc>
                <a:spcBef>
                  <a:spcPts val="0"/>
                </a:spcBef>
                <a:spcAft>
                  <a:spcPts val="0"/>
                </a:spcAft>
                <a:buClrTx/>
                <a:buSzTx/>
                <a:buFontTx/>
                <a:buNone/>
                <a:tabLst/>
                <a:defRPr/>
              </a:pPr>
              <a:endParaRPr kumimoji="0" lang="es-ES"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grpSp>
        <p:nvGrpSpPr>
          <p:cNvPr id="34" name="Grupo 33"/>
          <p:cNvGrpSpPr/>
          <p:nvPr/>
        </p:nvGrpSpPr>
        <p:grpSpPr>
          <a:xfrm>
            <a:off x="7466283" y="3065083"/>
            <a:ext cx="3037192" cy="1716762"/>
            <a:chOff x="8025767" y="4253200"/>
            <a:chExt cx="3037192" cy="1716762"/>
          </a:xfrm>
        </p:grpSpPr>
        <p:sp>
          <p:nvSpPr>
            <p:cNvPr id="8" name="Freeform 13">
              <a:extLst>
                <a:ext uri="{FF2B5EF4-FFF2-40B4-BE49-F238E27FC236}">
                  <a16:creationId xmlns:a16="http://schemas.microsoft.com/office/drawing/2014/main" id="{C43962E1-23CC-4EE5-8CA3-42DABE43B331}"/>
                </a:ext>
              </a:extLst>
            </p:cNvPr>
            <p:cNvSpPr>
              <a:spLocks noChangeArrowheads="1"/>
            </p:cNvSpPr>
            <p:nvPr/>
          </p:nvSpPr>
          <p:spPr bwMode="auto">
            <a:xfrm>
              <a:off x="8654055" y="4253200"/>
              <a:ext cx="2408904" cy="1716762"/>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9" name="Freeform 15">
              <a:extLst>
                <a:ext uri="{FF2B5EF4-FFF2-40B4-BE49-F238E27FC236}">
                  <a16:creationId xmlns:a16="http://schemas.microsoft.com/office/drawing/2014/main" id="{946A8150-DADB-410B-9E6E-CA6D8CF8998E}"/>
                </a:ext>
              </a:extLst>
            </p:cNvPr>
            <p:cNvSpPr>
              <a:spLocks noChangeArrowheads="1"/>
            </p:cNvSpPr>
            <p:nvPr/>
          </p:nvSpPr>
          <p:spPr bwMode="auto">
            <a:xfrm>
              <a:off x="8107194" y="4385624"/>
              <a:ext cx="587673" cy="1175345"/>
            </a:xfrm>
            <a:custGeom>
              <a:avLst/>
              <a:gdLst>
                <a:gd name="T0" fmla="*/ 1193 w 1194"/>
                <a:gd name="T1" fmla="*/ 2387 h 2388"/>
                <a:gd name="T2" fmla="*/ 1193 w 1194"/>
                <a:gd name="T3" fmla="*/ 2387 h 2388"/>
                <a:gd name="T4" fmla="*/ 0 w 1194"/>
                <a:gd name="T5" fmla="*/ 1193 h 2388"/>
                <a:gd name="T6" fmla="*/ 0 w 1194"/>
                <a:gd name="T7" fmla="*/ 1193 h 2388"/>
                <a:gd name="T8" fmla="*/ 1193 w 1194"/>
                <a:gd name="T9" fmla="*/ 0 h 2388"/>
                <a:gd name="T10" fmla="*/ 1193 w 1194"/>
                <a:gd name="T11" fmla="*/ 2387 h 2388"/>
              </a:gdLst>
              <a:ahLst/>
              <a:cxnLst>
                <a:cxn ang="0">
                  <a:pos x="T0" y="T1"/>
                </a:cxn>
                <a:cxn ang="0">
                  <a:pos x="T2" y="T3"/>
                </a:cxn>
                <a:cxn ang="0">
                  <a:pos x="T4" y="T5"/>
                </a:cxn>
                <a:cxn ang="0">
                  <a:pos x="T6" y="T7"/>
                </a:cxn>
                <a:cxn ang="0">
                  <a:pos x="T8" y="T9"/>
                </a:cxn>
                <a:cxn ang="0">
                  <a:pos x="T10" y="T11"/>
                </a:cxn>
              </a:cxnLst>
              <a:rect l="0" t="0" r="r" b="b"/>
              <a:pathLst>
                <a:path w="1194" h="2388">
                  <a:moveTo>
                    <a:pt x="1193" y="2387"/>
                  </a:moveTo>
                  <a:lnTo>
                    <a:pt x="1193" y="2387"/>
                  </a:lnTo>
                  <a:cubicBezTo>
                    <a:pt x="534" y="2387"/>
                    <a:pt x="0" y="1852"/>
                    <a:pt x="0" y="1193"/>
                  </a:cubicBezTo>
                  <a:lnTo>
                    <a:pt x="0" y="1193"/>
                  </a:lnTo>
                  <a:cubicBezTo>
                    <a:pt x="0" y="534"/>
                    <a:pt x="534" y="0"/>
                    <a:pt x="1193" y="0"/>
                  </a:cubicBezTo>
                  <a:lnTo>
                    <a:pt x="1193" y="2387"/>
                  </a:lnTo>
                </a:path>
              </a:pathLst>
            </a:custGeom>
            <a:solidFill>
              <a:schemeClr val="accent6">
                <a:lumMod val="75000"/>
              </a:schemeClr>
            </a:solidFill>
            <a:ln>
              <a:noFill/>
            </a:ln>
            <a:effectLst/>
          </p:spPr>
          <p:txBody>
            <a:bodyPr wrap="none" anchor="ctr"/>
            <a:lstStyle/>
            <a:p>
              <a:endParaRPr lang="en-US" sz="3266" dirty="0">
                <a:latin typeface="Open Sans Light" panose="020B0306030504020204" pitchFamily="34" charset="0"/>
              </a:endParaRPr>
            </a:p>
          </p:txBody>
        </p:sp>
        <p:sp>
          <p:nvSpPr>
            <p:cNvPr id="21" name="TextBox 24">
              <a:extLst>
                <a:ext uri="{FF2B5EF4-FFF2-40B4-BE49-F238E27FC236}">
                  <a16:creationId xmlns:a16="http://schemas.microsoft.com/office/drawing/2014/main" id="{D827597E-539D-43D6-96C4-34833E50796A}"/>
                </a:ext>
              </a:extLst>
            </p:cNvPr>
            <p:cNvSpPr txBox="1"/>
            <p:nvPr/>
          </p:nvSpPr>
          <p:spPr>
            <a:xfrm>
              <a:off x="8025767" y="4479921"/>
              <a:ext cx="750526" cy="1154162"/>
            </a:xfrm>
            <a:prstGeom prst="rect">
              <a:avLst/>
            </a:prstGeom>
            <a:noFill/>
          </p:spPr>
          <p:txBody>
            <a:bodyPr wrap="none" rtlCol="0" anchor="ctr">
              <a:spAutoFit/>
            </a:bodyPr>
            <a:lstStyle/>
            <a:p>
              <a:pPr algn="r"/>
              <a:r>
                <a:rPr lang="en-US" sz="6900" b="1" dirty="0">
                  <a:solidFill>
                    <a:schemeClr val="accent6">
                      <a:lumMod val="10000"/>
                    </a:schemeClr>
                  </a:solidFill>
                  <a:latin typeface="Poppins SemiBold" pitchFamily="2" charset="77"/>
                  <a:ea typeface="League Spartan" charset="0"/>
                  <a:cs typeface="Poppins SemiBold" pitchFamily="2" charset="77"/>
                </a:rPr>
                <a:t>6</a:t>
              </a:r>
            </a:p>
          </p:txBody>
        </p:sp>
        <p:sp>
          <p:nvSpPr>
            <p:cNvPr id="33" name="Subtitle 2">
              <a:extLst>
                <a:ext uri="{FF2B5EF4-FFF2-40B4-BE49-F238E27FC236}">
                  <a16:creationId xmlns:a16="http://schemas.microsoft.com/office/drawing/2014/main" id="{52B44FB7-F1BE-41D9-B389-B34CBDA72644}"/>
                </a:ext>
              </a:extLst>
            </p:cNvPr>
            <p:cNvSpPr txBox="1">
              <a:spLocks/>
            </p:cNvSpPr>
            <p:nvPr/>
          </p:nvSpPr>
          <p:spPr>
            <a:xfrm>
              <a:off x="8931178" y="4721675"/>
              <a:ext cx="1854658" cy="9325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DENUNCIAS</a:t>
              </a:r>
            </a:p>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       0	</a:t>
              </a:r>
            </a:p>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0%</a:t>
              </a:r>
            </a:p>
            <a:p>
              <a:pPr marL="0" marR="0" lvl="0" indent="0" algn="ctr" defTabSz="914400" eaLnBrk="1" fontAlgn="auto" latinLnBrk="0" hangingPunct="1">
                <a:lnSpc>
                  <a:spcPct val="90000"/>
                </a:lnSpc>
                <a:spcBef>
                  <a:spcPts val="0"/>
                </a:spcBef>
                <a:spcAft>
                  <a:spcPts val="0"/>
                </a:spcAft>
                <a:buClrTx/>
                <a:buSzTx/>
                <a:buFontTx/>
                <a:buNone/>
                <a:tabLst/>
                <a:defRPr/>
              </a:pPr>
              <a:endPar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grpSp>
        <p:nvGrpSpPr>
          <p:cNvPr id="35" name="Grupo 34"/>
          <p:cNvGrpSpPr/>
          <p:nvPr/>
        </p:nvGrpSpPr>
        <p:grpSpPr>
          <a:xfrm>
            <a:off x="746181" y="4781845"/>
            <a:ext cx="2955765" cy="1547497"/>
            <a:chOff x="8107194" y="4253200"/>
            <a:chExt cx="2955765" cy="1716762"/>
          </a:xfrm>
        </p:grpSpPr>
        <p:sp>
          <p:nvSpPr>
            <p:cNvPr id="36" name="Freeform 13">
              <a:extLst>
                <a:ext uri="{FF2B5EF4-FFF2-40B4-BE49-F238E27FC236}">
                  <a16:creationId xmlns:a16="http://schemas.microsoft.com/office/drawing/2014/main" id="{C43962E1-23CC-4EE5-8CA3-42DABE43B331}"/>
                </a:ext>
              </a:extLst>
            </p:cNvPr>
            <p:cNvSpPr>
              <a:spLocks noChangeArrowheads="1"/>
            </p:cNvSpPr>
            <p:nvPr/>
          </p:nvSpPr>
          <p:spPr bwMode="auto">
            <a:xfrm>
              <a:off x="8654055" y="4253200"/>
              <a:ext cx="2408904" cy="1716762"/>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37" name="Freeform 15">
              <a:extLst>
                <a:ext uri="{FF2B5EF4-FFF2-40B4-BE49-F238E27FC236}">
                  <a16:creationId xmlns:a16="http://schemas.microsoft.com/office/drawing/2014/main" id="{946A8150-DADB-410B-9E6E-CA6D8CF8998E}"/>
                </a:ext>
              </a:extLst>
            </p:cNvPr>
            <p:cNvSpPr>
              <a:spLocks noChangeArrowheads="1"/>
            </p:cNvSpPr>
            <p:nvPr/>
          </p:nvSpPr>
          <p:spPr bwMode="auto">
            <a:xfrm>
              <a:off x="8107194" y="4385624"/>
              <a:ext cx="587673" cy="1175345"/>
            </a:xfrm>
            <a:custGeom>
              <a:avLst/>
              <a:gdLst>
                <a:gd name="T0" fmla="*/ 1193 w 1194"/>
                <a:gd name="T1" fmla="*/ 2387 h 2388"/>
                <a:gd name="T2" fmla="*/ 1193 w 1194"/>
                <a:gd name="T3" fmla="*/ 2387 h 2388"/>
                <a:gd name="T4" fmla="*/ 0 w 1194"/>
                <a:gd name="T5" fmla="*/ 1193 h 2388"/>
                <a:gd name="T6" fmla="*/ 0 w 1194"/>
                <a:gd name="T7" fmla="*/ 1193 h 2388"/>
                <a:gd name="T8" fmla="*/ 1193 w 1194"/>
                <a:gd name="T9" fmla="*/ 0 h 2388"/>
                <a:gd name="T10" fmla="*/ 1193 w 1194"/>
                <a:gd name="T11" fmla="*/ 2387 h 2388"/>
              </a:gdLst>
              <a:ahLst/>
              <a:cxnLst>
                <a:cxn ang="0">
                  <a:pos x="T0" y="T1"/>
                </a:cxn>
                <a:cxn ang="0">
                  <a:pos x="T2" y="T3"/>
                </a:cxn>
                <a:cxn ang="0">
                  <a:pos x="T4" y="T5"/>
                </a:cxn>
                <a:cxn ang="0">
                  <a:pos x="T6" y="T7"/>
                </a:cxn>
                <a:cxn ang="0">
                  <a:pos x="T8" y="T9"/>
                </a:cxn>
                <a:cxn ang="0">
                  <a:pos x="T10" y="T11"/>
                </a:cxn>
              </a:cxnLst>
              <a:rect l="0" t="0" r="r" b="b"/>
              <a:pathLst>
                <a:path w="1194" h="2388">
                  <a:moveTo>
                    <a:pt x="1193" y="2387"/>
                  </a:moveTo>
                  <a:lnTo>
                    <a:pt x="1193" y="2387"/>
                  </a:lnTo>
                  <a:cubicBezTo>
                    <a:pt x="534" y="2387"/>
                    <a:pt x="0" y="1852"/>
                    <a:pt x="0" y="1193"/>
                  </a:cubicBezTo>
                  <a:lnTo>
                    <a:pt x="0" y="1193"/>
                  </a:lnTo>
                  <a:cubicBezTo>
                    <a:pt x="0" y="534"/>
                    <a:pt x="534" y="0"/>
                    <a:pt x="1193" y="0"/>
                  </a:cubicBezTo>
                  <a:lnTo>
                    <a:pt x="1193" y="2387"/>
                  </a:lnTo>
                </a:path>
              </a:pathLst>
            </a:custGeom>
            <a:solidFill>
              <a:schemeClr val="accent6">
                <a:lumMod val="75000"/>
              </a:schemeClr>
            </a:solidFill>
            <a:ln>
              <a:noFill/>
            </a:ln>
            <a:effectLst/>
          </p:spPr>
          <p:txBody>
            <a:bodyPr wrap="none" anchor="ctr"/>
            <a:lstStyle/>
            <a:p>
              <a:endParaRPr lang="en-US" sz="3266" dirty="0">
                <a:latin typeface="Open Sans Light" panose="020B0306030504020204" pitchFamily="34" charset="0"/>
              </a:endParaRPr>
            </a:p>
          </p:txBody>
        </p:sp>
        <p:sp>
          <p:nvSpPr>
            <p:cNvPr id="38" name="TextBox 24">
              <a:extLst>
                <a:ext uri="{FF2B5EF4-FFF2-40B4-BE49-F238E27FC236}">
                  <a16:creationId xmlns:a16="http://schemas.microsoft.com/office/drawing/2014/main" id="{D827597E-539D-43D6-96C4-34833E50796A}"/>
                </a:ext>
              </a:extLst>
            </p:cNvPr>
            <p:cNvSpPr txBox="1"/>
            <p:nvPr/>
          </p:nvSpPr>
          <p:spPr>
            <a:xfrm>
              <a:off x="8107519" y="4479921"/>
              <a:ext cx="668774" cy="1154162"/>
            </a:xfrm>
            <a:prstGeom prst="rect">
              <a:avLst/>
            </a:prstGeom>
            <a:noFill/>
          </p:spPr>
          <p:txBody>
            <a:bodyPr wrap="none" rtlCol="0" anchor="ctr">
              <a:spAutoFit/>
            </a:bodyPr>
            <a:lstStyle/>
            <a:p>
              <a:pPr algn="r"/>
              <a:r>
                <a:rPr lang="en-US" sz="6900" b="1" dirty="0">
                  <a:solidFill>
                    <a:schemeClr val="accent6">
                      <a:lumMod val="10000"/>
                    </a:schemeClr>
                  </a:solidFill>
                  <a:latin typeface="Poppins SemiBold" pitchFamily="2" charset="77"/>
                  <a:ea typeface="League Spartan" charset="0"/>
                  <a:cs typeface="Poppins SemiBold" pitchFamily="2" charset="77"/>
                </a:rPr>
                <a:t>7</a:t>
              </a:r>
            </a:p>
          </p:txBody>
        </p:sp>
        <p:sp>
          <p:nvSpPr>
            <p:cNvPr id="39" name="Subtitle 2">
              <a:extLst>
                <a:ext uri="{FF2B5EF4-FFF2-40B4-BE49-F238E27FC236}">
                  <a16:creationId xmlns:a16="http://schemas.microsoft.com/office/drawing/2014/main" id="{52B44FB7-F1BE-41D9-B389-B34CBDA72644}"/>
                </a:ext>
              </a:extLst>
            </p:cNvPr>
            <p:cNvSpPr txBox="1">
              <a:spLocks/>
            </p:cNvSpPr>
            <p:nvPr/>
          </p:nvSpPr>
          <p:spPr>
            <a:xfrm>
              <a:off x="8931178" y="4721674"/>
              <a:ext cx="1854658" cy="78872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    OTRO	</a:t>
              </a:r>
            </a:p>
            <a:p>
              <a:pPr lvl="0" defTabSz="914400">
                <a:lnSpc>
                  <a:spcPct val="90000"/>
                </a:lnSpc>
                <a:spcBef>
                  <a:spcPts val="0"/>
                </a:spcBef>
                <a:buClrTx/>
                <a:defRPr/>
              </a:pPr>
              <a:r>
                <a:rPr lang="es-CO" sz="1600" b="1" dirty="0" smtClean="0">
                  <a:solidFill>
                    <a:srgbClr val="000000"/>
                  </a:solidFill>
                  <a:latin typeface="Calibri" panose="020F0502020204030204" pitchFamily="34" charset="0"/>
                </a:rPr>
                <a:t>176</a:t>
              </a:r>
              <a:r>
                <a:rPr lang="es-CO" sz="1600" b="1" dirty="0" smtClean="0"/>
                <a:t> </a:t>
              </a:r>
              <a:endParaRPr lang="es-CO" sz="1600" b="1" dirty="0"/>
            </a:p>
            <a:p>
              <a:pPr lvl="0" defTabSz="914400">
                <a:lnSpc>
                  <a:spcPct val="90000"/>
                </a:lnSpc>
                <a:spcBef>
                  <a:spcPts val="0"/>
                </a:spcBef>
                <a:buClrTx/>
                <a:defRPr/>
              </a:pPr>
              <a:r>
                <a:rPr lang="es-CO" sz="1600" b="1" dirty="0" smtClean="0">
                  <a:solidFill>
                    <a:srgbClr val="000000"/>
                  </a:solidFill>
                  <a:latin typeface="Arial" panose="020B0604020202020204" pitchFamily="34" charset="0"/>
                </a:rPr>
                <a:t>58%</a:t>
              </a:r>
              <a:r>
                <a:rPr lang="es-CO" sz="1600" b="1" dirty="0" smtClean="0"/>
                <a:t>  </a:t>
              </a:r>
              <a:endPar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pic>
        <p:nvPicPr>
          <p:cNvPr id="15" name="Imagen 14"/>
          <p:cNvPicPr>
            <a:picLocks noChangeAspect="1"/>
          </p:cNvPicPr>
          <p:nvPr/>
        </p:nvPicPr>
        <p:blipFill>
          <a:blip r:embed="rId2"/>
          <a:stretch>
            <a:fillRect/>
          </a:stretch>
        </p:blipFill>
        <p:spPr>
          <a:xfrm>
            <a:off x="5398133" y="4928136"/>
            <a:ext cx="1621012" cy="1484550"/>
          </a:xfrm>
          <a:prstGeom prst="rect">
            <a:avLst/>
          </a:prstGeom>
        </p:spPr>
      </p:pic>
    </p:spTree>
    <p:extLst>
      <p:ext uri="{BB962C8B-B14F-4D97-AF65-F5344CB8AC3E}">
        <p14:creationId xmlns:p14="http://schemas.microsoft.com/office/powerpoint/2010/main" val="27043540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áfico 5"/>
          <p:cNvGraphicFramePr>
            <a:graphicFrameLocks/>
          </p:cNvGraphicFramePr>
          <p:nvPr>
            <p:extLst>
              <p:ext uri="{D42A27DB-BD31-4B8C-83A1-F6EECF244321}">
                <p14:modId xmlns:p14="http://schemas.microsoft.com/office/powerpoint/2010/main" val="3749799443"/>
              </p:ext>
            </p:extLst>
          </p:nvPr>
        </p:nvGraphicFramePr>
        <p:xfrm>
          <a:off x="2331348" y="344690"/>
          <a:ext cx="6734176" cy="2600326"/>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ángulo 2"/>
          <p:cNvSpPr/>
          <p:nvPr/>
        </p:nvSpPr>
        <p:spPr>
          <a:xfrm>
            <a:off x="907776" y="3201656"/>
            <a:ext cx="10104782" cy="2031325"/>
          </a:xfrm>
          <a:prstGeom prst="rect">
            <a:avLst/>
          </a:prstGeom>
        </p:spPr>
        <p:txBody>
          <a:bodyPr wrap="square">
            <a:spAutoFit/>
          </a:bodyPr>
          <a:lstStyle/>
          <a:p>
            <a:pPr lvl="0" algn="just"/>
            <a:r>
              <a:rPr lang="es-CO" dirty="0"/>
              <a:t>Peticiones de información </a:t>
            </a:r>
            <a:r>
              <a:rPr lang="es-CO" dirty="0" smtClean="0"/>
              <a:t>(66 </a:t>
            </a:r>
            <a:r>
              <a:rPr lang="es-CO" dirty="0"/>
              <a:t>- </a:t>
            </a:r>
            <a:r>
              <a:rPr lang="es-CO" dirty="0" smtClean="0"/>
              <a:t>21%): </a:t>
            </a:r>
            <a:r>
              <a:rPr lang="es-CO" dirty="0"/>
              <a:t>Una quinta parte de las solicitudes son peticiones de información, lo que sugiere que los usuarios buscan aclaraciones o detalles específicos sobre productos o servicios. Peticiones de interés particular </a:t>
            </a:r>
            <a:r>
              <a:rPr lang="es-CO" dirty="0" smtClean="0"/>
              <a:t>(65 </a:t>
            </a:r>
            <a:r>
              <a:rPr lang="es-CO" dirty="0"/>
              <a:t>- </a:t>
            </a:r>
            <a:r>
              <a:rPr lang="es-CO" dirty="0" smtClean="0"/>
              <a:t>321): </a:t>
            </a:r>
            <a:r>
              <a:rPr lang="es-CO" dirty="0"/>
              <a:t>La mayoría de las solicitudes son de interés particular, lo que indica que los usuarios tienen solicitudes o necesidades específicas, posiblemente relacionadas con casos individuales. Quejas (0 - 0%), Reclamos (0 - 0%), Sugerencias (0 - 0%), Denuncias (0 - 0%): No se </a:t>
            </a:r>
            <a:r>
              <a:rPr lang="es-CO" dirty="0" smtClean="0"/>
              <a:t>registraron </a:t>
            </a:r>
            <a:r>
              <a:rPr lang="es-CO" dirty="0"/>
              <a:t>lo que sugiere que no hubo conflictos o problemas importantes que los usuarios quisieran expresar. Otro </a:t>
            </a:r>
            <a:r>
              <a:rPr lang="es-CO" dirty="0" smtClean="0"/>
              <a:t>(178 </a:t>
            </a:r>
            <a:r>
              <a:rPr lang="es-CO" dirty="0"/>
              <a:t>- </a:t>
            </a:r>
            <a:r>
              <a:rPr lang="es-CO" dirty="0" smtClean="0"/>
              <a:t>58%): </a:t>
            </a:r>
            <a:r>
              <a:rPr lang="es-CO" dirty="0"/>
              <a:t>Un porcentaje significativo </a:t>
            </a:r>
            <a:r>
              <a:rPr lang="es-CO" dirty="0" smtClean="0"/>
              <a:t>pertenece </a:t>
            </a:r>
            <a:r>
              <a:rPr lang="es-CO" dirty="0"/>
              <a:t>a la categoría "Otro", lo que puede incluir invitaciones, publicidad de productos, </a:t>
            </a:r>
            <a:r>
              <a:rPr lang="es-CO" dirty="0" err="1"/>
              <a:t>brochure</a:t>
            </a:r>
            <a:r>
              <a:rPr lang="es-CO" dirty="0"/>
              <a:t> digitales, información de capacitaciones, entre otros. </a:t>
            </a:r>
          </a:p>
          <a:p>
            <a:pPr lvl="0" algn="just"/>
            <a:endParaRPr lang="es-CO" dirty="0"/>
          </a:p>
          <a:p>
            <a:pPr lvl="0" algn="just"/>
            <a:r>
              <a:rPr lang="es-CO" dirty="0"/>
              <a:t>La mayoría de las solicitudes son peticiones de información o de interés particular, mientras que no hubo quejas ni denuncias. </a:t>
            </a:r>
            <a:endParaRPr lang="es-CO" sz="2000" dirty="0"/>
          </a:p>
        </p:txBody>
      </p:sp>
    </p:spTree>
    <p:extLst>
      <p:ext uri="{BB962C8B-B14F-4D97-AF65-F5344CB8AC3E}">
        <p14:creationId xmlns:p14="http://schemas.microsoft.com/office/powerpoint/2010/main" val="1335118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59516" y="248776"/>
            <a:ext cx="2985113" cy="984885"/>
          </a:xfrm>
          <a:prstGeom prst="rect">
            <a:avLst/>
          </a:prstGeom>
        </p:spPr>
        <p:txBody>
          <a:bodyPr wrap="none">
            <a:spAutoFit/>
          </a:bodyPr>
          <a:lstStyle/>
          <a:p>
            <a:r>
              <a:rPr lang="pt-BR" sz="5800" dirty="0">
                <a:latin typeface="MyriadPro-Regular" panose="020B0503030403020204" pitchFamily="34" charset="0"/>
              </a:rPr>
              <a:t>P Q R S D</a:t>
            </a:r>
            <a:endParaRPr lang="es-CO" dirty="0"/>
          </a:p>
        </p:txBody>
      </p:sp>
      <p:sp>
        <p:nvSpPr>
          <p:cNvPr id="3" name="Rectángulo 2"/>
          <p:cNvSpPr/>
          <p:nvPr/>
        </p:nvSpPr>
        <p:spPr>
          <a:xfrm>
            <a:off x="3644629" y="564246"/>
            <a:ext cx="5458989" cy="353943"/>
          </a:xfrm>
          <a:prstGeom prst="rect">
            <a:avLst/>
          </a:prstGeom>
        </p:spPr>
        <p:txBody>
          <a:bodyPr wrap="square">
            <a:spAutoFit/>
          </a:bodyPr>
          <a:lstStyle/>
          <a:p>
            <a:r>
              <a:rPr lang="es-CO" sz="1700" dirty="0">
                <a:latin typeface="MyriadPro-Regular" panose="020B0503030403020204" pitchFamily="34" charset="0"/>
              </a:rPr>
              <a:t>asignadas a </a:t>
            </a:r>
            <a:r>
              <a:rPr lang="es-CO" sz="1700" dirty="0" smtClean="0">
                <a:latin typeface="MyriadPro-Regular" panose="020B0503030403020204" pitchFamily="34" charset="0"/>
              </a:rPr>
              <a:t>dependencias y </a:t>
            </a:r>
            <a:r>
              <a:rPr lang="es-CO" sz="1700" dirty="0">
                <a:latin typeface="MyriadPro-Regular" panose="020B0503030403020204" pitchFamily="34" charset="0"/>
              </a:rPr>
              <a:t>grupos internos de trabajo</a:t>
            </a:r>
            <a:endParaRPr lang="es-CO" dirty="0"/>
          </a:p>
        </p:txBody>
      </p:sp>
      <p:graphicFrame>
        <p:nvGraphicFramePr>
          <p:cNvPr id="6" name="Tabla 5"/>
          <p:cNvGraphicFramePr>
            <a:graphicFrameLocks noGrp="1"/>
          </p:cNvGraphicFramePr>
          <p:nvPr>
            <p:extLst>
              <p:ext uri="{D42A27DB-BD31-4B8C-83A1-F6EECF244321}">
                <p14:modId xmlns:p14="http://schemas.microsoft.com/office/powerpoint/2010/main" val="2687597106"/>
              </p:ext>
            </p:extLst>
          </p:nvPr>
        </p:nvGraphicFramePr>
        <p:xfrm>
          <a:off x="749028" y="1233659"/>
          <a:ext cx="5791201" cy="2857500"/>
        </p:xfrm>
        <a:graphic>
          <a:graphicData uri="http://schemas.openxmlformats.org/drawingml/2006/table">
            <a:tbl>
              <a:tblPr/>
              <a:tblGrid>
                <a:gridCol w="330019">
                  <a:extLst>
                    <a:ext uri="{9D8B030D-6E8A-4147-A177-3AD203B41FA5}">
                      <a16:colId xmlns:a16="http://schemas.microsoft.com/office/drawing/2014/main" val="3826166244"/>
                    </a:ext>
                  </a:extLst>
                </a:gridCol>
                <a:gridCol w="2056273">
                  <a:extLst>
                    <a:ext uri="{9D8B030D-6E8A-4147-A177-3AD203B41FA5}">
                      <a16:colId xmlns:a16="http://schemas.microsoft.com/office/drawing/2014/main" val="2343404150"/>
                    </a:ext>
                  </a:extLst>
                </a:gridCol>
                <a:gridCol w="863127">
                  <a:extLst>
                    <a:ext uri="{9D8B030D-6E8A-4147-A177-3AD203B41FA5}">
                      <a16:colId xmlns:a16="http://schemas.microsoft.com/office/drawing/2014/main" val="2269063865"/>
                    </a:ext>
                  </a:extLst>
                </a:gridCol>
                <a:gridCol w="875820">
                  <a:extLst>
                    <a:ext uri="{9D8B030D-6E8A-4147-A177-3AD203B41FA5}">
                      <a16:colId xmlns:a16="http://schemas.microsoft.com/office/drawing/2014/main" val="3967090600"/>
                    </a:ext>
                  </a:extLst>
                </a:gridCol>
                <a:gridCol w="875820">
                  <a:extLst>
                    <a:ext uri="{9D8B030D-6E8A-4147-A177-3AD203B41FA5}">
                      <a16:colId xmlns:a16="http://schemas.microsoft.com/office/drawing/2014/main" val="1816339581"/>
                    </a:ext>
                  </a:extLst>
                </a:gridCol>
                <a:gridCol w="790142">
                  <a:extLst>
                    <a:ext uri="{9D8B030D-6E8A-4147-A177-3AD203B41FA5}">
                      <a16:colId xmlns:a16="http://schemas.microsoft.com/office/drawing/2014/main" val="1887374583"/>
                    </a:ext>
                  </a:extLst>
                </a:gridCol>
              </a:tblGrid>
              <a:tr h="190500">
                <a:tc>
                  <a:txBody>
                    <a:bodyPr/>
                    <a:lstStyle/>
                    <a:p>
                      <a:pPr algn="l" fontAlgn="b"/>
                      <a:r>
                        <a:rPr lang="es-CO" sz="1100" b="0" i="0" u="none" strike="noStrike">
                          <a:solidFill>
                            <a:srgbClr val="000000"/>
                          </a:solidFill>
                          <a:effectLst/>
                          <a:latin typeface="Calibri" panose="020F0502020204030204" pitchFamily="34" charset="0"/>
                        </a:rPr>
                        <a:t>No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tc>
                  <a:txBody>
                    <a:bodyPr/>
                    <a:lstStyle/>
                    <a:p>
                      <a:pPr algn="l" fontAlgn="b"/>
                      <a:r>
                        <a:rPr lang="es-CO" sz="1100" b="1" i="0" u="none" strike="noStrike">
                          <a:solidFill>
                            <a:srgbClr val="000000"/>
                          </a:solidFill>
                          <a:effectLst/>
                          <a:latin typeface="Calibri" panose="020F0502020204030204" pitchFamily="34" charset="0"/>
                        </a:rPr>
                        <a:t>DEPENDENCIA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tc>
                  <a:txBody>
                    <a:bodyPr/>
                    <a:lstStyle/>
                    <a:p>
                      <a:pPr algn="l" fontAlgn="b"/>
                      <a:r>
                        <a:rPr lang="es-CO" sz="1100" b="1" i="0" u="none" strike="noStrike">
                          <a:solidFill>
                            <a:srgbClr val="000000"/>
                          </a:solidFill>
                          <a:effectLst/>
                          <a:latin typeface="Calibri" panose="020F0502020204030204" pitchFamily="34" charset="0"/>
                        </a:rPr>
                        <a:t>RECIBIDAS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tc>
                  <a:txBody>
                    <a:bodyPr/>
                    <a:lstStyle/>
                    <a:p>
                      <a:pPr algn="l" fontAlgn="b"/>
                      <a:r>
                        <a:rPr lang="es-CO" sz="1100" b="1" i="0" u="none" strike="noStrike">
                          <a:solidFill>
                            <a:srgbClr val="000000"/>
                          </a:solidFill>
                          <a:effectLst/>
                          <a:latin typeface="Calibri" panose="020F0502020204030204" pitchFamily="34" charset="0"/>
                        </a:rPr>
                        <a:t>ATENDIDAS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tc>
                  <a:txBody>
                    <a:bodyPr/>
                    <a:lstStyle/>
                    <a:p>
                      <a:pPr algn="l" fontAlgn="b"/>
                      <a:r>
                        <a:rPr lang="es-CO" sz="1100" b="1" i="0" u="none" strike="noStrike">
                          <a:solidFill>
                            <a:srgbClr val="000000"/>
                          </a:solidFill>
                          <a:effectLst/>
                          <a:latin typeface="Calibri" panose="020F0502020204030204" pitchFamily="34" charset="0"/>
                        </a:rPr>
                        <a:t>SIN ATENDER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tc>
                  <a:txBody>
                    <a:bodyPr/>
                    <a:lstStyle/>
                    <a:p>
                      <a:pPr algn="l" fontAlgn="b"/>
                      <a:r>
                        <a:rPr lang="es-CO" sz="1100" b="1" i="0" u="none" strike="noStrike">
                          <a:solidFill>
                            <a:srgbClr val="000000"/>
                          </a:solidFill>
                          <a:effectLst/>
                          <a:latin typeface="Calibri" panose="020F0502020204030204" pitchFamily="34" charset="0"/>
                        </a:rPr>
                        <a:t>PORCENTAJE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extLst>
                  <a:ext uri="{0D108BD9-81ED-4DB2-BD59-A6C34878D82A}">
                    <a16:rowId xmlns:a16="http://schemas.microsoft.com/office/drawing/2014/main" val="2227842548"/>
                  </a:ext>
                </a:extLst>
              </a:tr>
              <a:tr h="190500">
                <a:tc>
                  <a:txBody>
                    <a:bodyPr/>
                    <a:lstStyle/>
                    <a:p>
                      <a:pPr algn="ctr" fontAlgn="b"/>
                      <a:r>
                        <a:rPr lang="es-CO" sz="11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ATENCION AL USUARIO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76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75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99%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94293051"/>
                  </a:ext>
                </a:extLst>
              </a:tr>
              <a:tr h="190500">
                <a:tc>
                  <a:txBody>
                    <a:bodyPr/>
                    <a:lstStyle/>
                    <a:p>
                      <a:pPr algn="ctr" fontAlgn="b"/>
                      <a:r>
                        <a:rPr lang="es-CO" sz="11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CONTRATACION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43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93%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368420637"/>
                  </a:ext>
                </a:extLst>
              </a:tr>
              <a:tr h="190500">
                <a:tc>
                  <a:txBody>
                    <a:bodyPr/>
                    <a:lstStyle/>
                    <a:p>
                      <a:pPr algn="ctr" fontAlgn="b"/>
                      <a:r>
                        <a:rPr lang="es-CO" sz="1100" b="0" i="0" u="none" strike="noStrike">
                          <a:solidFill>
                            <a:srgbClr val="000000"/>
                          </a:solidFill>
                          <a:effectLst/>
                          <a:latin typeface="Calibri" panose="020F050202020403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JURIDICA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86%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442999773"/>
                  </a:ext>
                </a:extLst>
              </a:tr>
              <a:tr h="190500">
                <a:tc>
                  <a:txBody>
                    <a:bodyPr/>
                    <a:lstStyle/>
                    <a:p>
                      <a:pPr algn="ctr" fontAlgn="b"/>
                      <a:r>
                        <a:rPr lang="es-CO" sz="1100" b="0"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RECTORIA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94%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4160487168"/>
                  </a:ext>
                </a:extLst>
              </a:tr>
              <a:tr h="190500">
                <a:tc>
                  <a:txBody>
                    <a:bodyPr/>
                    <a:lstStyle/>
                    <a:p>
                      <a:pPr algn="ctr" fontAlgn="b"/>
                      <a:r>
                        <a:rPr lang="es-CO" sz="1100" b="0"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REGISTRO Y CONTROL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86%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435802844"/>
                  </a:ext>
                </a:extLst>
              </a:tr>
              <a:tr h="190500">
                <a:tc>
                  <a:txBody>
                    <a:bodyPr/>
                    <a:lstStyle/>
                    <a:p>
                      <a:pPr algn="ctr" fontAlgn="b"/>
                      <a:r>
                        <a:rPr lang="es-CO" sz="1100" b="0" i="0" u="none" strike="noStrike">
                          <a:solidFill>
                            <a:srgbClr val="000000"/>
                          </a:solidFill>
                          <a:effectLst/>
                          <a:latin typeface="Calibri" panose="020F0502020204030204" pitchFamily="34" charset="0"/>
                        </a:rPr>
                        <a:t>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SALA DE DOCENTES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35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32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91%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806645133"/>
                  </a:ext>
                </a:extLst>
              </a:tr>
              <a:tr h="190500">
                <a:tc>
                  <a:txBody>
                    <a:bodyPr/>
                    <a:lstStyle/>
                    <a:p>
                      <a:pPr algn="ctr" fontAlgn="b"/>
                      <a:r>
                        <a:rPr lang="es-CO" sz="1100" b="0" i="0" u="none" strike="noStrike">
                          <a:solidFill>
                            <a:srgbClr val="000000"/>
                          </a:solidFill>
                          <a:effectLst/>
                          <a:latin typeface="Calibri" panose="020F0502020204030204" pitchFamily="34" charset="0"/>
                        </a:rPr>
                        <a:t>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TALENTO HUMANO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92%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576112177"/>
                  </a:ext>
                </a:extLst>
              </a:tr>
              <a:tr h="190500">
                <a:tc>
                  <a:txBody>
                    <a:bodyPr/>
                    <a:lstStyle/>
                    <a:p>
                      <a:pPr algn="ctr" fontAlgn="b"/>
                      <a:r>
                        <a:rPr lang="es-CO" sz="1100" b="0" i="0" u="none" strike="noStrike">
                          <a:solidFill>
                            <a:srgbClr val="000000"/>
                          </a:solidFill>
                          <a:effectLst/>
                          <a:latin typeface="Calibri" panose="020F0502020204030204" pitchFamily="34" charset="0"/>
                        </a:rPr>
                        <a:t>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FINANCIERA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520527295"/>
                  </a:ext>
                </a:extLst>
              </a:tr>
              <a:tr h="190500">
                <a:tc>
                  <a:txBody>
                    <a:bodyPr/>
                    <a:lstStyle/>
                    <a:p>
                      <a:pPr algn="ctr" fontAlgn="b"/>
                      <a:r>
                        <a:rPr lang="es-CO" sz="1100" b="0" i="0" u="none" strike="noStrike">
                          <a:solidFill>
                            <a:srgbClr val="000000"/>
                          </a:solidFill>
                          <a:effectLst/>
                          <a:latin typeface="Calibri" panose="020F0502020204030204" pitchFamily="34" charset="0"/>
                        </a:rPr>
                        <a:t>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VICERRECTORIA ACADEMICA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86%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310061267"/>
                  </a:ext>
                </a:extLst>
              </a:tr>
              <a:tr h="190500">
                <a:tc>
                  <a:txBody>
                    <a:bodyPr/>
                    <a:lstStyle/>
                    <a:p>
                      <a:pPr algn="ctr" fontAlgn="b"/>
                      <a:r>
                        <a:rPr lang="es-CO" sz="1100" b="0" i="0" u="none" strike="noStrike">
                          <a:solidFill>
                            <a:srgbClr val="000000"/>
                          </a:solidFill>
                          <a:effectLst/>
                          <a:latin typeface="Calibri" panose="020F0502020204030204" pitchFamily="34" charset="0"/>
                        </a:rPr>
                        <a:t>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B. UNIVERSITARIO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75%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000655672"/>
                  </a:ext>
                </a:extLst>
              </a:tr>
              <a:tr h="190500">
                <a:tc>
                  <a:txBody>
                    <a:bodyPr/>
                    <a:lstStyle/>
                    <a:p>
                      <a:pPr algn="ctr" fontAlgn="b"/>
                      <a:r>
                        <a:rPr lang="es-CO" sz="1100" b="0" i="0" u="none" strike="noStrike">
                          <a:solidFill>
                            <a:srgbClr val="000000"/>
                          </a:solidFill>
                          <a:effectLst/>
                          <a:latin typeface="Calibri" panose="020F0502020204030204" pitchFamily="34" charset="0"/>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CIECYT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87%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053462254"/>
                  </a:ext>
                </a:extLst>
              </a:tr>
              <a:tr h="190500">
                <a:tc>
                  <a:txBody>
                    <a:bodyPr/>
                    <a:lstStyle/>
                    <a:p>
                      <a:pPr algn="ctr" fontAlgn="b"/>
                      <a:r>
                        <a:rPr lang="es-CO" sz="1100" b="0" i="0" u="none" strike="noStrike">
                          <a:solidFill>
                            <a:srgbClr val="000000"/>
                          </a:solidFill>
                          <a:effectLst/>
                          <a:latin typeface="Calibri" panose="020F0502020204030204" pitchFamily="34" charset="0"/>
                        </a:rPr>
                        <a:t>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CONSEJO ACADEMICO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178252078"/>
                  </a:ext>
                </a:extLst>
              </a:tr>
              <a:tr h="190500">
                <a:tc>
                  <a:txBody>
                    <a:bodyPr/>
                    <a:lstStyle/>
                    <a:p>
                      <a:pPr algn="ctr" fontAlgn="b"/>
                      <a:r>
                        <a:rPr lang="es-CO" sz="1100" b="0" i="0" u="none" strike="noStrike">
                          <a:solidFill>
                            <a:srgbClr val="000000"/>
                          </a:solidFill>
                          <a:effectLst/>
                          <a:latin typeface="Calibri" panose="020F0502020204030204" pitchFamily="34" charset="0"/>
                        </a:rPr>
                        <a:t>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VICERRECTORIA ADMINISTRATIVA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39457419"/>
                  </a:ext>
                </a:extLst>
              </a:tr>
              <a:tr h="190500">
                <a:tc gridSpan="2">
                  <a:txBody>
                    <a:bodyPr/>
                    <a:lstStyle/>
                    <a:p>
                      <a:pPr algn="ctr" fontAlgn="b"/>
                      <a:r>
                        <a:rPr lang="es-CO" sz="1100" b="1" i="0" u="none" strike="noStrike">
                          <a:solidFill>
                            <a:srgbClr val="000000"/>
                          </a:solidFill>
                          <a:effectLst/>
                          <a:latin typeface="Calibri" panose="020F0502020204030204" pitchFamily="34" charset="0"/>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hMerge="1">
                  <a:txBody>
                    <a:bodyPr/>
                    <a:lstStyle/>
                    <a:p>
                      <a:endParaRPr lang="es-CO"/>
                    </a:p>
                  </a:txBody>
                  <a:tcPr/>
                </a:tc>
                <a:tc>
                  <a:txBody>
                    <a:bodyPr/>
                    <a:lstStyle/>
                    <a:p>
                      <a:pPr algn="r" fontAlgn="b"/>
                      <a:r>
                        <a:rPr lang="es-CO" sz="1100" b="1" i="0" u="none" strike="noStrike">
                          <a:solidFill>
                            <a:srgbClr val="000000"/>
                          </a:solidFill>
                          <a:effectLst/>
                          <a:latin typeface="Calibri" panose="020F0502020204030204" pitchFamily="34" charset="0"/>
                        </a:rPr>
                        <a:t>309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1" i="0" u="none" strike="noStrike">
                          <a:solidFill>
                            <a:srgbClr val="000000"/>
                          </a:solidFill>
                          <a:effectLst/>
                          <a:latin typeface="Calibri" panose="020F0502020204030204" pitchFamily="34" charset="0"/>
                        </a:rPr>
                        <a:t>288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1" i="0" u="none" strike="noStrike">
                          <a:solidFill>
                            <a:srgbClr val="000000"/>
                          </a:solidFill>
                          <a:effectLst/>
                          <a:latin typeface="Calibri" panose="020F0502020204030204" pitchFamily="34" charset="0"/>
                        </a:rPr>
                        <a:t>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dirty="0">
                          <a:solidFill>
                            <a:srgbClr val="000000"/>
                          </a:solidFill>
                          <a:effectLst/>
                          <a:latin typeface="Calibri" panose="020F0502020204030204" pitchFamily="34" charset="0"/>
                        </a:rPr>
                        <a:t>93%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050922371"/>
                  </a:ext>
                </a:extLst>
              </a:tr>
            </a:tbl>
          </a:graphicData>
        </a:graphic>
      </p:graphicFrame>
      <p:sp>
        <p:nvSpPr>
          <p:cNvPr id="7" name="Rectángulo 6"/>
          <p:cNvSpPr/>
          <p:nvPr/>
        </p:nvSpPr>
        <p:spPr>
          <a:xfrm>
            <a:off x="749028" y="4325667"/>
            <a:ext cx="10509004" cy="1384995"/>
          </a:xfrm>
          <a:prstGeom prst="rect">
            <a:avLst/>
          </a:prstGeom>
        </p:spPr>
        <p:txBody>
          <a:bodyPr wrap="square">
            <a:spAutoFit/>
          </a:bodyPr>
          <a:lstStyle/>
          <a:p>
            <a:pPr lvl="0" algn="just"/>
            <a:r>
              <a:rPr lang="es-CO" dirty="0"/>
              <a:t>En general, la mayoría de las dependencias tienen un desempeño adecuado en la atención de solicitudes con un índice del </a:t>
            </a:r>
            <a:r>
              <a:rPr lang="es-CO" dirty="0" smtClean="0"/>
              <a:t>93%. </a:t>
            </a:r>
            <a:r>
              <a:rPr lang="es-CO" dirty="0"/>
              <a:t>El reporte detalla la cantidad de solicitudes gestionadas por cada dependencia, incluyendo las atendidas y pendientes. </a:t>
            </a:r>
          </a:p>
          <a:p>
            <a:pPr lvl="0" algn="just"/>
            <a:endParaRPr lang="es-CO" dirty="0"/>
          </a:p>
          <a:p>
            <a:pPr lvl="0" algn="just"/>
            <a:r>
              <a:rPr lang="es-CO" dirty="0"/>
              <a:t>En general, los resultados evidencian una gestión efectiva de las PQRSD, aunque también resaltan oportunidades de mejora para optimizar la eficiencia del servicio y elevar la satisfacción de los usuarios.</a:t>
            </a:r>
          </a:p>
          <a:p>
            <a:pPr lvl="0" algn="just"/>
            <a:endParaRPr lang="es-CO" dirty="0"/>
          </a:p>
        </p:txBody>
      </p:sp>
      <p:graphicFrame>
        <p:nvGraphicFramePr>
          <p:cNvPr id="10" name="Gráfico 9"/>
          <p:cNvGraphicFramePr>
            <a:graphicFrameLocks/>
          </p:cNvGraphicFramePr>
          <p:nvPr>
            <p:extLst>
              <p:ext uri="{D42A27DB-BD31-4B8C-83A1-F6EECF244321}">
                <p14:modId xmlns:p14="http://schemas.microsoft.com/office/powerpoint/2010/main" val="3200344697"/>
              </p:ext>
            </p:extLst>
          </p:nvPr>
        </p:nvGraphicFramePr>
        <p:xfrm>
          <a:off x="6540229" y="1233659"/>
          <a:ext cx="4519613" cy="27765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042224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a 5"/>
          <p:cNvGraphicFramePr>
            <a:graphicFrameLocks noGrp="1"/>
          </p:cNvGraphicFramePr>
          <p:nvPr>
            <p:extLst>
              <p:ext uri="{D42A27DB-BD31-4B8C-83A1-F6EECF244321}">
                <p14:modId xmlns:p14="http://schemas.microsoft.com/office/powerpoint/2010/main" val="924623961"/>
              </p:ext>
            </p:extLst>
          </p:nvPr>
        </p:nvGraphicFramePr>
        <p:xfrm>
          <a:off x="3154816" y="3359244"/>
          <a:ext cx="5037455" cy="2511112"/>
        </p:xfrm>
        <a:graphic>
          <a:graphicData uri="http://schemas.openxmlformats.org/drawingml/2006/table">
            <a:tbl>
              <a:tblPr firstRow="1" firstCol="1" bandRow="1"/>
              <a:tblGrid>
                <a:gridCol w="3507740">
                  <a:extLst>
                    <a:ext uri="{9D8B030D-6E8A-4147-A177-3AD203B41FA5}">
                      <a16:colId xmlns:a16="http://schemas.microsoft.com/office/drawing/2014/main" val="3684606340"/>
                    </a:ext>
                  </a:extLst>
                </a:gridCol>
                <a:gridCol w="1529715">
                  <a:extLst>
                    <a:ext uri="{9D8B030D-6E8A-4147-A177-3AD203B41FA5}">
                      <a16:colId xmlns:a16="http://schemas.microsoft.com/office/drawing/2014/main" val="1163970205"/>
                    </a:ext>
                  </a:extLst>
                </a:gridCol>
              </a:tblGrid>
              <a:tr h="0">
                <a:tc gridSpan="2">
                  <a:txBody>
                    <a:bodyPr/>
                    <a:lstStyle/>
                    <a:p>
                      <a:pPr algn="ctr">
                        <a:lnSpc>
                          <a:spcPct val="107000"/>
                        </a:lnSpc>
                        <a:spcAft>
                          <a:spcPts val="0"/>
                        </a:spcAft>
                      </a:pPr>
                      <a:r>
                        <a:rPr lang="es-CO" sz="1400" dirty="0">
                          <a:effectLst/>
                          <a:latin typeface="Calibri" panose="020F0502020204030204" pitchFamily="34" charset="0"/>
                          <a:ea typeface="Calibri" panose="020F0502020204030204" pitchFamily="34" charset="0"/>
                          <a:cs typeface="Times New Roman" panose="02020603050405020304" pitchFamily="18" charset="0"/>
                        </a:rPr>
                        <a:t>Tiempo promedio de respuesta</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hMerge="1">
                  <a:txBody>
                    <a:bodyPr/>
                    <a:lstStyle/>
                    <a:p>
                      <a:endParaRPr lang="es-CO"/>
                    </a:p>
                  </a:txBody>
                  <a:tcPr/>
                </a:tc>
                <a:extLst>
                  <a:ext uri="{0D108BD9-81ED-4DB2-BD59-A6C34878D82A}">
                    <a16:rowId xmlns:a16="http://schemas.microsoft.com/office/drawing/2014/main" val="1161599291"/>
                  </a:ext>
                </a:extLst>
              </a:tr>
              <a:tr h="0">
                <a:tc>
                  <a:txBody>
                    <a:bodyPr/>
                    <a:lstStyle/>
                    <a:p>
                      <a:pPr>
                        <a:lnSpc>
                          <a:spcPct val="107000"/>
                        </a:lnSpc>
                        <a:spcAft>
                          <a:spcPts val="0"/>
                        </a:spcAft>
                      </a:pPr>
                      <a:r>
                        <a:rPr lang="es-CO" sz="1400" b="1" dirty="0">
                          <a:effectLst/>
                          <a:latin typeface="Calibri" panose="020F0502020204030204" pitchFamily="34" charset="0"/>
                          <a:ea typeface="Calibri" panose="020F0502020204030204" pitchFamily="34" charset="0"/>
                          <a:cs typeface="Times New Roman" panose="02020603050405020304" pitchFamily="18" charset="0"/>
                        </a:rPr>
                        <a:t>Tipos de petición</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0"/>
                        </a:spcAft>
                      </a:pPr>
                      <a:r>
                        <a:rPr lang="es-CO" sz="1400" b="1" dirty="0">
                          <a:effectLst/>
                          <a:latin typeface="Calibri" panose="020F0502020204030204" pitchFamily="34" charset="0"/>
                          <a:ea typeface="Calibri" panose="020F0502020204030204" pitchFamily="34" charset="0"/>
                          <a:cs typeface="Times New Roman" panose="02020603050405020304" pitchFamily="18" charset="0"/>
                        </a:rPr>
                        <a:t>Días permitidos para respuesta</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4268204304"/>
                  </a:ext>
                </a:extLst>
              </a:tr>
              <a:tr h="0">
                <a:tc>
                  <a:txBody>
                    <a:bodyPr/>
                    <a:lstStyle/>
                    <a:p>
                      <a:pP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EXPEDICIÓN COPIAS DE DOCUMENTOS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10</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759021916"/>
                  </a:ext>
                </a:extLst>
              </a:tr>
              <a:tr h="0">
                <a:tc>
                  <a:txBody>
                    <a:bodyPr/>
                    <a:lstStyle/>
                    <a:p>
                      <a:pPr>
                        <a:lnSpc>
                          <a:spcPct val="107000"/>
                        </a:lnSpc>
                        <a:spcAft>
                          <a:spcPts val="800"/>
                        </a:spcAft>
                      </a:pPr>
                      <a:r>
                        <a:rPr lang="es-ES" sz="1400">
                          <a:effectLst/>
                          <a:latin typeface="Calibri" panose="020F0502020204030204" pitchFamily="34" charset="0"/>
                          <a:ea typeface="Calibri" panose="020F0502020204030204" pitchFamily="34" charset="0"/>
                          <a:cs typeface="Times New Roman" panose="02020603050405020304" pitchFamily="18" charset="0"/>
                        </a:rPr>
                        <a:t>TRASLADOS POR COMPETENCIA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5</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003389599"/>
                  </a:ext>
                </a:extLst>
              </a:tr>
              <a:tr h="0">
                <a:tc>
                  <a:txBody>
                    <a:bodyPr/>
                    <a:lstStyle/>
                    <a:p>
                      <a:pPr>
                        <a:lnSpc>
                          <a:spcPct val="107000"/>
                        </a:lnSpc>
                        <a:spcAft>
                          <a:spcPts val="800"/>
                        </a:spcAft>
                      </a:pPr>
                      <a:r>
                        <a:rPr lang="es-ES" sz="1400">
                          <a:effectLst/>
                          <a:latin typeface="Calibri" panose="020F0502020204030204" pitchFamily="34" charset="0"/>
                          <a:ea typeface="Calibri" panose="020F0502020204030204" pitchFamily="34" charset="0"/>
                          <a:cs typeface="Times New Roman" panose="02020603050405020304" pitchFamily="18" charset="0"/>
                        </a:rPr>
                        <a:t>ENTES DE CONTROL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5</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759834370"/>
                  </a:ext>
                </a:extLst>
              </a:tr>
              <a:tr h="0">
                <a:tc>
                  <a:txBody>
                    <a:bodyPr/>
                    <a:lstStyle/>
                    <a:p>
                      <a:pP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CONSULTAS DE INFORMACIÓN TÉCNICA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30</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2546525684"/>
                  </a:ext>
                </a:extLst>
              </a:tr>
              <a:tr h="0">
                <a:tc>
                  <a:txBody>
                    <a:bodyPr/>
                    <a:lstStyle/>
                    <a:p>
                      <a:pPr>
                        <a:lnSpc>
                          <a:spcPct val="107000"/>
                        </a:lnSpc>
                        <a:spcAft>
                          <a:spcPts val="800"/>
                        </a:spcAft>
                      </a:pPr>
                      <a:r>
                        <a:rPr lang="es-ES" sz="1400">
                          <a:effectLst/>
                          <a:latin typeface="Calibri" panose="020F0502020204030204" pitchFamily="34" charset="0"/>
                          <a:ea typeface="Calibri" panose="020F0502020204030204" pitchFamily="34" charset="0"/>
                          <a:cs typeface="Times New Roman" panose="02020603050405020304" pitchFamily="18" charset="0"/>
                        </a:rPr>
                        <a:t>QUEJAS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15</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911729746"/>
                  </a:ext>
                </a:extLst>
              </a:tr>
              <a:tr h="0">
                <a:tc>
                  <a:txBody>
                    <a:bodyPr/>
                    <a:lstStyle/>
                    <a:p>
                      <a:pP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RECLAMOS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15</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2563896998"/>
                  </a:ext>
                </a:extLst>
              </a:tr>
              <a:tr h="0">
                <a:tc>
                  <a:txBody>
                    <a:bodyPr/>
                    <a:lstStyle/>
                    <a:p>
                      <a:pPr>
                        <a:lnSpc>
                          <a:spcPct val="107000"/>
                        </a:lnSpc>
                        <a:spcAft>
                          <a:spcPts val="800"/>
                        </a:spcAft>
                      </a:pPr>
                      <a:r>
                        <a:rPr lang="es-ES" sz="1400">
                          <a:effectLst/>
                          <a:latin typeface="Calibri" panose="020F0502020204030204" pitchFamily="34" charset="0"/>
                          <a:ea typeface="Calibri" panose="020F0502020204030204" pitchFamily="34" charset="0"/>
                          <a:cs typeface="Times New Roman" panose="02020603050405020304" pitchFamily="18" charset="0"/>
                        </a:rPr>
                        <a:t>SUGERENCIAS Y FELICITACIONES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30</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177743196"/>
                  </a:ext>
                </a:extLst>
              </a:tr>
              <a:tr h="0">
                <a:tc>
                  <a:txBody>
                    <a:bodyPr/>
                    <a:lstStyle/>
                    <a:p>
                      <a:pP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DERECHOS DE PETICIÓN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dirty="0">
                          <a:effectLst/>
                          <a:latin typeface="Calibri" panose="020F0502020204030204" pitchFamily="34" charset="0"/>
                          <a:ea typeface="Calibri" panose="020F0502020204030204" pitchFamily="34" charset="0"/>
                          <a:cs typeface="Times New Roman" panose="02020603050405020304" pitchFamily="18" charset="0"/>
                        </a:rPr>
                        <a:t>15</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634667172"/>
                  </a:ext>
                </a:extLst>
              </a:tr>
            </a:tbl>
          </a:graphicData>
        </a:graphic>
      </p:graphicFrame>
      <p:sp>
        <p:nvSpPr>
          <p:cNvPr id="7" name="Rectángulo 6"/>
          <p:cNvSpPr/>
          <p:nvPr/>
        </p:nvSpPr>
        <p:spPr>
          <a:xfrm>
            <a:off x="2274278" y="287955"/>
            <a:ext cx="6096000" cy="1077218"/>
          </a:xfrm>
          <a:prstGeom prst="rect">
            <a:avLst/>
          </a:prstGeom>
        </p:spPr>
        <p:txBody>
          <a:bodyPr>
            <a:spAutoFit/>
          </a:bodyPr>
          <a:lstStyle/>
          <a:p>
            <a:r>
              <a:rPr lang="es-CO" sz="3200" b="1" dirty="0">
                <a:solidFill>
                  <a:srgbClr val="1A3B8F"/>
                </a:solidFill>
                <a:latin typeface="Arial" panose="020B0604020202020204" pitchFamily="34" charset="0"/>
              </a:rPr>
              <a:t>Gestión de traslados y acceso a la Información </a:t>
            </a:r>
            <a:endParaRPr lang="es-CO" dirty="0"/>
          </a:p>
        </p:txBody>
      </p:sp>
      <p:sp>
        <p:nvSpPr>
          <p:cNvPr id="8" name="Rectángulo 7"/>
          <p:cNvSpPr/>
          <p:nvPr/>
        </p:nvSpPr>
        <p:spPr>
          <a:xfrm>
            <a:off x="708445" y="1365173"/>
            <a:ext cx="10772853" cy="1815882"/>
          </a:xfrm>
          <a:prstGeom prst="rect">
            <a:avLst/>
          </a:prstGeom>
        </p:spPr>
        <p:txBody>
          <a:bodyPr wrap="square">
            <a:spAutoFit/>
          </a:bodyPr>
          <a:lstStyle/>
          <a:p>
            <a:pPr algn="just"/>
            <a:r>
              <a:rPr lang="es-CO" dirty="0" smtClean="0"/>
              <a:t>Mantener </a:t>
            </a:r>
            <a:r>
              <a:rPr lang="es-CO" dirty="0"/>
              <a:t>un enfoque proactivo en la gestión de traslados y el acceso a la información garantiza una respuesta eficiente y satisfactoria a las solicitudes de los usuarios en el Instituto Tecnológico del Putumayo. Continuar fortaleciendo estos aspectos contribuirá a promover la transparencia, la rendición de cuentas y la satisfacción de los usuarios</a:t>
            </a:r>
            <a:r>
              <a:rPr lang="es-CO" dirty="0" smtClean="0"/>
              <a:t>. Durante </a:t>
            </a:r>
            <a:r>
              <a:rPr lang="es-CO" dirty="0"/>
              <a:t>el </a:t>
            </a:r>
            <a:r>
              <a:rPr lang="es-CO" dirty="0" smtClean="0"/>
              <a:t>mes de octubre de </a:t>
            </a:r>
            <a:r>
              <a:rPr lang="es-CO" dirty="0" smtClean="0"/>
              <a:t>2024, </a:t>
            </a:r>
            <a:r>
              <a:rPr lang="es-CO" dirty="0" smtClean="0"/>
              <a:t>no </a:t>
            </a:r>
            <a:r>
              <a:rPr lang="es-CO" dirty="0"/>
              <a:t>se presento ningún evento donde se niegue el acceso a la información de la entidad. </a:t>
            </a:r>
          </a:p>
          <a:p>
            <a:pPr algn="just"/>
            <a:endParaRPr lang="es-CO" dirty="0"/>
          </a:p>
          <a:p>
            <a:pPr algn="just"/>
            <a:r>
              <a:rPr lang="es-CO" dirty="0" smtClean="0"/>
              <a:t>Respecto a la comunicación de actuación </a:t>
            </a:r>
            <a:r>
              <a:rPr lang="es-CO" dirty="0"/>
              <a:t>procesal RAD 00179-00, Se presenta incidente de nulidad desde </a:t>
            </a:r>
            <a:r>
              <a:rPr lang="es-CO" dirty="0" smtClean="0"/>
              <a:t>el Instituto Tecnológico del Putumayo debido </a:t>
            </a:r>
            <a:r>
              <a:rPr lang="es-CO" dirty="0"/>
              <a:t>a la procedencia de la </a:t>
            </a:r>
            <a:r>
              <a:rPr lang="es-CO" dirty="0" smtClean="0"/>
              <a:t>admisión </a:t>
            </a:r>
            <a:r>
              <a:rPr lang="es-CO" dirty="0"/>
              <a:t>de la </a:t>
            </a:r>
            <a:r>
              <a:rPr lang="es-CO" dirty="0" smtClean="0"/>
              <a:t>acción en </a:t>
            </a:r>
            <a:r>
              <a:rPr lang="es-CO" dirty="0"/>
              <a:t>los tiempos establecidos por la ley, igualmente se participo de la audiencia respectiva. </a:t>
            </a:r>
          </a:p>
        </p:txBody>
      </p:sp>
    </p:spTree>
    <p:extLst>
      <p:ext uri="{BB962C8B-B14F-4D97-AF65-F5344CB8AC3E}">
        <p14:creationId xmlns:p14="http://schemas.microsoft.com/office/powerpoint/2010/main" val="808628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88748" y="483661"/>
            <a:ext cx="3716082" cy="646331"/>
          </a:xfrm>
          <a:prstGeom prst="rect">
            <a:avLst/>
          </a:prstGeom>
        </p:spPr>
        <p:txBody>
          <a:bodyPr wrap="none">
            <a:spAutoFit/>
          </a:bodyPr>
          <a:lstStyle/>
          <a:p>
            <a:r>
              <a:rPr lang="es-CO" sz="3600" dirty="0">
                <a:latin typeface="MyriadPro-Regular" panose="020B0503030403020204" pitchFamily="34" charset="0"/>
              </a:rPr>
              <a:t>Recomendaciones</a:t>
            </a:r>
            <a:endParaRPr lang="es-CO" dirty="0"/>
          </a:p>
        </p:txBody>
      </p:sp>
      <p:pic>
        <p:nvPicPr>
          <p:cNvPr id="4" name="Imagen 3"/>
          <p:cNvPicPr>
            <a:picLocks noChangeAspect="1"/>
          </p:cNvPicPr>
          <p:nvPr/>
        </p:nvPicPr>
        <p:blipFill>
          <a:blip r:embed="rId2"/>
          <a:stretch>
            <a:fillRect/>
          </a:stretch>
        </p:blipFill>
        <p:spPr>
          <a:xfrm>
            <a:off x="5556737" y="1573823"/>
            <a:ext cx="6138734" cy="1793622"/>
          </a:xfrm>
          <a:prstGeom prst="rect">
            <a:avLst/>
          </a:prstGeom>
        </p:spPr>
      </p:pic>
      <p:sp>
        <p:nvSpPr>
          <p:cNvPr id="3" name="Rectángulo 2"/>
          <p:cNvSpPr/>
          <p:nvPr/>
        </p:nvSpPr>
        <p:spPr>
          <a:xfrm>
            <a:off x="6089219" y="2049031"/>
            <a:ext cx="4925892" cy="954107"/>
          </a:xfrm>
          <a:prstGeom prst="rect">
            <a:avLst/>
          </a:prstGeom>
        </p:spPr>
        <p:txBody>
          <a:bodyPr wrap="square">
            <a:spAutoFit/>
          </a:bodyPr>
          <a:lstStyle/>
          <a:p>
            <a:pPr algn="just"/>
            <a:r>
              <a:rPr lang="es-CO" dirty="0"/>
              <a:t>Capacitación Continua: Brindar formación al personal administrativo para mejorar la atención y resolución de peticiones, garantizando respuestas oportunas y eficientes.</a:t>
            </a:r>
            <a:endParaRPr lang="es-CO" dirty="0"/>
          </a:p>
          <a:p>
            <a:endParaRPr lang="es-CO" dirty="0"/>
          </a:p>
        </p:txBody>
      </p:sp>
      <p:sp>
        <p:nvSpPr>
          <p:cNvPr id="6" name="Freeform 8">
            <a:extLst>
              <a:ext uri="{FF2B5EF4-FFF2-40B4-BE49-F238E27FC236}">
                <a16:creationId xmlns:a16="http://schemas.microsoft.com/office/drawing/2014/main" id="{6DD8D568-9528-402D-BFCA-A7F78668D179}"/>
              </a:ext>
            </a:extLst>
          </p:cNvPr>
          <p:cNvSpPr>
            <a:spLocks noChangeArrowheads="1"/>
          </p:cNvSpPr>
          <p:nvPr/>
        </p:nvSpPr>
        <p:spPr bwMode="auto">
          <a:xfrm>
            <a:off x="4695014" y="1691039"/>
            <a:ext cx="1426133" cy="1426135"/>
          </a:xfrm>
          <a:custGeom>
            <a:avLst/>
            <a:gdLst>
              <a:gd name="T0" fmla="*/ 1938 w 3875"/>
              <a:gd name="T1" fmla="*/ 3875 h 3876"/>
              <a:gd name="T2" fmla="*/ 0 w 3875"/>
              <a:gd name="T3" fmla="*/ 1938 h 3876"/>
              <a:gd name="T4" fmla="*/ 1938 w 3875"/>
              <a:gd name="T5" fmla="*/ 0 h 3876"/>
              <a:gd name="T6" fmla="*/ 3874 w 3875"/>
              <a:gd name="T7" fmla="*/ 1938 h 3876"/>
              <a:gd name="T8" fmla="*/ 1938 w 3875"/>
              <a:gd name="T9" fmla="*/ 3875 h 3876"/>
            </a:gdLst>
            <a:ahLst/>
            <a:cxnLst>
              <a:cxn ang="0">
                <a:pos x="T0" y="T1"/>
              </a:cxn>
              <a:cxn ang="0">
                <a:pos x="T2" y="T3"/>
              </a:cxn>
              <a:cxn ang="0">
                <a:pos x="T4" y="T5"/>
              </a:cxn>
              <a:cxn ang="0">
                <a:pos x="T6" y="T7"/>
              </a:cxn>
              <a:cxn ang="0">
                <a:pos x="T8" y="T9"/>
              </a:cxn>
            </a:cxnLst>
            <a:rect l="0" t="0" r="r" b="b"/>
            <a:pathLst>
              <a:path w="3875" h="3876">
                <a:moveTo>
                  <a:pt x="1938" y="3875"/>
                </a:moveTo>
                <a:lnTo>
                  <a:pt x="0" y="1938"/>
                </a:lnTo>
                <a:lnTo>
                  <a:pt x="1938" y="0"/>
                </a:lnTo>
                <a:lnTo>
                  <a:pt x="3874" y="1938"/>
                </a:lnTo>
                <a:lnTo>
                  <a:pt x="1938" y="3875"/>
                </a:lnTo>
              </a:path>
            </a:pathLst>
          </a:custGeom>
          <a:solidFill>
            <a:schemeClr val="accent2">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7" name="Freeform 9">
            <a:extLst>
              <a:ext uri="{FF2B5EF4-FFF2-40B4-BE49-F238E27FC236}">
                <a16:creationId xmlns:a16="http://schemas.microsoft.com/office/drawing/2014/main" id="{3529F678-957C-4957-87B3-430C81EDD9EB}"/>
              </a:ext>
            </a:extLst>
          </p:cNvPr>
          <p:cNvSpPr>
            <a:spLocks noChangeArrowheads="1"/>
          </p:cNvSpPr>
          <p:nvPr/>
        </p:nvSpPr>
        <p:spPr bwMode="auto">
          <a:xfrm>
            <a:off x="4904830" y="1820465"/>
            <a:ext cx="1184389" cy="1186012"/>
          </a:xfrm>
          <a:custGeom>
            <a:avLst/>
            <a:gdLst>
              <a:gd name="T0" fmla="*/ 1610 w 3220"/>
              <a:gd name="T1" fmla="*/ 3221 h 3222"/>
              <a:gd name="T2" fmla="*/ 0 w 3220"/>
              <a:gd name="T3" fmla="*/ 1611 h 3222"/>
              <a:gd name="T4" fmla="*/ 1610 w 3220"/>
              <a:gd name="T5" fmla="*/ 0 h 3222"/>
              <a:gd name="T6" fmla="*/ 3219 w 3220"/>
              <a:gd name="T7" fmla="*/ 1611 h 3222"/>
              <a:gd name="T8" fmla="*/ 1610 w 3220"/>
              <a:gd name="T9" fmla="*/ 3221 h 3222"/>
            </a:gdLst>
            <a:ahLst/>
            <a:cxnLst>
              <a:cxn ang="0">
                <a:pos x="T0" y="T1"/>
              </a:cxn>
              <a:cxn ang="0">
                <a:pos x="T2" y="T3"/>
              </a:cxn>
              <a:cxn ang="0">
                <a:pos x="T4" y="T5"/>
              </a:cxn>
              <a:cxn ang="0">
                <a:pos x="T6" y="T7"/>
              </a:cxn>
              <a:cxn ang="0">
                <a:pos x="T8" y="T9"/>
              </a:cxn>
            </a:cxnLst>
            <a:rect l="0" t="0" r="r" b="b"/>
            <a:pathLst>
              <a:path w="3220" h="3222">
                <a:moveTo>
                  <a:pt x="1610" y="3221"/>
                </a:moveTo>
                <a:lnTo>
                  <a:pt x="0" y="1611"/>
                </a:lnTo>
                <a:lnTo>
                  <a:pt x="1610" y="0"/>
                </a:lnTo>
                <a:lnTo>
                  <a:pt x="3219" y="1611"/>
                </a:lnTo>
                <a:lnTo>
                  <a:pt x="1610" y="3221"/>
                </a:lnTo>
              </a:path>
            </a:pathLst>
          </a:custGeom>
          <a:solidFill>
            <a:schemeClr val="accent2"/>
          </a:solidFill>
          <a:ln w="9525" cap="flat">
            <a:no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8" name="TextBox 44">
            <a:extLst>
              <a:ext uri="{FF2B5EF4-FFF2-40B4-BE49-F238E27FC236}">
                <a16:creationId xmlns:a16="http://schemas.microsoft.com/office/drawing/2014/main" id="{0426DBF9-95AF-404A-9BEC-DA4CD7468B5E}"/>
              </a:ext>
            </a:extLst>
          </p:cNvPr>
          <p:cNvSpPr txBox="1"/>
          <p:nvPr/>
        </p:nvSpPr>
        <p:spPr>
          <a:xfrm>
            <a:off x="5248272" y="2023930"/>
            <a:ext cx="393056"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1</a:t>
            </a:r>
          </a:p>
        </p:txBody>
      </p:sp>
      <p:pic>
        <p:nvPicPr>
          <p:cNvPr id="9" name="Imagen 8"/>
          <p:cNvPicPr>
            <a:picLocks noChangeAspect="1"/>
          </p:cNvPicPr>
          <p:nvPr/>
        </p:nvPicPr>
        <p:blipFill>
          <a:blip r:embed="rId3"/>
          <a:stretch>
            <a:fillRect/>
          </a:stretch>
        </p:blipFill>
        <p:spPr>
          <a:xfrm>
            <a:off x="10804712" y="1641536"/>
            <a:ext cx="794352" cy="1583479"/>
          </a:xfrm>
          <a:prstGeom prst="rect">
            <a:avLst/>
          </a:prstGeom>
        </p:spPr>
      </p:pic>
      <p:pic>
        <p:nvPicPr>
          <p:cNvPr id="12" name="Imagen 11"/>
          <p:cNvPicPr>
            <a:picLocks noChangeAspect="1"/>
          </p:cNvPicPr>
          <p:nvPr/>
        </p:nvPicPr>
        <p:blipFill>
          <a:blip r:embed="rId4"/>
          <a:stretch>
            <a:fillRect/>
          </a:stretch>
        </p:blipFill>
        <p:spPr>
          <a:xfrm>
            <a:off x="1730200" y="3843209"/>
            <a:ext cx="7583406" cy="2103302"/>
          </a:xfrm>
          <a:prstGeom prst="rect">
            <a:avLst/>
          </a:prstGeom>
        </p:spPr>
      </p:pic>
      <p:pic>
        <p:nvPicPr>
          <p:cNvPr id="15" name="Imagen 14"/>
          <p:cNvPicPr>
            <a:picLocks noChangeAspect="1"/>
          </p:cNvPicPr>
          <p:nvPr/>
        </p:nvPicPr>
        <p:blipFill>
          <a:blip r:embed="rId5"/>
          <a:stretch>
            <a:fillRect/>
          </a:stretch>
        </p:blipFill>
        <p:spPr>
          <a:xfrm>
            <a:off x="630629" y="3958926"/>
            <a:ext cx="1646063" cy="1700931"/>
          </a:xfrm>
          <a:prstGeom prst="rect">
            <a:avLst/>
          </a:prstGeom>
        </p:spPr>
      </p:pic>
      <p:pic>
        <p:nvPicPr>
          <p:cNvPr id="16" name="Imagen 15"/>
          <p:cNvPicPr>
            <a:picLocks noChangeAspect="1"/>
          </p:cNvPicPr>
          <p:nvPr/>
        </p:nvPicPr>
        <p:blipFill>
          <a:blip r:embed="rId6"/>
          <a:stretch>
            <a:fillRect/>
          </a:stretch>
        </p:blipFill>
        <p:spPr>
          <a:xfrm>
            <a:off x="801331" y="4154014"/>
            <a:ext cx="1304657" cy="1310754"/>
          </a:xfrm>
          <a:prstGeom prst="rect">
            <a:avLst/>
          </a:prstGeom>
        </p:spPr>
      </p:pic>
      <p:sp>
        <p:nvSpPr>
          <p:cNvPr id="20" name="Rectángulo 19"/>
          <p:cNvSpPr/>
          <p:nvPr/>
        </p:nvSpPr>
        <p:spPr>
          <a:xfrm>
            <a:off x="2246472" y="4429828"/>
            <a:ext cx="6300593" cy="954107"/>
          </a:xfrm>
          <a:prstGeom prst="rect">
            <a:avLst/>
          </a:prstGeom>
        </p:spPr>
        <p:txBody>
          <a:bodyPr wrap="square">
            <a:spAutoFit/>
          </a:bodyPr>
          <a:lstStyle/>
          <a:p>
            <a:pPr algn="just"/>
            <a:r>
              <a:rPr lang="es-CO" dirty="0"/>
              <a:t>Optimización de Procesos: Implementar herramientas digitales para agilizar la gestión de solicitudes y mejorar la trazabilidad de los traslados y reclamaciones.</a:t>
            </a:r>
            <a:endParaRPr lang="es-CO" dirty="0"/>
          </a:p>
          <a:p>
            <a:pPr algn="just"/>
            <a:endParaRPr lang="es-CO" dirty="0"/>
          </a:p>
        </p:txBody>
      </p:sp>
      <p:sp>
        <p:nvSpPr>
          <p:cNvPr id="21" name="TextBox 44">
            <a:extLst>
              <a:ext uri="{FF2B5EF4-FFF2-40B4-BE49-F238E27FC236}">
                <a16:creationId xmlns:a16="http://schemas.microsoft.com/office/drawing/2014/main" id="{0426DBF9-95AF-404A-9BEC-DA4CD7468B5E}"/>
              </a:ext>
            </a:extLst>
          </p:cNvPr>
          <p:cNvSpPr txBox="1"/>
          <p:nvPr/>
        </p:nvSpPr>
        <p:spPr>
          <a:xfrm>
            <a:off x="1128362" y="4368543"/>
            <a:ext cx="516488"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2</a:t>
            </a:r>
          </a:p>
        </p:txBody>
      </p:sp>
      <p:pic>
        <p:nvPicPr>
          <p:cNvPr id="22" name="Imagen 21"/>
          <p:cNvPicPr>
            <a:picLocks noChangeAspect="1"/>
          </p:cNvPicPr>
          <p:nvPr/>
        </p:nvPicPr>
        <p:blipFill>
          <a:blip r:embed="rId7"/>
          <a:stretch>
            <a:fillRect/>
          </a:stretch>
        </p:blipFill>
        <p:spPr>
          <a:xfrm>
            <a:off x="8310936" y="3958926"/>
            <a:ext cx="759341" cy="1916723"/>
          </a:xfrm>
          <a:prstGeom prst="rect">
            <a:avLst/>
          </a:prstGeom>
        </p:spPr>
      </p:pic>
      <p:pic>
        <p:nvPicPr>
          <p:cNvPr id="5" name="Imagen 4"/>
          <p:cNvPicPr>
            <a:picLocks noChangeAspect="1"/>
          </p:cNvPicPr>
          <p:nvPr/>
        </p:nvPicPr>
        <p:blipFill rotWithShape="1">
          <a:blip r:embed="rId8"/>
          <a:srcRect l="67136" t="37035" r="1981" b="27385"/>
          <a:stretch/>
        </p:blipFill>
        <p:spPr>
          <a:xfrm>
            <a:off x="1332885" y="1331882"/>
            <a:ext cx="3141083" cy="2035563"/>
          </a:xfrm>
          <a:prstGeom prst="rect">
            <a:avLst/>
          </a:prstGeom>
        </p:spPr>
      </p:pic>
    </p:spTree>
    <p:extLst>
      <p:ext uri="{BB962C8B-B14F-4D97-AF65-F5344CB8AC3E}">
        <p14:creationId xmlns:p14="http://schemas.microsoft.com/office/powerpoint/2010/main" val="2709153828"/>
      </p:ext>
    </p:extLst>
  </p:cSld>
  <p:clrMapOvr>
    <a:masterClrMapping/>
  </p:clrMapOvr>
</p:sld>
</file>

<file path=ppt/theme/theme1.xml><?xml version="1.0" encoding="utf-8"?>
<a:theme xmlns:a="http://schemas.openxmlformats.org/drawingml/2006/main" name="Tema de Office">
  <a:themeElements>
    <a:clrScheme name="Personalizado 1">
      <a:dk1>
        <a:srgbClr val="000000"/>
      </a:dk1>
      <a:lt1>
        <a:srgbClr val="FFFFFF"/>
      </a:lt1>
      <a:dk2>
        <a:srgbClr val="44546A"/>
      </a:dk2>
      <a:lt2>
        <a:srgbClr val="E7E6E6"/>
      </a:lt2>
      <a:accent1>
        <a:srgbClr val="5B9BD5"/>
      </a:accent1>
      <a:accent2>
        <a:srgbClr val="ED7D31"/>
      </a:accent2>
      <a:accent3>
        <a:srgbClr val="A5A5A5"/>
      </a:accent3>
      <a:accent4>
        <a:srgbClr val="FDE918"/>
      </a:accent4>
      <a:accent5>
        <a:srgbClr val="EC8D08"/>
      </a:accent5>
      <a:accent6>
        <a:srgbClr val="79B72E"/>
      </a:accent6>
      <a:hlink>
        <a:srgbClr val="065F90"/>
      </a:hlink>
      <a:folHlink>
        <a:srgbClr val="177A7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12408</TotalTime>
  <Words>1066</Words>
  <Application>Microsoft Office PowerPoint</Application>
  <PresentationFormat>Panorámica</PresentationFormat>
  <Paragraphs>223</Paragraphs>
  <Slides>8</Slides>
  <Notes>2</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8</vt:i4>
      </vt:variant>
    </vt:vector>
  </HeadingPairs>
  <TitlesOfParts>
    <vt:vector size="16" baseType="lpstr">
      <vt:lpstr>Calibri</vt:lpstr>
      <vt:lpstr>MyriadPro-Regular</vt:lpstr>
      <vt:lpstr>League Spartan</vt:lpstr>
      <vt:lpstr>Open Sans Light</vt:lpstr>
      <vt:lpstr>Arial</vt:lpstr>
      <vt:lpstr>Times New Roman</vt:lpstr>
      <vt:lpstr>Poppins SemiBold</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Comunicaciones</dc:creator>
  <cp:lastModifiedBy>SALA 2-01</cp:lastModifiedBy>
  <cp:revision>327</cp:revision>
  <dcterms:created xsi:type="dcterms:W3CDTF">2021-09-26T15:48:41Z</dcterms:created>
  <dcterms:modified xsi:type="dcterms:W3CDTF">2025-04-01T16:34:04Z</dcterms:modified>
</cp:coreProperties>
</file>